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4" r:id="rId2"/>
  </p:sldMasterIdLst>
  <p:notesMasterIdLst>
    <p:notesMasterId r:id="rId64"/>
  </p:notesMasterIdLst>
  <p:handoutMasterIdLst>
    <p:handoutMasterId r:id="rId65"/>
  </p:handoutMasterIdLst>
  <p:sldIdLst>
    <p:sldId id="361" r:id="rId3"/>
    <p:sldId id="432" r:id="rId4"/>
    <p:sldId id="363" r:id="rId5"/>
    <p:sldId id="434" r:id="rId6"/>
    <p:sldId id="454" r:id="rId7"/>
    <p:sldId id="455" r:id="rId8"/>
    <p:sldId id="456" r:id="rId9"/>
    <p:sldId id="457" r:id="rId10"/>
    <p:sldId id="459" r:id="rId11"/>
    <p:sldId id="458" r:id="rId12"/>
    <p:sldId id="460" r:id="rId13"/>
    <p:sldId id="461" r:id="rId14"/>
    <p:sldId id="462"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6" r:id="rId28"/>
    <p:sldId id="477" r:id="rId29"/>
    <p:sldId id="478" r:id="rId30"/>
    <p:sldId id="479" r:id="rId31"/>
    <p:sldId id="480" r:id="rId32"/>
    <p:sldId id="481" r:id="rId33"/>
    <p:sldId id="482" r:id="rId34"/>
    <p:sldId id="483" r:id="rId35"/>
    <p:sldId id="484" r:id="rId36"/>
    <p:sldId id="485" r:id="rId37"/>
    <p:sldId id="486" r:id="rId38"/>
    <p:sldId id="514" r:id="rId39"/>
    <p:sldId id="515"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505" r:id="rId56"/>
    <p:sldId id="506" r:id="rId57"/>
    <p:sldId id="507" r:id="rId58"/>
    <p:sldId id="510" r:id="rId59"/>
    <p:sldId id="511" r:id="rId60"/>
    <p:sldId id="512" r:id="rId61"/>
    <p:sldId id="513" r:id="rId62"/>
    <p:sldId id="452" r:id="rId63"/>
  </p:sldIdLst>
  <p:sldSz cx="9144000" cy="5143500" type="screen16x9"/>
  <p:notesSz cx="6858000" cy="9144000"/>
  <p:custDataLst>
    <p:tags r:id="rId6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4">
          <p15:clr>
            <a:srgbClr val="A4A3A4"/>
          </p15:clr>
        </p15:guide>
        <p15:guide id="2" pos="317">
          <p15:clr>
            <a:srgbClr val="A4A3A4"/>
          </p15:clr>
        </p15:guide>
        <p15:guide id="3" orient="horz" pos="146">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06E"/>
    <a:srgbClr val="FEEB82"/>
    <a:srgbClr val="E0E0E0"/>
    <a:srgbClr val="EFEFEF"/>
    <a:srgbClr val="2E4864"/>
    <a:srgbClr val="10327B"/>
    <a:srgbClr val="000000"/>
    <a:srgbClr val="FAFAFA"/>
    <a:srgbClr val="FDFDFD"/>
    <a:srgbClr val="838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303" autoAdjust="0"/>
  </p:normalViewPr>
  <p:slideViewPr>
    <p:cSldViewPr snapToGrid="0" showGuides="1">
      <p:cViewPr varScale="1">
        <p:scale>
          <a:sx n="92" d="100"/>
          <a:sy n="92" d="100"/>
        </p:scale>
        <p:origin x="972" y="72"/>
      </p:cViewPr>
      <p:guideLst>
        <p:guide orient="horz" pos="3094"/>
        <p:guide pos="317"/>
        <p:guide orient="horz" pos="146"/>
        <p:guide pos="2880"/>
        <p:guide orient="horz" pos="1620"/>
        <p:guide pos="5443"/>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20013;&#25307;\17&#20013;&#25307;\doc\&#20013;&#25307;&#26597;&#35810;&#24773;&#20917;17.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'1'!$A$1:$A$11</c:f>
              <c:strCache>
                <c:ptCount val="11"/>
                <c:pt idx="0">
                  <c:v>2017-5-10</c:v>
                </c:pt>
                <c:pt idx="1">
                  <c:v>2017-5-11</c:v>
                </c:pt>
                <c:pt idx="2">
                  <c:v>2017-5-12</c:v>
                </c:pt>
                <c:pt idx="3">
                  <c:v>2017-5-13</c:v>
                </c:pt>
                <c:pt idx="4">
                  <c:v>2017-5-14</c:v>
                </c:pt>
                <c:pt idx="5">
                  <c:v>2017-5-15</c:v>
                </c:pt>
                <c:pt idx="6">
                  <c:v>2017-5-16</c:v>
                </c:pt>
                <c:pt idx="7">
                  <c:v>2017-5-17</c:v>
                </c:pt>
                <c:pt idx="8">
                  <c:v>2017-5-18</c:v>
                </c:pt>
                <c:pt idx="9">
                  <c:v>2017-5-19</c:v>
                </c:pt>
                <c:pt idx="10">
                  <c:v>2017-5-20</c:v>
                </c:pt>
              </c:strCache>
            </c:strRef>
          </c:cat>
          <c:val>
            <c:numRef>
              <c:f>'1'!$B$1:$B$11</c:f>
              <c:numCache>
                <c:formatCode>General</c:formatCode>
                <c:ptCount val="11"/>
                <c:pt idx="0">
                  <c:v>1689</c:v>
                </c:pt>
                <c:pt idx="1">
                  <c:v>510</c:v>
                </c:pt>
                <c:pt idx="2">
                  <c:v>201</c:v>
                </c:pt>
                <c:pt idx="3">
                  <c:v>207</c:v>
                </c:pt>
                <c:pt idx="4">
                  <c:v>100</c:v>
                </c:pt>
                <c:pt idx="5">
                  <c:v>111</c:v>
                </c:pt>
                <c:pt idx="6">
                  <c:v>98</c:v>
                </c:pt>
                <c:pt idx="7">
                  <c:v>92</c:v>
                </c:pt>
                <c:pt idx="8">
                  <c:v>60</c:v>
                </c:pt>
                <c:pt idx="9">
                  <c:v>83</c:v>
                </c:pt>
                <c:pt idx="10">
                  <c:v>54</c:v>
                </c:pt>
              </c:numCache>
            </c:numRef>
          </c:val>
          <c:extLst>
            <c:ext xmlns:c16="http://schemas.microsoft.com/office/drawing/2014/chart" uri="{C3380CC4-5D6E-409C-BE32-E72D297353CC}">
              <c16:uniqueId val="{00000000-E4B0-4E6F-9FA2-F5F3A5E0CE90}"/>
            </c:ext>
          </c:extLst>
        </c:ser>
        <c:dLbls>
          <c:showLegendKey val="0"/>
          <c:showVal val="0"/>
          <c:showCatName val="0"/>
          <c:showSerName val="0"/>
          <c:showPercent val="0"/>
          <c:showBubbleSize val="0"/>
        </c:dLbls>
        <c:gapWidth val="150"/>
        <c:axId val="208973840"/>
        <c:axId val="1"/>
      </c:barChart>
      <c:catAx>
        <c:axId val="208973840"/>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b"/>
        <c:majorGridlines/>
        <c:numFmt formatCode="General" sourceLinked="1"/>
        <c:majorTickMark val="out"/>
        <c:minorTickMark val="none"/>
        <c:tickLblPos val="nextTo"/>
        <c:crossAx val="208973840"/>
        <c:crosses val="autoZero"/>
        <c:crossBetween val="between"/>
      </c:valAx>
    </c:plotArea>
    <c:plotVisOnly val="1"/>
    <c:dispBlanksAs val="gap"/>
    <c:showDLblsOverMax val="0"/>
  </c:chart>
  <c:txPr>
    <a:bodyPr/>
    <a:lstStyle/>
    <a:p>
      <a:pPr>
        <a:defRPr>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视力不足</c:v>
                </c:pt>
                <c:pt idx="1">
                  <c:v>肥胖</c:v>
                </c:pt>
                <c:pt idx="2">
                  <c:v>超重</c:v>
                </c:pt>
                <c:pt idx="3">
                  <c:v>色觉异常</c:v>
                </c:pt>
                <c:pt idx="4">
                  <c:v>身高不足</c:v>
                </c:pt>
              </c:strCache>
            </c:strRef>
          </c:cat>
          <c:val>
            <c:numRef>
              <c:f>Sheet1!$B$2:$B$6</c:f>
              <c:numCache>
                <c:formatCode>0.00%</c:formatCode>
                <c:ptCount val="5"/>
                <c:pt idx="0">
                  <c:v>0.82130000000000003</c:v>
                </c:pt>
                <c:pt idx="1">
                  <c:v>0.1336</c:v>
                </c:pt>
                <c:pt idx="2">
                  <c:v>0.128</c:v>
                </c:pt>
                <c:pt idx="3">
                  <c:v>2.92E-2</c:v>
                </c:pt>
                <c:pt idx="4">
                  <c:v>1.55E-2</c:v>
                </c:pt>
              </c:numCache>
            </c:numRef>
          </c:val>
          <c:extLst>
            <c:ext xmlns:c16="http://schemas.microsoft.com/office/drawing/2014/chart" uri="{C3380CC4-5D6E-409C-BE32-E72D297353CC}">
              <c16:uniqueId val="{00000000-EA21-444D-A8B8-6844CD9CE6F4}"/>
            </c:ext>
          </c:extLst>
        </c:ser>
        <c:dLbls>
          <c:showLegendKey val="0"/>
          <c:showVal val="0"/>
          <c:showCatName val="0"/>
          <c:showSerName val="0"/>
          <c:showPercent val="0"/>
          <c:showBubbleSize val="0"/>
        </c:dLbls>
        <c:gapWidth val="150"/>
        <c:axId val="199128576"/>
        <c:axId val="199130112"/>
      </c:barChart>
      <c:catAx>
        <c:axId val="199128576"/>
        <c:scaling>
          <c:orientation val="minMax"/>
        </c:scaling>
        <c:delete val="0"/>
        <c:axPos val="b"/>
        <c:numFmt formatCode="General" sourceLinked="0"/>
        <c:majorTickMark val="out"/>
        <c:minorTickMark val="none"/>
        <c:tickLblPos val="nextTo"/>
        <c:crossAx val="199130112"/>
        <c:crosses val="autoZero"/>
        <c:auto val="1"/>
        <c:lblAlgn val="ctr"/>
        <c:lblOffset val="100"/>
        <c:noMultiLvlLbl val="0"/>
      </c:catAx>
      <c:valAx>
        <c:axId val="199130112"/>
        <c:scaling>
          <c:orientation val="minMax"/>
        </c:scaling>
        <c:delete val="0"/>
        <c:axPos val="l"/>
        <c:majorGridlines/>
        <c:numFmt formatCode="0.00%" sourceLinked="1"/>
        <c:majorTickMark val="out"/>
        <c:minorTickMark val="none"/>
        <c:tickLblPos val="nextTo"/>
        <c:crossAx val="199128576"/>
        <c:crosses val="autoZero"/>
        <c:crossBetween val="between"/>
      </c:valAx>
    </c:plotArea>
    <c:plotVisOnly val="1"/>
    <c:dispBlanksAs val="gap"/>
    <c:showDLblsOverMax val="0"/>
  </c:chart>
  <c:txPr>
    <a:bodyPr/>
    <a:lstStyle/>
    <a:p>
      <a:pPr>
        <a:defRPr sz="1400" b="1">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Sheet1!$A$2</c:f>
              <c:strCache>
                <c:ptCount val="1"/>
                <c:pt idx="0">
                  <c:v>2013</c:v>
                </c:pt>
              </c:strCache>
            </c:strRef>
          </c:tx>
          <c:invertIfNegative val="0"/>
          <c:cat>
            <c:strRef>
              <c:f>Sheet1!$B$1:$H$1</c:f>
              <c:strCache>
                <c:ptCount val="7"/>
                <c:pt idx="0">
                  <c:v>视力不足</c:v>
                </c:pt>
                <c:pt idx="1">
                  <c:v>肥胖</c:v>
                </c:pt>
                <c:pt idx="2">
                  <c:v>超重</c:v>
                </c:pt>
                <c:pt idx="3">
                  <c:v>色觉异常</c:v>
                </c:pt>
                <c:pt idx="4">
                  <c:v>身高不足</c:v>
                </c:pt>
                <c:pt idx="5">
                  <c:v>ALT增高</c:v>
                </c:pt>
                <c:pt idx="6">
                  <c:v>先心病术后</c:v>
                </c:pt>
              </c:strCache>
            </c:strRef>
          </c:cat>
          <c:val>
            <c:numRef>
              <c:f>Sheet1!$B$2:$H$2</c:f>
              <c:numCache>
                <c:formatCode>0.00%</c:formatCode>
                <c:ptCount val="7"/>
                <c:pt idx="0">
                  <c:v>0.80979999999999996</c:v>
                </c:pt>
                <c:pt idx="1">
                  <c:v>0.12570000000000001</c:v>
                </c:pt>
                <c:pt idx="2">
                  <c:v>0.12670000000000001</c:v>
                </c:pt>
                <c:pt idx="3">
                  <c:v>2.9499999999999998E-2</c:v>
                </c:pt>
                <c:pt idx="4">
                  <c:v>2.3400000000000001E-2</c:v>
                </c:pt>
                <c:pt idx="5">
                  <c:v>1.1999999999999999E-3</c:v>
                </c:pt>
                <c:pt idx="6">
                  <c:v>5.0000000000000001E-4</c:v>
                </c:pt>
              </c:numCache>
            </c:numRef>
          </c:val>
          <c:extLst>
            <c:ext xmlns:c16="http://schemas.microsoft.com/office/drawing/2014/chart" uri="{C3380CC4-5D6E-409C-BE32-E72D297353CC}">
              <c16:uniqueId val="{00000000-27F1-42BA-B001-32BE01219C54}"/>
            </c:ext>
          </c:extLst>
        </c:ser>
        <c:ser>
          <c:idx val="2"/>
          <c:order val="1"/>
          <c:tx>
            <c:strRef>
              <c:f>Sheet1!$A$3</c:f>
              <c:strCache>
                <c:ptCount val="1"/>
                <c:pt idx="0">
                  <c:v>2014</c:v>
                </c:pt>
              </c:strCache>
            </c:strRef>
          </c:tx>
          <c:invertIfNegative val="0"/>
          <c:cat>
            <c:strRef>
              <c:f>Sheet1!$B$1:$H$1</c:f>
              <c:strCache>
                <c:ptCount val="7"/>
                <c:pt idx="0">
                  <c:v>视力不足</c:v>
                </c:pt>
                <c:pt idx="1">
                  <c:v>肥胖</c:v>
                </c:pt>
                <c:pt idx="2">
                  <c:v>超重</c:v>
                </c:pt>
                <c:pt idx="3">
                  <c:v>色觉异常</c:v>
                </c:pt>
                <c:pt idx="4">
                  <c:v>身高不足</c:v>
                </c:pt>
                <c:pt idx="5">
                  <c:v>ALT增高</c:v>
                </c:pt>
                <c:pt idx="6">
                  <c:v>先心病术后</c:v>
                </c:pt>
              </c:strCache>
            </c:strRef>
          </c:cat>
          <c:val>
            <c:numRef>
              <c:f>Sheet1!$B$3:$H$3</c:f>
              <c:numCache>
                <c:formatCode>0.00%</c:formatCode>
                <c:ptCount val="7"/>
                <c:pt idx="0">
                  <c:v>0.81859999999999999</c:v>
                </c:pt>
                <c:pt idx="1">
                  <c:v>0.1205</c:v>
                </c:pt>
                <c:pt idx="2">
                  <c:v>0.13009999999999999</c:v>
                </c:pt>
                <c:pt idx="3">
                  <c:v>3.09E-2</c:v>
                </c:pt>
                <c:pt idx="4">
                  <c:v>2.0199999999999999E-2</c:v>
                </c:pt>
                <c:pt idx="5">
                  <c:v>4.8999999999999998E-3</c:v>
                </c:pt>
                <c:pt idx="6">
                  <c:v>2.3000000000000001E-4</c:v>
                </c:pt>
              </c:numCache>
            </c:numRef>
          </c:val>
          <c:extLst>
            <c:ext xmlns:c16="http://schemas.microsoft.com/office/drawing/2014/chart" uri="{C3380CC4-5D6E-409C-BE32-E72D297353CC}">
              <c16:uniqueId val="{00000001-27F1-42BA-B001-32BE01219C54}"/>
            </c:ext>
          </c:extLst>
        </c:ser>
        <c:ser>
          <c:idx val="3"/>
          <c:order val="2"/>
          <c:tx>
            <c:strRef>
              <c:f>Sheet1!$A$4</c:f>
              <c:strCache>
                <c:ptCount val="1"/>
                <c:pt idx="0">
                  <c:v>2015</c:v>
                </c:pt>
              </c:strCache>
            </c:strRef>
          </c:tx>
          <c:invertIfNegative val="0"/>
          <c:cat>
            <c:strRef>
              <c:f>Sheet1!$B$1:$H$1</c:f>
              <c:strCache>
                <c:ptCount val="7"/>
                <c:pt idx="0">
                  <c:v>视力不足</c:v>
                </c:pt>
                <c:pt idx="1">
                  <c:v>肥胖</c:v>
                </c:pt>
                <c:pt idx="2">
                  <c:v>超重</c:v>
                </c:pt>
                <c:pt idx="3">
                  <c:v>色觉异常</c:v>
                </c:pt>
                <c:pt idx="4">
                  <c:v>身高不足</c:v>
                </c:pt>
                <c:pt idx="5">
                  <c:v>ALT增高</c:v>
                </c:pt>
                <c:pt idx="6">
                  <c:v>先心病术后</c:v>
                </c:pt>
              </c:strCache>
            </c:strRef>
          </c:cat>
          <c:val>
            <c:numRef>
              <c:f>Sheet1!$B$4:$H$4</c:f>
              <c:numCache>
                <c:formatCode>0.00%</c:formatCode>
                <c:ptCount val="7"/>
                <c:pt idx="0">
                  <c:v>0.8196</c:v>
                </c:pt>
                <c:pt idx="1">
                  <c:v>0.1283</c:v>
                </c:pt>
                <c:pt idx="2">
                  <c:v>0.127</c:v>
                </c:pt>
                <c:pt idx="3">
                  <c:v>3.0599999999999999E-2</c:v>
                </c:pt>
                <c:pt idx="4">
                  <c:v>2.01E-2</c:v>
                </c:pt>
                <c:pt idx="5">
                  <c:v>6.3E-3</c:v>
                </c:pt>
                <c:pt idx="6">
                  <c:v>8.0000000000000004E-4</c:v>
                </c:pt>
              </c:numCache>
            </c:numRef>
          </c:val>
          <c:extLst>
            <c:ext xmlns:c16="http://schemas.microsoft.com/office/drawing/2014/chart" uri="{C3380CC4-5D6E-409C-BE32-E72D297353CC}">
              <c16:uniqueId val="{00000002-27F1-42BA-B001-32BE01219C54}"/>
            </c:ext>
          </c:extLst>
        </c:ser>
        <c:ser>
          <c:idx val="4"/>
          <c:order val="3"/>
          <c:tx>
            <c:strRef>
              <c:f>Sheet1!$A$5</c:f>
              <c:strCache>
                <c:ptCount val="1"/>
                <c:pt idx="0">
                  <c:v>2016</c:v>
                </c:pt>
              </c:strCache>
            </c:strRef>
          </c:tx>
          <c:invertIfNegative val="0"/>
          <c:cat>
            <c:strRef>
              <c:f>Sheet1!$B$1:$H$1</c:f>
              <c:strCache>
                <c:ptCount val="7"/>
                <c:pt idx="0">
                  <c:v>视力不足</c:v>
                </c:pt>
                <c:pt idx="1">
                  <c:v>肥胖</c:v>
                </c:pt>
                <c:pt idx="2">
                  <c:v>超重</c:v>
                </c:pt>
                <c:pt idx="3">
                  <c:v>色觉异常</c:v>
                </c:pt>
                <c:pt idx="4">
                  <c:v>身高不足</c:v>
                </c:pt>
                <c:pt idx="5">
                  <c:v>ALT增高</c:v>
                </c:pt>
                <c:pt idx="6">
                  <c:v>先心病术后</c:v>
                </c:pt>
              </c:strCache>
            </c:strRef>
          </c:cat>
          <c:val>
            <c:numRef>
              <c:f>Sheet1!$B$5:$H$5</c:f>
              <c:numCache>
                <c:formatCode>0.00%</c:formatCode>
                <c:ptCount val="7"/>
                <c:pt idx="0">
                  <c:v>0.82099999999999995</c:v>
                </c:pt>
                <c:pt idx="1">
                  <c:v>0.13500000000000001</c:v>
                </c:pt>
                <c:pt idx="2">
                  <c:v>0.1323</c:v>
                </c:pt>
                <c:pt idx="3">
                  <c:v>2.92E-2</c:v>
                </c:pt>
                <c:pt idx="4">
                  <c:v>1.7999999999999999E-2</c:v>
                </c:pt>
                <c:pt idx="5">
                  <c:v>7.4999999999999997E-3</c:v>
                </c:pt>
                <c:pt idx="6">
                  <c:v>8.9999999999999998E-4</c:v>
                </c:pt>
              </c:numCache>
            </c:numRef>
          </c:val>
          <c:extLst>
            <c:ext xmlns:c16="http://schemas.microsoft.com/office/drawing/2014/chart" uri="{C3380CC4-5D6E-409C-BE32-E72D297353CC}">
              <c16:uniqueId val="{00000003-27F1-42BA-B001-32BE01219C54}"/>
            </c:ext>
          </c:extLst>
        </c:ser>
        <c:ser>
          <c:idx val="5"/>
          <c:order val="4"/>
          <c:tx>
            <c:strRef>
              <c:f>Sheet1!$A$6</c:f>
              <c:strCache>
                <c:ptCount val="1"/>
                <c:pt idx="0">
                  <c:v>2017</c:v>
                </c:pt>
              </c:strCache>
            </c:strRef>
          </c:tx>
          <c:invertIfNegative val="0"/>
          <c:cat>
            <c:strRef>
              <c:f>Sheet1!$B$1:$H$1</c:f>
              <c:strCache>
                <c:ptCount val="7"/>
                <c:pt idx="0">
                  <c:v>视力不足</c:v>
                </c:pt>
                <c:pt idx="1">
                  <c:v>肥胖</c:v>
                </c:pt>
                <c:pt idx="2">
                  <c:v>超重</c:v>
                </c:pt>
                <c:pt idx="3">
                  <c:v>色觉异常</c:v>
                </c:pt>
                <c:pt idx="4">
                  <c:v>身高不足</c:v>
                </c:pt>
                <c:pt idx="5">
                  <c:v>ALT增高</c:v>
                </c:pt>
                <c:pt idx="6">
                  <c:v>先心病术后</c:v>
                </c:pt>
              </c:strCache>
            </c:strRef>
          </c:cat>
          <c:val>
            <c:numRef>
              <c:f>Sheet1!$B$6:$H$6</c:f>
              <c:numCache>
                <c:formatCode>0.00%</c:formatCode>
                <c:ptCount val="7"/>
                <c:pt idx="0">
                  <c:v>0.82130000000000003</c:v>
                </c:pt>
                <c:pt idx="1">
                  <c:v>0.1336</c:v>
                </c:pt>
                <c:pt idx="2">
                  <c:v>0.128</c:v>
                </c:pt>
                <c:pt idx="3">
                  <c:v>2.92E-2</c:v>
                </c:pt>
                <c:pt idx="4">
                  <c:v>1.55E-2</c:v>
                </c:pt>
                <c:pt idx="5">
                  <c:v>8.3999999999999995E-3</c:v>
                </c:pt>
                <c:pt idx="6">
                  <c:v>1.1000000000000001E-3</c:v>
                </c:pt>
              </c:numCache>
            </c:numRef>
          </c:val>
          <c:extLst>
            <c:ext xmlns:c16="http://schemas.microsoft.com/office/drawing/2014/chart" uri="{C3380CC4-5D6E-409C-BE32-E72D297353CC}">
              <c16:uniqueId val="{00000004-27F1-42BA-B001-32BE01219C54}"/>
            </c:ext>
          </c:extLst>
        </c:ser>
        <c:dLbls>
          <c:showLegendKey val="0"/>
          <c:showVal val="0"/>
          <c:showCatName val="0"/>
          <c:showSerName val="0"/>
          <c:showPercent val="0"/>
          <c:showBubbleSize val="0"/>
        </c:dLbls>
        <c:gapWidth val="150"/>
        <c:axId val="199157632"/>
        <c:axId val="199159168"/>
      </c:barChart>
      <c:catAx>
        <c:axId val="199157632"/>
        <c:scaling>
          <c:orientation val="minMax"/>
        </c:scaling>
        <c:delete val="0"/>
        <c:axPos val="b"/>
        <c:numFmt formatCode="General" sourceLinked="1"/>
        <c:majorTickMark val="out"/>
        <c:minorTickMark val="none"/>
        <c:tickLblPos val="nextTo"/>
        <c:crossAx val="199159168"/>
        <c:crosses val="autoZero"/>
        <c:auto val="1"/>
        <c:lblAlgn val="ctr"/>
        <c:lblOffset val="100"/>
        <c:noMultiLvlLbl val="0"/>
      </c:catAx>
      <c:valAx>
        <c:axId val="199159168"/>
        <c:scaling>
          <c:orientation val="minMax"/>
        </c:scaling>
        <c:delete val="0"/>
        <c:axPos val="l"/>
        <c:majorGridlines/>
        <c:numFmt formatCode="0.00%" sourceLinked="1"/>
        <c:majorTickMark val="out"/>
        <c:minorTickMark val="none"/>
        <c:tickLblPos val="nextTo"/>
        <c:crossAx val="199157632"/>
        <c:crosses val="autoZero"/>
        <c:crossBetween val="between"/>
        <c:majorUnit val="0.2"/>
      </c:valAx>
      <c:dTable>
        <c:showHorzBorder val="1"/>
        <c:showVertBorder val="1"/>
        <c:showOutline val="1"/>
        <c:showKeys val="0"/>
      </c:dTable>
    </c:plotArea>
    <c:plotVisOnly val="1"/>
    <c:dispBlanksAs val="gap"/>
    <c:showDLblsOverMax val="0"/>
  </c:chart>
  <c:txPr>
    <a:bodyPr/>
    <a:lstStyle/>
    <a:p>
      <a:pPr>
        <a:defRPr sz="1400" b="1">
          <a:latin typeface="+mj-ea"/>
          <a:ea typeface="+mj-ea"/>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marker>
            <c:symbol val="none"/>
          </c:marker>
          <c:dLbls>
            <c:dLbl>
              <c:idx val="0"/>
              <c:layout>
                <c:manualLayout>
                  <c:x val="-4.1437164342654979E-2"/>
                  <c:y val="-6.56250000000000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E2B-4E44-A986-96EA8818CFE8}"/>
                </c:ext>
              </c:extLst>
            </c:dLbl>
            <c:dLbl>
              <c:idx val="1"/>
              <c:layout>
                <c:manualLayout>
                  <c:x val="-4.4624638522859209E-2"/>
                  <c:y val="-5.62500000000000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2B-4E44-A986-96EA8818CFE8}"/>
                </c:ext>
              </c:extLst>
            </c:dLbl>
            <c:dLbl>
              <c:idx val="2"/>
              <c:layout>
                <c:manualLayout>
                  <c:x val="-3.5062215982246639E-2"/>
                  <c:y val="-4.6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E2B-4E44-A986-96EA8818CFE8}"/>
                </c:ext>
              </c:extLst>
            </c:dLbl>
            <c:dLbl>
              <c:idx val="3"/>
              <c:layout>
                <c:manualLayout>
                  <c:x val="-2.071858217132749E-2"/>
                  <c:y val="-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2B-4E44-A986-96EA8818CFE8}"/>
                </c:ext>
              </c:extLst>
            </c:dLbl>
            <c:dLbl>
              <c:idx val="4"/>
              <c:layout>
                <c:manualLayout>
                  <c:x val="-3.5062215982246521E-2"/>
                  <c:y val="-4.6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E2B-4E44-A986-96EA8818CF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0.00%</c:formatCode>
                <c:ptCount val="5"/>
                <c:pt idx="0">
                  <c:v>0.80979999999999996</c:v>
                </c:pt>
                <c:pt idx="1">
                  <c:v>0.81859999999999999</c:v>
                </c:pt>
                <c:pt idx="2">
                  <c:v>0.8196</c:v>
                </c:pt>
                <c:pt idx="3">
                  <c:v>0.82099999999999995</c:v>
                </c:pt>
                <c:pt idx="4">
                  <c:v>0.82130000000000003</c:v>
                </c:pt>
              </c:numCache>
            </c:numRef>
          </c:val>
          <c:smooth val="0"/>
          <c:extLst>
            <c:ext xmlns:c16="http://schemas.microsoft.com/office/drawing/2014/chart" uri="{C3380CC4-5D6E-409C-BE32-E72D297353CC}">
              <c16:uniqueId val="{00000000-9455-42A1-95D0-B27BF6453EF1}"/>
            </c:ext>
          </c:extLst>
        </c:ser>
        <c:dLbls>
          <c:showLegendKey val="0"/>
          <c:showVal val="0"/>
          <c:showCatName val="0"/>
          <c:showSerName val="0"/>
          <c:showPercent val="0"/>
          <c:showBubbleSize val="0"/>
        </c:dLbls>
        <c:smooth val="0"/>
        <c:axId val="197882624"/>
        <c:axId val="197884160"/>
      </c:lineChart>
      <c:catAx>
        <c:axId val="197882624"/>
        <c:scaling>
          <c:orientation val="minMax"/>
        </c:scaling>
        <c:delete val="0"/>
        <c:axPos val="b"/>
        <c:numFmt formatCode="General" sourceLinked="0"/>
        <c:majorTickMark val="out"/>
        <c:minorTickMark val="none"/>
        <c:tickLblPos val="nextTo"/>
        <c:crossAx val="197884160"/>
        <c:crosses val="autoZero"/>
        <c:auto val="1"/>
        <c:lblAlgn val="ctr"/>
        <c:lblOffset val="100"/>
        <c:noMultiLvlLbl val="0"/>
      </c:catAx>
      <c:valAx>
        <c:axId val="197884160"/>
        <c:scaling>
          <c:orientation val="minMax"/>
          <c:min val="0.60000000000000064"/>
        </c:scaling>
        <c:delete val="0"/>
        <c:axPos val="l"/>
        <c:majorGridlines/>
        <c:numFmt formatCode="0.00%" sourceLinked="1"/>
        <c:majorTickMark val="out"/>
        <c:minorTickMark val="none"/>
        <c:tickLblPos val="nextTo"/>
        <c:crossAx val="197882624"/>
        <c:crosses val="autoZero"/>
        <c:crossBetween val="between"/>
      </c:valAx>
    </c:plotArea>
    <c:plotVisOnly val="1"/>
    <c:dispBlanksAs val="gap"/>
    <c:showDLblsOverMax val="0"/>
  </c:chart>
  <c:txPr>
    <a:bodyPr/>
    <a:lstStyle/>
    <a:p>
      <a:pPr>
        <a:defRPr sz="1400" b="1">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marker>
            <c:symbol val="none"/>
          </c:marker>
          <c:dLbls>
            <c:dLbl>
              <c:idx val="0"/>
              <c:layout>
                <c:manualLayout>
                  <c:x val="-3.9824729379988572E-2"/>
                  <c:y val="-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A2B-4772-B0DC-3F09559CE953}"/>
                </c:ext>
              </c:extLst>
            </c:dLbl>
            <c:dLbl>
              <c:idx val="1"/>
              <c:layout>
                <c:manualLayout>
                  <c:x val="-4.4802820552487112E-2"/>
                  <c:y val="-6.56250000000000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A2B-4772-B0DC-3F09559CE953}"/>
                </c:ext>
              </c:extLst>
            </c:dLbl>
            <c:dLbl>
              <c:idx val="2"/>
              <c:layout>
                <c:manualLayout>
                  <c:x val="-4.9780911724985742E-2"/>
                  <c:y val="-7.18749999999999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A2B-4772-B0DC-3F09559CE953}"/>
                </c:ext>
              </c:extLst>
            </c:dLbl>
            <c:dLbl>
              <c:idx val="3"/>
              <c:layout>
                <c:manualLayout>
                  <c:x val="-5.1440275449151869E-2"/>
                  <c:y val="-5.31249999999999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A2B-4772-B0DC-3F09559CE953}"/>
                </c:ext>
              </c:extLst>
            </c:dLbl>
            <c:dLbl>
              <c:idx val="4"/>
              <c:layout>
                <c:manualLayout>
                  <c:x val="-4.4802820552487237E-2"/>
                  <c:y val="-6.87500000000000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A2B-4772-B0DC-3F09559CE9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0.00%</c:formatCode>
                <c:ptCount val="5"/>
                <c:pt idx="0">
                  <c:v>0.12670000000000001</c:v>
                </c:pt>
                <c:pt idx="1">
                  <c:v>0.13009999999999999</c:v>
                </c:pt>
                <c:pt idx="2">
                  <c:v>0.127</c:v>
                </c:pt>
                <c:pt idx="3">
                  <c:v>0.1323</c:v>
                </c:pt>
                <c:pt idx="4">
                  <c:v>0.128</c:v>
                </c:pt>
              </c:numCache>
            </c:numRef>
          </c:val>
          <c:smooth val="0"/>
          <c:extLst>
            <c:ext xmlns:c16="http://schemas.microsoft.com/office/drawing/2014/chart" uri="{C3380CC4-5D6E-409C-BE32-E72D297353CC}">
              <c16:uniqueId val="{00000000-AE2F-4046-A086-83562976ED16}"/>
            </c:ext>
          </c:extLst>
        </c:ser>
        <c:dLbls>
          <c:showLegendKey val="0"/>
          <c:showVal val="0"/>
          <c:showCatName val="0"/>
          <c:showSerName val="0"/>
          <c:showPercent val="0"/>
          <c:showBubbleSize val="0"/>
        </c:dLbls>
        <c:smooth val="0"/>
        <c:axId val="198928256"/>
        <c:axId val="198929792"/>
      </c:lineChart>
      <c:catAx>
        <c:axId val="198928256"/>
        <c:scaling>
          <c:orientation val="minMax"/>
        </c:scaling>
        <c:delete val="0"/>
        <c:axPos val="b"/>
        <c:numFmt formatCode="General" sourceLinked="0"/>
        <c:majorTickMark val="out"/>
        <c:minorTickMark val="none"/>
        <c:tickLblPos val="nextTo"/>
        <c:crossAx val="198929792"/>
        <c:crosses val="autoZero"/>
        <c:auto val="1"/>
        <c:lblAlgn val="ctr"/>
        <c:lblOffset val="100"/>
        <c:noMultiLvlLbl val="0"/>
      </c:catAx>
      <c:valAx>
        <c:axId val="198929792"/>
        <c:scaling>
          <c:orientation val="minMax"/>
          <c:max val="0.30000000000000032"/>
        </c:scaling>
        <c:delete val="0"/>
        <c:axPos val="l"/>
        <c:majorGridlines/>
        <c:numFmt formatCode="0.00%" sourceLinked="1"/>
        <c:majorTickMark val="out"/>
        <c:minorTickMark val="none"/>
        <c:tickLblPos val="nextTo"/>
        <c:crossAx val="198928256"/>
        <c:crosses val="autoZero"/>
        <c:crossBetween val="between"/>
      </c:valAx>
    </c:plotArea>
    <c:plotVisOnly val="1"/>
    <c:dispBlanksAs val="gap"/>
    <c:showDLblsOverMax val="0"/>
  </c:chart>
  <c:txPr>
    <a:bodyPr/>
    <a:lstStyle/>
    <a:p>
      <a:pPr>
        <a:defRPr sz="1400" b="1">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marker>
            <c:symbol val="none"/>
          </c:marker>
          <c:dLbls>
            <c:dLbl>
              <c:idx val="0"/>
              <c:layout>
                <c:manualLayout>
                  <c:x val="-5.1440275449151897E-2"/>
                  <c:y val="-5.31249999999999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27-4321-823A-4303E27C637E}"/>
                </c:ext>
              </c:extLst>
            </c:dLbl>
            <c:dLbl>
              <c:idx val="1"/>
              <c:layout>
                <c:manualLayout>
                  <c:x val="-4.4802820552487112E-2"/>
                  <c:y val="-6.87500000000000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27-4321-823A-4303E27C637E}"/>
                </c:ext>
              </c:extLst>
            </c:dLbl>
            <c:dLbl>
              <c:idx val="2"/>
              <c:layout>
                <c:manualLayout>
                  <c:x val="-4.8121548000819615E-2"/>
                  <c:y val="-4.6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427-4321-823A-4303E27C637E}"/>
                </c:ext>
              </c:extLst>
            </c:dLbl>
            <c:dLbl>
              <c:idx val="3"/>
              <c:layout>
                <c:manualLayout>
                  <c:x val="-4.812154800081949E-2"/>
                  <c:y val="-5.31250000000000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427-4321-823A-4303E27C637E}"/>
                </c:ext>
              </c:extLst>
            </c:dLbl>
            <c:dLbl>
              <c:idx val="4"/>
              <c:layout>
                <c:manualLayout>
                  <c:x val="-5.1440275449151994E-2"/>
                  <c:y val="-7.50000000000000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427-4321-823A-4303E27C63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2013年</c:v>
                </c:pt>
                <c:pt idx="1">
                  <c:v>2014年</c:v>
                </c:pt>
                <c:pt idx="2">
                  <c:v>2015年</c:v>
                </c:pt>
                <c:pt idx="3">
                  <c:v>2016年</c:v>
                </c:pt>
                <c:pt idx="4">
                  <c:v>2017年</c:v>
                </c:pt>
              </c:strCache>
            </c:strRef>
          </c:cat>
          <c:val>
            <c:numRef>
              <c:f>Sheet1!$B$2:$B$6</c:f>
              <c:numCache>
                <c:formatCode>0.00%</c:formatCode>
                <c:ptCount val="5"/>
                <c:pt idx="0">
                  <c:v>0.12570000000000001</c:v>
                </c:pt>
                <c:pt idx="1">
                  <c:v>0.1205</c:v>
                </c:pt>
                <c:pt idx="2">
                  <c:v>0.1283</c:v>
                </c:pt>
                <c:pt idx="3">
                  <c:v>0.13500000000000001</c:v>
                </c:pt>
                <c:pt idx="4">
                  <c:v>0.1336</c:v>
                </c:pt>
              </c:numCache>
            </c:numRef>
          </c:val>
          <c:smooth val="0"/>
          <c:extLst>
            <c:ext xmlns:c16="http://schemas.microsoft.com/office/drawing/2014/chart" uri="{C3380CC4-5D6E-409C-BE32-E72D297353CC}">
              <c16:uniqueId val="{00000000-8EEA-49A8-9D01-C0DD0A54EDED}"/>
            </c:ext>
          </c:extLst>
        </c:ser>
        <c:dLbls>
          <c:showLegendKey val="0"/>
          <c:showVal val="0"/>
          <c:showCatName val="0"/>
          <c:showSerName val="0"/>
          <c:showPercent val="0"/>
          <c:showBubbleSize val="0"/>
        </c:dLbls>
        <c:smooth val="0"/>
        <c:axId val="198949888"/>
        <c:axId val="199164672"/>
      </c:lineChart>
      <c:catAx>
        <c:axId val="198949888"/>
        <c:scaling>
          <c:orientation val="minMax"/>
        </c:scaling>
        <c:delete val="0"/>
        <c:axPos val="b"/>
        <c:numFmt formatCode="General" sourceLinked="0"/>
        <c:majorTickMark val="out"/>
        <c:minorTickMark val="none"/>
        <c:tickLblPos val="nextTo"/>
        <c:crossAx val="199164672"/>
        <c:crosses val="autoZero"/>
        <c:auto val="1"/>
        <c:lblAlgn val="ctr"/>
        <c:lblOffset val="100"/>
        <c:noMultiLvlLbl val="0"/>
      </c:catAx>
      <c:valAx>
        <c:axId val="199164672"/>
        <c:scaling>
          <c:orientation val="minMax"/>
          <c:max val="0.30000000000000032"/>
        </c:scaling>
        <c:delete val="0"/>
        <c:axPos val="l"/>
        <c:majorGridlines/>
        <c:numFmt formatCode="0.00%" sourceLinked="1"/>
        <c:majorTickMark val="out"/>
        <c:minorTickMark val="none"/>
        <c:tickLblPos val="nextTo"/>
        <c:crossAx val="198949888"/>
        <c:crosses val="autoZero"/>
        <c:crossBetween val="between"/>
      </c:valAx>
    </c:plotArea>
    <c:plotVisOnly val="1"/>
    <c:dispBlanksAs val="gap"/>
    <c:showDLblsOverMax val="0"/>
  </c:chart>
  <c:txPr>
    <a:bodyPr/>
    <a:lstStyle/>
    <a:p>
      <a:pPr>
        <a:defRPr sz="1400" b="1">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4C6B81-C764-4E42-940C-8E0647D8F8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8555E128-4E70-4218-9387-25E928A36D1A}">
      <dgm:prSet phldrT="[文本]" custT="1"/>
      <dgm:spPr/>
      <dgm:t>
        <a:bodyPr/>
        <a:lstStyle/>
        <a:p>
          <a:pPr>
            <a:lnSpc>
              <a:spcPts val="1000"/>
            </a:lnSpc>
          </a:pPr>
          <a:endParaRPr lang="en-US" altLang="zh-CN" sz="1400" dirty="0">
            <a:latin typeface="+mj-ea"/>
            <a:ea typeface="+mj-ea"/>
          </a:endParaRPr>
        </a:p>
        <a:p>
          <a:pPr>
            <a:lnSpc>
              <a:spcPts val="900"/>
            </a:lnSpc>
          </a:pPr>
          <a:endParaRPr lang="en-US" altLang="zh-CN" sz="1400" dirty="0">
            <a:latin typeface="+mj-ea"/>
            <a:ea typeface="+mj-ea"/>
          </a:endParaRPr>
        </a:p>
        <a:p>
          <a:pPr>
            <a:lnSpc>
              <a:spcPts val="1000"/>
            </a:lnSpc>
          </a:pPr>
          <a:r>
            <a:rPr lang="zh-CN" altLang="en-US" sz="1400" dirty="0">
              <a:latin typeface="+mj-ea"/>
              <a:ea typeface="+mj-ea"/>
            </a:rPr>
            <a:t>中招体检总数</a:t>
          </a:r>
          <a:endParaRPr lang="en-US" altLang="zh-CN" sz="1400" dirty="0">
            <a:latin typeface="+mj-ea"/>
            <a:ea typeface="+mj-ea"/>
          </a:endParaRPr>
        </a:p>
        <a:p>
          <a:pPr>
            <a:lnSpc>
              <a:spcPts val="1000"/>
            </a:lnSpc>
          </a:pPr>
          <a:r>
            <a:rPr lang="en-US" altLang="zh-CN" sz="1400" dirty="0">
              <a:latin typeface="+mj-ea"/>
              <a:ea typeface="+mj-ea"/>
            </a:rPr>
            <a:t>76806</a:t>
          </a:r>
        </a:p>
        <a:p>
          <a:pPr>
            <a:lnSpc>
              <a:spcPts val="1000"/>
            </a:lnSpc>
          </a:pPr>
          <a:r>
            <a:rPr lang="zh-CN" altLang="en-US" sz="1400" dirty="0">
              <a:latin typeface="+mj-ea"/>
              <a:ea typeface="+mj-ea"/>
            </a:rPr>
            <a:t>男</a:t>
          </a:r>
          <a:r>
            <a:rPr lang="en-US" altLang="zh-CN" sz="1400" dirty="0">
              <a:latin typeface="+mj-ea"/>
              <a:ea typeface="+mj-ea"/>
            </a:rPr>
            <a:t>:40248</a:t>
          </a:r>
        </a:p>
        <a:p>
          <a:pPr>
            <a:lnSpc>
              <a:spcPts val="1000"/>
            </a:lnSpc>
          </a:pPr>
          <a:r>
            <a:rPr lang="zh-CN" altLang="en-US" sz="1400" dirty="0">
              <a:latin typeface="+mj-ea"/>
              <a:ea typeface="+mj-ea"/>
            </a:rPr>
            <a:t>女：</a:t>
          </a:r>
          <a:r>
            <a:rPr lang="en-US" altLang="zh-CN" sz="1400" dirty="0">
              <a:latin typeface="+mj-ea"/>
              <a:ea typeface="+mj-ea"/>
            </a:rPr>
            <a:t>36558</a:t>
          </a:r>
        </a:p>
        <a:p>
          <a:pPr>
            <a:lnSpc>
              <a:spcPct val="90000"/>
            </a:lnSpc>
          </a:pPr>
          <a:endParaRPr lang="zh-CN" altLang="en-US" sz="2000" dirty="0"/>
        </a:p>
      </dgm:t>
    </dgm:pt>
    <dgm:pt modelId="{B749BD76-6DBA-48C2-A020-793BC10E6057}" type="parTrans" cxnId="{2E51884E-F05C-4400-9A3B-898B1CF2ED7E}">
      <dgm:prSet/>
      <dgm:spPr/>
      <dgm:t>
        <a:bodyPr/>
        <a:lstStyle/>
        <a:p>
          <a:endParaRPr lang="zh-CN" altLang="en-US"/>
        </a:p>
      </dgm:t>
    </dgm:pt>
    <dgm:pt modelId="{52D01820-AEEF-436B-9FC7-1FE23157B0DD}" type="sibTrans" cxnId="{2E51884E-F05C-4400-9A3B-898B1CF2ED7E}">
      <dgm:prSet/>
      <dgm:spPr/>
      <dgm:t>
        <a:bodyPr/>
        <a:lstStyle/>
        <a:p>
          <a:endParaRPr lang="zh-CN" altLang="en-US"/>
        </a:p>
      </dgm:t>
    </dgm:pt>
    <dgm:pt modelId="{8E6F53D0-48E7-4BED-A77D-5F541DFD05AD}">
      <dgm:prSet phldrT="[文本]" custT="1"/>
      <dgm:spPr/>
      <dgm:t>
        <a:bodyPr/>
        <a:lstStyle/>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基本合格人数</a:t>
          </a:r>
          <a:endParaRPr lang="en-US" altLang="zh-CN" sz="1400" kern="1200" dirty="0">
            <a:solidFill>
              <a:prstClr val="white"/>
            </a:solidFill>
            <a:latin typeface="微软雅黑"/>
            <a:ea typeface="微软雅黑"/>
            <a:cs typeface="+mn-cs"/>
          </a:endParaRPr>
        </a:p>
        <a:p>
          <a:pPr marL="0" lvl="0" algn="ctr" defTabSz="622300">
            <a:lnSpc>
              <a:spcPts val="1000"/>
            </a:lnSpc>
            <a:spcBef>
              <a:spcPct val="0"/>
            </a:spcBef>
            <a:spcAft>
              <a:spcPct val="35000"/>
            </a:spcAft>
            <a:buNone/>
          </a:pPr>
          <a:r>
            <a:rPr lang="en-US" sz="1400" kern="1200" dirty="0">
              <a:solidFill>
                <a:prstClr val="white"/>
              </a:solidFill>
              <a:latin typeface="微软雅黑"/>
              <a:ea typeface="微软雅黑"/>
              <a:cs typeface="+mn-cs"/>
            </a:rPr>
            <a:t>64008</a:t>
          </a:r>
        </a:p>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基本合格率：</a:t>
          </a:r>
          <a:r>
            <a:rPr lang="en-US" altLang="zh-CN" sz="1400" kern="1200" dirty="0">
              <a:solidFill>
                <a:prstClr val="white"/>
              </a:solidFill>
              <a:latin typeface="微软雅黑"/>
              <a:ea typeface="微软雅黑"/>
              <a:cs typeface="+mn-cs"/>
            </a:rPr>
            <a:t>83.37%</a:t>
          </a:r>
          <a:endParaRPr lang="zh-CN" altLang="en-US" sz="1400" kern="1200" dirty="0">
            <a:solidFill>
              <a:prstClr val="white"/>
            </a:solidFill>
            <a:latin typeface="微软雅黑"/>
            <a:ea typeface="微软雅黑"/>
            <a:cs typeface="+mn-cs"/>
          </a:endParaRPr>
        </a:p>
      </dgm:t>
    </dgm:pt>
    <dgm:pt modelId="{CE638BD7-0D41-4DDF-A75F-C37D54AAB74E}" type="parTrans" cxnId="{2097D335-8C6C-48A3-AE83-EFF955AFA854}">
      <dgm:prSet/>
      <dgm:spPr/>
      <dgm:t>
        <a:bodyPr/>
        <a:lstStyle/>
        <a:p>
          <a:endParaRPr lang="zh-CN" altLang="en-US"/>
        </a:p>
      </dgm:t>
    </dgm:pt>
    <dgm:pt modelId="{903CA0EB-D9FD-40B6-9420-A24F74A30097}" type="sibTrans" cxnId="{2097D335-8C6C-48A3-AE83-EFF955AFA854}">
      <dgm:prSet/>
      <dgm:spPr/>
      <dgm:t>
        <a:bodyPr/>
        <a:lstStyle/>
        <a:p>
          <a:endParaRPr lang="zh-CN" altLang="en-US"/>
        </a:p>
      </dgm:t>
    </dgm:pt>
    <dgm:pt modelId="{1BF8B210-C16F-4EFA-AD67-482CB3F4A457}">
      <dgm:prSet phldrT="[文本]" custT="1"/>
      <dgm:spPr/>
      <dgm:t>
        <a:bodyPr/>
        <a:lstStyle/>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不合格人数</a:t>
          </a:r>
          <a:endParaRPr lang="en-US" altLang="zh-CN" sz="1400" kern="1200" dirty="0">
            <a:solidFill>
              <a:prstClr val="white"/>
            </a:solidFill>
            <a:latin typeface="微软雅黑"/>
            <a:ea typeface="微软雅黑"/>
            <a:cs typeface="+mn-cs"/>
          </a:endParaRPr>
        </a:p>
        <a:p>
          <a:pPr marL="0" lvl="0" algn="ctr" defTabSz="622300">
            <a:lnSpc>
              <a:spcPts val="1000"/>
            </a:lnSpc>
            <a:spcBef>
              <a:spcPct val="0"/>
            </a:spcBef>
            <a:spcAft>
              <a:spcPct val="35000"/>
            </a:spcAft>
            <a:buNone/>
          </a:pPr>
          <a:r>
            <a:rPr lang="en-US" sz="1400" kern="1200" dirty="0">
              <a:solidFill>
                <a:prstClr val="white"/>
              </a:solidFill>
              <a:latin typeface="微软雅黑"/>
              <a:ea typeface="微软雅黑"/>
              <a:cs typeface="+mn-cs"/>
            </a:rPr>
            <a:t>6</a:t>
          </a:r>
        </a:p>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不合格率：</a:t>
          </a:r>
          <a:r>
            <a:rPr lang="en-US" altLang="zh-CN" sz="1400" kern="1200" dirty="0">
              <a:solidFill>
                <a:prstClr val="white"/>
              </a:solidFill>
              <a:latin typeface="微软雅黑"/>
              <a:ea typeface="微软雅黑"/>
              <a:cs typeface="+mn-cs"/>
            </a:rPr>
            <a:t>0.008%</a:t>
          </a:r>
          <a:endParaRPr lang="zh-CN" altLang="en-US" sz="1400" kern="1200" dirty="0">
            <a:solidFill>
              <a:prstClr val="white"/>
            </a:solidFill>
            <a:latin typeface="微软雅黑"/>
            <a:ea typeface="微软雅黑"/>
            <a:cs typeface="+mn-cs"/>
          </a:endParaRPr>
        </a:p>
      </dgm:t>
    </dgm:pt>
    <dgm:pt modelId="{D51EB7FE-83AA-42BF-818B-0540A0D7B886}" type="parTrans" cxnId="{D7FECC4E-6D9F-46C3-A515-324E2672197A}">
      <dgm:prSet/>
      <dgm:spPr/>
      <dgm:t>
        <a:bodyPr/>
        <a:lstStyle/>
        <a:p>
          <a:endParaRPr lang="zh-CN" altLang="en-US"/>
        </a:p>
      </dgm:t>
    </dgm:pt>
    <dgm:pt modelId="{271FA9F1-D416-4719-8BDA-2163DF820470}" type="sibTrans" cxnId="{D7FECC4E-6D9F-46C3-A515-324E2672197A}">
      <dgm:prSet/>
      <dgm:spPr/>
      <dgm:t>
        <a:bodyPr/>
        <a:lstStyle/>
        <a:p>
          <a:endParaRPr lang="zh-CN" altLang="en-US"/>
        </a:p>
      </dgm:t>
    </dgm:pt>
    <dgm:pt modelId="{49ED7A80-4083-4D65-8EE4-DE41B45AA675}">
      <dgm:prSet phldrT="[文本]" custT="1"/>
      <dgm:spPr/>
      <dgm:t>
        <a:bodyPr/>
        <a:lstStyle/>
        <a:p>
          <a:pPr>
            <a:lnSpc>
              <a:spcPts val="1000"/>
            </a:lnSpc>
          </a:pPr>
          <a:r>
            <a:rPr lang="zh-CN" altLang="en-US" sz="1400" kern="1200" dirty="0">
              <a:solidFill>
                <a:prstClr val="white"/>
              </a:solidFill>
              <a:latin typeface="微软雅黑"/>
              <a:ea typeface="微软雅黑"/>
              <a:cs typeface="+mn-cs"/>
            </a:rPr>
            <a:t>完全合格人数</a:t>
          </a:r>
          <a:endParaRPr lang="en-US" altLang="zh-CN" sz="1400" kern="1200" dirty="0">
            <a:solidFill>
              <a:prstClr val="white"/>
            </a:solidFill>
            <a:latin typeface="微软雅黑"/>
            <a:ea typeface="微软雅黑"/>
            <a:cs typeface="+mn-cs"/>
          </a:endParaRPr>
        </a:p>
        <a:p>
          <a:pPr>
            <a:lnSpc>
              <a:spcPts val="1000"/>
            </a:lnSpc>
          </a:pPr>
          <a:r>
            <a:rPr lang="en-US" sz="1400" kern="1200" dirty="0">
              <a:solidFill>
                <a:prstClr val="white"/>
              </a:solidFill>
              <a:latin typeface="微软雅黑"/>
              <a:ea typeface="微软雅黑"/>
              <a:cs typeface="+mn-cs"/>
            </a:rPr>
            <a:t>12792</a:t>
          </a:r>
        </a:p>
        <a:p>
          <a:pPr>
            <a:lnSpc>
              <a:spcPts val="1000"/>
            </a:lnSpc>
          </a:pPr>
          <a:r>
            <a:rPr lang="zh-CN" altLang="en-US" sz="1400" kern="1200" dirty="0">
              <a:solidFill>
                <a:prstClr val="white"/>
              </a:solidFill>
              <a:latin typeface="微软雅黑"/>
              <a:ea typeface="微软雅黑"/>
              <a:cs typeface="+mn-cs"/>
            </a:rPr>
            <a:t>完全合格率：</a:t>
          </a:r>
          <a:r>
            <a:rPr lang="en-US" altLang="zh-CN" sz="1400" kern="1200" dirty="0">
              <a:solidFill>
                <a:prstClr val="white"/>
              </a:solidFill>
              <a:latin typeface="微软雅黑"/>
              <a:ea typeface="微软雅黑"/>
              <a:cs typeface="+mn-cs"/>
            </a:rPr>
            <a:t>16.65%</a:t>
          </a:r>
        </a:p>
      </dgm:t>
    </dgm:pt>
    <dgm:pt modelId="{A35D2B8A-6275-4592-8663-2F450BBBD35E}" type="sibTrans" cxnId="{3548598A-F08E-4C5E-8959-A020B8FBDFEF}">
      <dgm:prSet/>
      <dgm:spPr/>
      <dgm:t>
        <a:bodyPr/>
        <a:lstStyle/>
        <a:p>
          <a:endParaRPr lang="zh-CN" altLang="en-US"/>
        </a:p>
      </dgm:t>
    </dgm:pt>
    <dgm:pt modelId="{C39A8319-8777-4C8F-96DB-874891AB80FA}" type="parTrans" cxnId="{3548598A-F08E-4C5E-8959-A020B8FBDFEF}">
      <dgm:prSet/>
      <dgm:spPr/>
      <dgm:t>
        <a:bodyPr/>
        <a:lstStyle/>
        <a:p>
          <a:endParaRPr lang="zh-CN" altLang="en-US"/>
        </a:p>
      </dgm:t>
    </dgm:pt>
    <dgm:pt modelId="{0C9A92D8-9B1B-4A80-B325-DB080DC4FCE8}" type="pres">
      <dgm:prSet presAssocID="{694C6B81-C764-4E42-940C-8E0647D8F87B}" presName="hierChild1" presStyleCnt="0">
        <dgm:presLayoutVars>
          <dgm:orgChart val="1"/>
          <dgm:chPref val="1"/>
          <dgm:dir/>
          <dgm:animOne val="branch"/>
          <dgm:animLvl val="lvl"/>
          <dgm:resizeHandles/>
        </dgm:presLayoutVars>
      </dgm:prSet>
      <dgm:spPr/>
      <dgm:t>
        <a:bodyPr/>
        <a:lstStyle/>
        <a:p>
          <a:endParaRPr lang="zh-CN" altLang="en-US"/>
        </a:p>
      </dgm:t>
    </dgm:pt>
    <dgm:pt modelId="{135986F5-92AA-4DC5-B6F3-EF94E8FF7294}" type="pres">
      <dgm:prSet presAssocID="{8555E128-4E70-4218-9387-25E928A36D1A}" presName="hierRoot1" presStyleCnt="0">
        <dgm:presLayoutVars>
          <dgm:hierBranch val="init"/>
        </dgm:presLayoutVars>
      </dgm:prSet>
      <dgm:spPr/>
    </dgm:pt>
    <dgm:pt modelId="{399DA5C0-2F2D-4CAC-99BC-1F9AC6C6FEDB}" type="pres">
      <dgm:prSet presAssocID="{8555E128-4E70-4218-9387-25E928A36D1A}" presName="rootComposite1" presStyleCnt="0"/>
      <dgm:spPr/>
    </dgm:pt>
    <dgm:pt modelId="{0D1B928B-6AC9-4104-82DD-A572B8E1E4B4}" type="pres">
      <dgm:prSet presAssocID="{8555E128-4E70-4218-9387-25E928A36D1A}" presName="rootText1" presStyleLbl="node0" presStyleIdx="0" presStyleCnt="1" custScaleX="121000" custScaleY="121000">
        <dgm:presLayoutVars>
          <dgm:chPref val="3"/>
        </dgm:presLayoutVars>
      </dgm:prSet>
      <dgm:spPr>
        <a:prstGeom prst="flowChartAlternateProcess">
          <a:avLst/>
        </a:prstGeom>
      </dgm:spPr>
      <dgm:t>
        <a:bodyPr/>
        <a:lstStyle/>
        <a:p>
          <a:endParaRPr lang="zh-CN" altLang="en-US"/>
        </a:p>
      </dgm:t>
    </dgm:pt>
    <dgm:pt modelId="{43C7B30D-D9D9-45EF-8084-77E7EC341CBB}" type="pres">
      <dgm:prSet presAssocID="{8555E128-4E70-4218-9387-25E928A36D1A}" presName="rootConnector1" presStyleLbl="node1" presStyleIdx="0" presStyleCnt="0"/>
      <dgm:spPr/>
      <dgm:t>
        <a:bodyPr/>
        <a:lstStyle/>
        <a:p>
          <a:endParaRPr lang="zh-CN" altLang="en-US"/>
        </a:p>
      </dgm:t>
    </dgm:pt>
    <dgm:pt modelId="{D6DC7418-CEFC-40F6-BE75-F82135E8022E}" type="pres">
      <dgm:prSet presAssocID="{8555E128-4E70-4218-9387-25E928A36D1A}" presName="hierChild2" presStyleCnt="0"/>
      <dgm:spPr/>
    </dgm:pt>
    <dgm:pt modelId="{775BE268-DB0D-4570-A6E1-1177351948D6}" type="pres">
      <dgm:prSet presAssocID="{C39A8319-8777-4C8F-96DB-874891AB80FA}" presName="Name37" presStyleLbl="parChTrans1D2" presStyleIdx="0" presStyleCnt="3"/>
      <dgm:spPr/>
      <dgm:t>
        <a:bodyPr/>
        <a:lstStyle/>
        <a:p>
          <a:endParaRPr lang="zh-CN" altLang="en-US"/>
        </a:p>
      </dgm:t>
    </dgm:pt>
    <dgm:pt modelId="{2E402E79-00DD-433A-8ECD-720676989F2A}" type="pres">
      <dgm:prSet presAssocID="{49ED7A80-4083-4D65-8EE4-DE41B45AA675}" presName="hierRoot2" presStyleCnt="0">
        <dgm:presLayoutVars>
          <dgm:hierBranch val="init"/>
        </dgm:presLayoutVars>
      </dgm:prSet>
      <dgm:spPr/>
    </dgm:pt>
    <dgm:pt modelId="{DEAF9AED-63AA-47BB-A7AF-896B57FE8AEE}" type="pres">
      <dgm:prSet presAssocID="{49ED7A80-4083-4D65-8EE4-DE41B45AA675}" presName="rootComposite" presStyleCnt="0"/>
      <dgm:spPr/>
    </dgm:pt>
    <dgm:pt modelId="{BD03868A-AF51-4C79-8468-C04A6BE0F262}" type="pres">
      <dgm:prSet presAssocID="{49ED7A80-4083-4D65-8EE4-DE41B45AA675}" presName="rootText" presStyleLbl="node2" presStyleIdx="0" presStyleCnt="3" custScaleX="110000" custScaleY="110000">
        <dgm:presLayoutVars>
          <dgm:chPref val="3"/>
        </dgm:presLayoutVars>
      </dgm:prSet>
      <dgm:spPr>
        <a:prstGeom prst="roundRect">
          <a:avLst/>
        </a:prstGeom>
      </dgm:spPr>
      <dgm:t>
        <a:bodyPr/>
        <a:lstStyle/>
        <a:p>
          <a:endParaRPr lang="zh-CN" altLang="en-US"/>
        </a:p>
      </dgm:t>
    </dgm:pt>
    <dgm:pt modelId="{D83B2770-E1DE-4F27-86C3-2CE479E00973}" type="pres">
      <dgm:prSet presAssocID="{49ED7A80-4083-4D65-8EE4-DE41B45AA675}" presName="rootConnector" presStyleLbl="node2" presStyleIdx="0" presStyleCnt="3"/>
      <dgm:spPr/>
      <dgm:t>
        <a:bodyPr/>
        <a:lstStyle/>
        <a:p>
          <a:endParaRPr lang="zh-CN" altLang="en-US"/>
        </a:p>
      </dgm:t>
    </dgm:pt>
    <dgm:pt modelId="{743D01C3-3B47-4E27-AAEF-C3FBA4CEBD03}" type="pres">
      <dgm:prSet presAssocID="{49ED7A80-4083-4D65-8EE4-DE41B45AA675}" presName="hierChild4" presStyleCnt="0"/>
      <dgm:spPr/>
    </dgm:pt>
    <dgm:pt modelId="{D5DC0893-5F40-49FA-ADF9-8B361D389E41}" type="pres">
      <dgm:prSet presAssocID="{49ED7A80-4083-4D65-8EE4-DE41B45AA675}" presName="hierChild5" presStyleCnt="0"/>
      <dgm:spPr/>
    </dgm:pt>
    <dgm:pt modelId="{AF6BD561-F134-479A-B327-C3157DA0754C}" type="pres">
      <dgm:prSet presAssocID="{CE638BD7-0D41-4DDF-A75F-C37D54AAB74E}" presName="Name37" presStyleLbl="parChTrans1D2" presStyleIdx="1" presStyleCnt="3"/>
      <dgm:spPr/>
      <dgm:t>
        <a:bodyPr/>
        <a:lstStyle/>
        <a:p>
          <a:endParaRPr lang="zh-CN" altLang="en-US"/>
        </a:p>
      </dgm:t>
    </dgm:pt>
    <dgm:pt modelId="{CA3BBF3F-6C64-45F6-9A8E-FCB6EDAD7447}" type="pres">
      <dgm:prSet presAssocID="{8E6F53D0-48E7-4BED-A77D-5F541DFD05AD}" presName="hierRoot2" presStyleCnt="0">
        <dgm:presLayoutVars>
          <dgm:hierBranch val="init"/>
        </dgm:presLayoutVars>
      </dgm:prSet>
      <dgm:spPr/>
    </dgm:pt>
    <dgm:pt modelId="{348AC916-A56A-46A5-B58D-1729CBFC88AE}" type="pres">
      <dgm:prSet presAssocID="{8E6F53D0-48E7-4BED-A77D-5F541DFD05AD}" presName="rootComposite" presStyleCnt="0"/>
      <dgm:spPr/>
    </dgm:pt>
    <dgm:pt modelId="{8FA28215-0339-4CF4-8BD7-A18D37680545}" type="pres">
      <dgm:prSet presAssocID="{8E6F53D0-48E7-4BED-A77D-5F541DFD05AD}" presName="rootText" presStyleLbl="node2" presStyleIdx="1" presStyleCnt="3" custScaleX="110000" custScaleY="110000">
        <dgm:presLayoutVars>
          <dgm:chPref val="3"/>
        </dgm:presLayoutVars>
      </dgm:prSet>
      <dgm:spPr>
        <a:prstGeom prst="roundRect">
          <a:avLst/>
        </a:prstGeom>
      </dgm:spPr>
      <dgm:t>
        <a:bodyPr/>
        <a:lstStyle/>
        <a:p>
          <a:endParaRPr lang="zh-CN" altLang="en-US"/>
        </a:p>
      </dgm:t>
    </dgm:pt>
    <dgm:pt modelId="{F158FD09-6608-48D1-9485-35DCF9D56ACA}" type="pres">
      <dgm:prSet presAssocID="{8E6F53D0-48E7-4BED-A77D-5F541DFD05AD}" presName="rootConnector" presStyleLbl="node2" presStyleIdx="1" presStyleCnt="3"/>
      <dgm:spPr/>
      <dgm:t>
        <a:bodyPr/>
        <a:lstStyle/>
        <a:p>
          <a:endParaRPr lang="zh-CN" altLang="en-US"/>
        </a:p>
      </dgm:t>
    </dgm:pt>
    <dgm:pt modelId="{A2C0E713-18BC-4976-9DCE-450C89F8C76A}" type="pres">
      <dgm:prSet presAssocID="{8E6F53D0-48E7-4BED-A77D-5F541DFD05AD}" presName="hierChild4" presStyleCnt="0"/>
      <dgm:spPr/>
    </dgm:pt>
    <dgm:pt modelId="{0D6AE346-B6AD-4986-956F-4DEDADC4EFAB}" type="pres">
      <dgm:prSet presAssocID="{8E6F53D0-48E7-4BED-A77D-5F541DFD05AD}" presName="hierChild5" presStyleCnt="0"/>
      <dgm:spPr/>
    </dgm:pt>
    <dgm:pt modelId="{98C4C089-435F-4654-8B78-287271441BD8}" type="pres">
      <dgm:prSet presAssocID="{D51EB7FE-83AA-42BF-818B-0540A0D7B886}" presName="Name37" presStyleLbl="parChTrans1D2" presStyleIdx="2" presStyleCnt="3"/>
      <dgm:spPr/>
      <dgm:t>
        <a:bodyPr/>
        <a:lstStyle/>
        <a:p>
          <a:endParaRPr lang="zh-CN" altLang="en-US"/>
        </a:p>
      </dgm:t>
    </dgm:pt>
    <dgm:pt modelId="{92F344EF-C353-4FD4-ACA0-BA7204DF63D3}" type="pres">
      <dgm:prSet presAssocID="{1BF8B210-C16F-4EFA-AD67-482CB3F4A457}" presName="hierRoot2" presStyleCnt="0">
        <dgm:presLayoutVars>
          <dgm:hierBranch val="init"/>
        </dgm:presLayoutVars>
      </dgm:prSet>
      <dgm:spPr/>
    </dgm:pt>
    <dgm:pt modelId="{B2188DD5-16B6-469D-90A0-F5A3E07B964D}" type="pres">
      <dgm:prSet presAssocID="{1BF8B210-C16F-4EFA-AD67-482CB3F4A457}" presName="rootComposite" presStyleCnt="0"/>
      <dgm:spPr/>
    </dgm:pt>
    <dgm:pt modelId="{F55EC99C-2EB3-4BF2-8DDC-BD752ECEAA6E}" type="pres">
      <dgm:prSet presAssocID="{1BF8B210-C16F-4EFA-AD67-482CB3F4A457}" presName="rootText" presStyleLbl="node2" presStyleIdx="2" presStyleCnt="3" custScaleX="110000" custScaleY="110000">
        <dgm:presLayoutVars>
          <dgm:chPref val="3"/>
        </dgm:presLayoutVars>
      </dgm:prSet>
      <dgm:spPr>
        <a:prstGeom prst="roundRect">
          <a:avLst/>
        </a:prstGeom>
      </dgm:spPr>
      <dgm:t>
        <a:bodyPr/>
        <a:lstStyle/>
        <a:p>
          <a:endParaRPr lang="zh-CN" altLang="en-US"/>
        </a:p>
      </dgm:t>
    </dgm:pt>
    <dgm:pt modelId="{4F96D02B-FBE4-4352-9732-D0D160015D6E}" type="pres">
      <dgm:prSet presAssocID="{1BF8B210-C16F-4EFA-AD67-482CB3F4A457}" presName="rootConnector" presStyleLbl="node2" presStyleIdx="2" presStyleCnt="3"/>
      <dgm:spPr/>
      <dgm:t>
        <a:bodyPr/>
        <a:lstStyle/>
        <a:p>
          <a:endParaRPr lang="zh-CN" altLang="en-US"/>
        </a:p>
      </dgm:t>
    </dgm:pt>
    <dgm:pt modelId="{F2573ECE-5D92-48D0-8FB8-73772D7B4FE6}" type="pres">
      <dgm:prSet presAssocID="{1BF8B210-C16F-4EFA-AD67-482CB3F4A457}" presName="hierChild4" presStyleCnt="0"/>
      <dgm:spPr/>
    </dgm:pt>
    <dgm:pt modelId="{EE1E6F56-128D-485A-9CE3-3D71EC7C78C0}" type="pres">
      <dgm:prSet presAssocID="{1BF8B210-C16F-4EFA-AD67-482CB3F4A457}" presName="hierChild5" presStyleCnt="0"/>
      <dgm:spPr/>
    </dgm:pt>
    <dgm:pt modelId="{40E5A9FA-F1CB-4AFF-8312-ED00E3BC6DCC}" type="pres">
      <dgm:prSet presAssocID="{8555E128-4E70-4218-9387-25E928A36D1A}" presName="hierChild3" presStyleCnt="0"/>
      <dgm:spPr/>
    </dgm:pt>
  </dgm:ptLst>
  <dgm:cxnLst>
    <dgm:cxn modelId="{7F7E660B-6E9E-440D-8323-139A1D0E72F1}" type="presOf" srcId="{8E6F53D0-48E7-4BED-A77D-5F541DFD05AD}" destId="{F158FD09-6608-48D1-9485-35DCF9D56ACA}" srcOrd="1" destOrd="0" presId="urn:microsoft.com/office/officeart/2005/8/layout/orgChart1"/>
    <dgm:cxn modelId="{D7FECC4E-6D9F-46C3-A515-324E2672197A}" srcId="{8555E128-4E70-4218-9387-25E928A36D1A}" destId="{1BF8B210-C16F-4EFA-AD67-482CB3F4A457}" srcOrd="2" destOrd="0" parTransId="{D51EB7FE-83AA-42BF-818B-0540A0D7B886}" sibTransId="{271FA9F1-D416-4719-8BDA-2163DF820470}"/>
    <dgm:cxn modelId="{2097D335-8C6C-48A3-AE83-EFF955AFA854}" srcId="{8555E128-4E70-4218-9387-25E928A36D1A}" destId="{8E6F53D0-48E7-4BED-A77D-5F541DFD05AD}" srcOrd="1" destOrd="0" parTransId="{CE638BD7-0D41-4DDF-A75F-C37D54AAB74E}" sibTransId="{903CA0EB-D9FD-40B6-9420-A24F74A30097}"/>
    <dgm:cxn modelId="{343981DC-3B56-41A1-91FA-F31C2F617FC2}" type="presOf" srcId="{694C6B81-C764-4E42-940C-8E0647D8F87B}" destId="{0C9A92D8-9B1B-4A80-B325-DB080DC4FCE8}" srcOrd="0" destOrd="0" presId="urn:microsoft.com/office/officeart/2005/8/layout/orgChart1"/>
    <dgm:cxn modelId="{3548598A-F08E-4C5E-8959-A020B8FBDFEF}" srcId="{8555E128-4E70-4218-9387-25E928A36D1A}" destId="{49ED7A80-4083-4D65-8EE4-DE41B45AA675}" srcOrd="0" destOrd="0" parTransId="{C39A8319-8777-4C8F-96DB-874891AB80FA}" sibTransId="{A35D2B8A-6275-4592-8663-2F450BBBD35E}"/>
    <dgm:cxn modelId="{28CD75DF-2C53-4322-ABB9-8697D10970C4}" type="presOf" srcId="{49ED7A80-4083-4D65-8EE4-DE41B45AA675}" destId="{D83B2770-E1DE-4F27-86C3-2CE479E00973}" srcOrd="1" destOrd="0" presId="urn:microsoft.com/office/officeart/2005/8/layout/orgChart1"/>
    <dgm:cxn modelId="{B4EBFC82-6AA1-465F-9B10-D67C9985B42E}" type="presOf" srcId="{C39A8319-8777-4C8F-96DB-874891AB80FA}" destId="{775BE268-DB0D-4570-A6E1-1177351948D6}" srcOrd="0" destOrd="0" presId="urn:microsoft.com/office/officeart/2005/8/layout/orgChart1"/>
    <dgm:cxn modelId="{A00AA446-4ED5-47C0-BEAC-4FC816BD27BD}" type="presOf" srcId="{1BF8B210-C16F-4EFA-AD67-482CB3F4A457}" destId="{F55EC99C-2EB3-4BF2-8DDC-BD752ECEAA6E}" srcOrd="0" destOrd="0" presId="urn:microsoft.com/office/officeart/2005/8/layout/orgChart1"/>
    <dgm:cxn modelId="{2E51884E-F05C-4400-9A3B-898B1CF2ED7E}" srcId="{694C6B81-C764-4E42-940C-8E0647D8F87B}" destId="{8555E128-4E70-4218-9387-25E928A36D1A}" srcOrd="0" destOrd="0" parTransId="{B749BD76-6DBA-48C2-A020-793BC10E6057}" sibTransId="{52D01820-AEEF-436B-9FC7-1FE23157B0DD}"/>
    <dgm:cxn modelId="{F31C49BF-5C90-4CD0-AAC5-B22E1ADE68CC}" type="presOf" srcId="{49ED7A80-4083-4D65-8EE4-DE41B45AA675}" destId="{BD03868A-AF51-4C79-8468-C04A6BE0F262}" srcOrd="0" destOrd="0" presId="urn:microsoft.com/office/officeart/2005/8/layout/orgChart1"/>
    <dgm:cxn modelId="{6EFB3D9E-AE8E-4CBB-8CA7-C75CBB9C443C}" type="presOf" srcId="{1BF8B210-C16F-4EFA-AD67-482CB3F4A457}" destId="{4F96D02B-FBE4-4352-9732-D0D160015D6E}" srcOrd="1" destOrd="0" presId="urn:microsoft.com/office/officeart/2005/8/layout/orgChart1"/>
    <dgm:cxn modelId="{F02E014E-4E4A-4626-B3F4-7D191A317EB3}" type="presOf" srcId="{8E6F53D0-48E7-4BED-A77D-5F541DFD05AD}" destId="{8FA28215-0339-4CF4-8BD7-A18D37680545}" srcOrd="0" destOrd="0" presId="urn:microsoft.com/office/officeart/2005/8/layout/orgChart1"/>
    <dgm:cxn modelId="{31645ADB-2AEE-44A0-8EB6-79E4BDF45A21}" type="presOf" srcId="{8555E128-4E70-4218-9387-25E928A36D1A}" destId="{0D1B928B-6AC9-4104-82DD-A572B8E1E4B4}" srcOrd="0" destOrd="0" presId="urn:microsoft.com/office/officeart/2005/8/layout/orgChart1"/>
    <dgm:cxn modelId="{BB3C5F49-94C9-4770-9583-6BA3BC1342C8}" type="presOf" srcId="{D51EB7FE-83AA-42BF-818B-0540A0D7B886}" destId="{98C4C089-435F-4654-8B78-287271441BD8}" srcOrd="0" destOrd="0" presId="urn:microsoft.com/office/officeart/2005/8/layout/orgChart1"/>
    <dgm:cxn modelId="{7098E131-27E1-492B-95F3-21F38F900384}" type="presOf" srcId="{CE638BD7-0D41-4DDF-A75F-C37D54AAB74E}" destId="{AF6BD561-F134-479A-B327-C3157DA0754C}" srcOrd="0" destOrd="0" presId="urn:microsoft.com/office/officeart/2005/8/layout/orgChart1"/>
    <dgm:cxn modelId="{CC1C1B7B-D820-4453-9841-B45406BAE4A4}" type="presOf" srcId="{8555E128-4E70-4218-9387-25E928A36D1A}" destId="{43C7B30D-D9D9-45EF-8084-77E7EC341CBB}" srcOrd="1" destOrd="0" presId="urn:microsoft.com/office/officeart/2005/8/layout/orgChart1"/>
    <dgm:cxn modelId="{9DE14280-6085-4417-830C-F3F10F215BFB}" type="presParOf" srcId="{0C9A92D8-9B1B-4A80-B325-DB080DC4FCE8}" destId="{135986F5-92AA-4DC5-B6F3-EF94E8FF7294}" srcOrd="0" destOrd="0" presId="urn:microsoft.com/office/officeart/2005/8/layout/orgChart1"/>
    <dgm:cxn modelId="{9625F2BF-7CDC-401B-9694-F1346965C3B1}" type="presParOf" srcId="{135986F5-92AA-4DC5-B6F3-EF94E8FF7294}" destId="{399DA5C0-2F2D-4CAC-99BC-1F9AC6C6FEDB}" srcOrd="0" destOrd="0" presId="urn:microsoft.com/office/officeart/2005/8/layout/orgChart1"/>
    <dgm:cxn modelId="{9993CB82-AA25-4336-8C27-A1860007A595}" type="presParOf" srcId="{399DA5C0-2F2D-4CAC-99BC-1F9AC6C6FEDB}" destId="{0D1B928B-6AC9-4104-82DD-A572B8E1E4B4}" srcOrd="0" destOrd="0" presId="urn:microsoft.com/office/officeart/2005/8/layout/orgChart1"/>
    <dgm:cxn modelId="{BF7A2DFD-F098-4926-BFCA-06600318E643}" type="presParOf" srcId="{399DA5C0-2F2D-4CAC-99BC-1F9AC6C6FEDB}" destId="{43C7B30D-D9D9-45EF-8084-77E7EC341CBB}" srcOrd="1" destOrd="0" presId="urn:microsoft.com/office/officeart/2005/8/layout/orgChart1"/>
    <dgm:cxn modelId="{C4528544-22FB-4AB3-9D1A-E5FEA5C71196}" type="presParOf" srcId="{135986F5-92AA-4DC5-B6F3-EF94E8FF7294}" destId="{D6DC7418-CEFC-40F6-BE75-F82135E8022E}" srcOrd="1" destOrd="0" presId="urn:microsoft.com/office/officeart/2005/8/layout/orgChart1"/>
    <dgm:cxn modelId="{D3D34806-A415-4D38-8BFD-924E1A326B32}" type="presParOf" srcId="{D6DC7418-CEFC-40F6-BE75-F82135E8022E}" destId="{775BE268-DB0D-4570-A6E1-1177351948D6}" srcOrd="0" destOrd="0" presId="urn:microsoft.com/office/officeart/2005/8/layout/orgChart1"/>
    <dgm:cxn modelId="{4F8DF09F-0842-4D84-8805-96D28CE64EB9}" type="presParOf" srcId="{D6DC7418-CEFC-40F6-BE75-F82135E8022E}" destId="{2E402E79-00DD-433A-8ECD-720676989F2A}" srcOrd="1" destOrd="0" presId="urn:microsoft.com/office/officeart/2005/8/layout/orgChart1"/>
    <dgm:cxn modelId="{8495B30E-AD17-4414-9A6C-F2B435D5E64F}" type="presParOf" srcId="{2E402E79-00DD-433A-8ECD-720676989F2A}" destId="{DEAF9AED-63AA-47BB-A7AF-896B57FE8AEE}" srcOrd="0" destOrd="0" presId="urn:microsoft.com/office/officeart/2005/8/layout/orgChart1"/>
    <dgm:cxn modelId="{EFD0173A-6CA3-4B54-A410-373EA977B722}" type="presParOf" srcId="{DEAF9AED-63AA-47BB-A7AF-896B57FE8AEE}" destId="{BD03868A-AF51-4C79-8468-C04A6BE0F262}" srcOrd="0" destOrd="0" presId="urn:microsoft.com/office/officeart/2005/8/layout/orgChart1"/>
    <dgm:cxn modelId="{244CA486-35B8-48E0-AF66-5E947139EA88}" type="presParOf" srcId="{DEAF9AED-63AA-47BB-A7AF-896B57FE8AEE}" destId="{D83B2770-E1DE-4F27-86C3-2CE479E00973}" srcOrd="1" destOrd="0" presId="urn:microsoft.com/office/officeart/2005/8/layout/orgChart1"/>
    <dgm:cxn modelId="{77354761-CAEA-420E-9767-21BBA8AB3481}" type="presParOf" srcId="{2E402E79-00DD-433A-8ECD-720676989F2A}" destId="{743D01C3-3B47-4E27-AAEF-C3FBA4CEBD03}" srcOrd="1" destOrd="0" presId="urn:microsoft.com/office/officeart/2005/8/layout/orgChart1"/>
    <dgm:cxn modelId="{9494204B-6491-4948-8F20-A4E9F3216661}" type="presParOf" srcId="{2E402E79-00DD-433A-8ECD-720676989F2A}" destId="{D5DC0893-5F40-49FA-ADF9-8B361D389E41}" srcOrd="2" destOrd="0" presId="urn:microsoft.com/office/officeart/2005/8/layout/orgChart1"/>
    <dgm:cxn modelId="{9A0CC8C2-666E-4CC3-BEAD-8834B1229F33}" type="presParOf" srcId="{D6DC7418-CEFC-40F6-BE75-F82135E8022E}" destId="{AF6BD561-F134-479A-B327-C3157DA0754C}" srcOrd="2" destOrd="0" presId="urn:microsoft.com/office/officeart/2005/8/layout/orgChart1"/>
    <dgm:cxn modelId="{EA794A2E-444A-4C96-B843-EB62D5425EE8}" type="presParOf" srcId="{D6DC7418-CEFC-40F6-BE75-F82135E8022E}" destId="{CA3BBF3F-6C64-45F6-9A8E-FCB6EDAD7447}" srcOrd="3" destOrd="0" presId="urn:microsoft.com/office/officeart/2005/8/layout/orgChart1"/>
    <dgm:cxn modelId="{922BD2F0-C3B0-4A46-BFB3-D5B389C13B3A}" type="presParOf" srcId="{CA3BBF3F-6C64-45F6-9A8E-FCB6EDAD7447}" destId="{348AC916-A56A-46A5-B58D-1729CBFC88AE}" srcOrd="0" destOrd="0" presId="urn:microsoft.com/office/officeart/2005/8/layout/orgChart1"/>
    <dgm:cxn modelId="{3847556D-1514-44F7-AF7E-DD15C465C8A2}" type="presParOf" srcId="{348AC916-A56A-46A5-B58D-1729CBFC88AE}" destId="{8FA28215-0339-4CF4-8BD7-A18D37680545}" srcOrd="0" destOrd="0" presId="urn:microsoft.com/office/officeart/2005/8/layout/orgChart1"/>
    <dgm:cxn modelId="{1EEAA93D-5079-4ACE-BA9F-4967EA9441F4}" type="presParOf" srcId="{348AC916-A56A-46A5-B58D-1729CBFC88AE}" destId="{F158FD09-6608-48D1-9485-35DCF9D56ACA}" srcOrd="1" destOrd="0" presId="urn:microsoft.com/office/officeart/2005/8/layout/orgChart1"/>
    <dgm:cxn modelId="{56414C6A-53DD-4BFD-A850-34E21C505F6F}" type="presParOf" srcId="{CA3BBF3F-6C64-45F6-9A8E-FCB6EDAD7447}" destId="{A2C0E713-18BC-4976-9DCE-450C89F8C76A}" srcOrd="1" destOrd="0" presId="urn:microsoft.com/office/officeart/2005/8/layout/orgChart1"/>
    <dgm:cxn modelId="{0B8AF667-9FE6-4ACE-8833-61F7E2AA1F50}" type="presParOf" srcId="{CA3BBF3F-6C64-45F6-9A8E-FCB6EDAD7447}" destId="{0D6AE346-B6AD-4986-956F-4DEDADC4EFAB}" srcOrd="2" destOrd="0" presId="urn:microsoft.com/office/officeart/2005/8/layout/orgChart1"/>
    <dgm:cxn modelId="{7DE8BA8D-BCB2-4CE6-A423-D2D29C5F9402}" type="presParOf" srcId="{D6DC7418-CEFC-40F6-BE75-F82135E8022E}" destId="{98C4C089-435F-4654-8B78-287271441BD8}" srcOrd="4" destOrd="0" presId="urn:microsoft.com/office/officeart/2005/8/layout/orgChart1"/>
    <dgm:cxn modelId="{5D9D4646-8F13-4C76-81CA-0F65737BB04F}" type="presParOf" srcId="{D6DC7418-CEFC-40F6-BE75-F82135E8022E}" destId="{92F344EF-C353-4FD4-ACA0-BA7204DF63D3}" srcOrd="5" destOrd="0" presId="urn:microsoft.com/office/officeart/2005/8/layout/orgChart1"/>
    <dgm:cxn modelId="{0C5527A8-5CA4-4910-8350-01E856380AB0}" type="presParOf" srcId="{92F344EF-C353-4FD4-ACA0-BA7204DF63D3}" destId="{B2188DD5-16B6-469D-90A0-F5A3E07B964D}" srcOrd="0" destOrd="0" presId="urn:microsoft.com/office/officeart/2005/8/layout/orgChart1"/>
    <dgm:cxn modelId="{EF693C4B-47C3-4502-BADC-5E5B7D2FF489}" type="presParOf" srcId="{B2188DD5-16B6-469D-90A0-F5A3E07B964D}" destId="{F55EC99C-2EB3-4BF2-8DDC-BD752ECEAA6E}" srcOrd="0" destOrd="0" presId="urn:microsoft.com/office/officeart/2005/8/layout/orgChart1"/>
    <dgm:cxn modelId="{1243751A-711A-40F9-A092-980FC8BF2075}" type="presParOf" srcId="{B2188DD5-16B6-469D-90A0-F5A3E07B964D}" destId="{4F96D02B-FBE4-4352-9732-D0D160015D6E}" srcOrd="1" destOrd="0" presId="urn:microsoft.com/office/officeart/2005/8/layout/orgChart1"/>
    <dgm:cxn modelId="{C964C62F-BBA2-48F0-98FD-5B3CD0D81E2F}" type="presParOf" srcId="{92F344EF-C353-4FD4-ACA0-BA7204DF63D3}" destId="{F2573ECE-5D92-48D0-8FB8-73772D7B4FE6}" srcOrd="1" destOrd="0" presId="urn:microsoft.com/office/officeart/2005/8/layout/orgChart1"/>
    <dgm:cxn modelId="{775F8C1E-7076-4E44-9F7E-3F6324A535DC}" type="presParOf" srcId="{92F344EF-C353-4FD4-ACA0-BA7204DF63D3}" destId="{EE1E6F56-128D-485A-9CE3-3D71EC7C78C0}" srcOrd="2" destOrd="0" presId="urn:microsoft.com/office/officeart/2005/8/layout/orgChart1"/>
    <dgm:cxn modelId="{4F2450AE-B421-492C-8429-9E78B184F19F}" type="presParOf" srcId="{135986F5-92AA-4DC5-B6F3-EF94E8FF7294}" destId="{40E5A9FA-F1CB-4AFF-8312-ED00E3BC6D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4C089-435F-4654-8B78-287271441BD8}">
      <dsp:nvSpPr>
        <dsp:cNvPr id="0" name=""/>
        <dsp:cNvSpPr/>
      </dsp:nvSpPr>
      <dsp:spPr>
        <a:xfrm>
          <a:off x="3324879" y="1977360"/>
          <a:ext cx="2339429" cy="375022"/>
        </a:xfrm>
        <a:custGeom>
          <a:avLst/>
          <a:gdLst/>
          <a:ahLst/>
          <a:cxnLst/>
          <a:rect l="0" t="0" r="0" b="0"/>
          <a:pathLst>
            <a:path>
              <a:moveTo>
                <a:pt x="0" y="0"/>
              </a:moveTo>
              <a:lnTo>
                <a:pt x="0" y="187511"/>
              </a:lnTo>
              <a:lnTo>
                <a:pt x="2339429" y="187511"/>
              </a:lnTo>
              <a:lnTo>
                <a:pt x="2339429" y="375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6BD561-F134-479A-B327-C3157DA0754C}">
      <dsp:nvSpPr>
        <dsp:cNvPr id="0" name=""/>
        <dsp:cNvSpPr/>
      </dsp:nvSpPr>
      <dsp:spPr>
        <a:xfrm>
          <a:off x="3279159" y="1977360"/>
          <a:ext cx="91440" cy="375022"/>
        </a:xfrm>
        <a:custGeom>
          <a:avLst/>
          <a:gdLst/>
          <a:ahLst/>
          <a:cxnLst/>
          <a:rect l="0" t="0" r="0" b="0"/>
          <a:pathLst>
            <a:path>
              <a:moveTo>
                <a:pt x="45720" y="0"/>
              </a:moveTo>
              <a:lnTo>
                <a:pt x="45720" y="375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BE268-DB0D-4570-A6E1-1177351948D6}">
      <dsp:nvSpPr>
        <dsp:cNvPr id="0" name=""/>
        <dsp:cNvSpPr/>
      </dsp:nvSpPr>
      <dsp:spPr>
        <a:xfrm>
          <a:off x="985449" y="1977360"/>
          <a:ext cx="2339429" cy="375022"/>
        </a:xfrm>
        <a:custGeom>
          <a:avLst/>
          <a:gdLst/>
          <a:ahLst/>
          <a:cxnLst/>
          <a:rect l="0" t="0" r="0" b="0"/>
          <a:pathLst>
            <a:path>
              <a:moveTo>
                <a:pt x="2339429" y="0"/>
              </a:moveTo>
              <a:lnTo>
                <a:pt x="2339429" y="187511"/>
              </a:lnTo>
              <a:lnTo>
                <a:pt x="0" y="187511"/>
              </a:lnTo>
              <a:lnTo>
                <a:pt x="0" y="3750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1B928B-6AC9-4104-82DD-A572B8E1E4B4}">
      <dsp:nvSpPr>
        <dsp:cNvPr id="0" name=""/>
        <dsp:cNvSpPr/>
      </dsp:nvSpPr>
      <dsp:spPr>
        <a:xfrm>
          <a:off x="2244455" y="896937"/>
          <a:ext cx="2160846" cy="1080423"/>
        </a:xfrm>
        <a:prstGeom prst="flowChartAlternateProcess">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000"/>
            </a:lnSpc>
            <a:spcBef>
              <a:spcPct val="0"/>
            </a:spcBef>
            <a:spcAft>
              <a:spcPct val="35000"/>
            </a:spcAft>
          </a:pPr>
          <a:endParaRPr lang="en-US" altLang="zh-CN" sz="1400" kern="1200" dirty="0">
            <a:latin typeface="+mj-ea"/>
            <a:ea typeface="+mj-ea"/>
          </a:endParaRPr>
        </a:p>
        <a:p>
          <a:pPr lvl="0" algn="ctr" defTabSz="622300">
            <a:lnSpc>
              <a:spcPts val="900"/>
            </a:lnSpc>
            <a:spcBef>
              <a:spcPct val="0"/>
            </a:spcBef>
            <a:spcAft>
              <a:spcPct val="35000"/>
            </a:spcAft>
          </a:pPr>
          <a:endParaRPr lang="en-US" altLang="zh-CN" sz="1400" kern="1200" dirty="0">
            <a:latin typeface="+mj-ea"/>
            <a:ea typeface="+mj-ea"/>
          </a:endParaRPr>
        </a:p>
        <a:p>
          <a:pPr lvl="0" algn="ctr" defTabSz="622300">
            <a:lnSpc>
              <a:spcPts val="1000"/>
            </a:lnSpc>
            <a:spcBef>
              <a:spcPct val="0"/>
            </a:spcBef>
            <a:spcAft>
              <a:spcPct val="35000"/>
            </a:spcAft>
          </a:pPr>
          <a:r>
            <a:rPr lang="zh-CN" altLang="en-US" sz="1400" kern="1200" dirty="0">
              <a:latin typeface="+mj-ea"/>
              <a:ea typeface="+mj-ea"/>
            </a:rPr>
            <a:t>中招体检总数</a:t>
          </a:r>
          <a:endParaRPr lang="en-US" altLang="zh-CN" sz="1400" kern="1200" dirty="0">
            <a:latin typeface="+mj-ea"/>
            <a:ea typeface="+mj-ea"/>
          </a:endParaRPr>
        </a:p>
        <a:p>
          <a:pPr lvl="0" algn="ctr" defTabSz="622300">
            <a:lnSpc>
              <a:spcPts val="1000"/>
            </a:lnSpc>
            <a:spcBef>
              <a:spcPct val="0"/>
            </a:spcBef>
            <a:spcAft>
              <a:spcPct val="35000"/>
            </a:spcAft>
          </a:pPr>
          <a:r>
            <a:rPr lang="en-US" altLang="zh-CN" sz="1400" kern="1200" dirty="0">
              <a:latin typeface="+mj-ea"/>
              <a:ea typeface="+mj-ea"/>
            </a:rPr>
            <a:t>76806</a:t>
          </a:r>
        </a:p>
        <a:p>
          <a:pPr lvl="0" algn="ctr" defTabSz="622300">
            <a:lnSpc>
              <a:spcPts val="1000"/>
            </a:lnSpc>
            <a:spcBef>
              <a:spcPct val="0"/>
            </a:spcBef>
            <a:spcAft>
              <a:spcPct val="35000"/>
            </a:spcAft>
          </a:pPr>
          <a:r>
            <a:rPr lang="zh-CN" altLang="en-US" sz="1400" kern="1200" dirty="0">
              <a:latin typeface="+mj-ea"/>
              <a:ea typeface="+mj-ea"/>
            </a:rPr>
            <a:t>男</a:t>
          </a:r>
          <a:r>
            <a:rPr lang="en-US" altLang="zh-CN" sz="1400" kern="1200" dirty="0">
              <a:latin typeface="+mj-ea"/>
              <a:ea typeface="+mj-ea"/>
            </a:rPr>
            <a:t>:40248</a:t>
          </a:r>
        </a:p>
        <a:p>
          <a:pPr lvl="0" algn="ctr" defTabSz="622300">
            <a:lnSpc>
              <a:spcPts val="1000"/>
            </a:lnSpc>
            <a:spcBef>
              <a:spcPct val="0"/>
            </a:spcBef>
            <a:spcAft>
              <a:spcPct val="35000"/>
            </a:spcAft>
          </a:pPr>
          <a:r>
            <a:rPr lang="zh-CN" altLang="en-US" sz="1400" kern="1200" dirty="0">
              <a:latin typeface="+mj-ea"/>
              <a:ea typeface="+mj-ea"/>
            </a:rPr>
            <a:t>女：</a:t>
          </a:r>
          <a:r>
            <a:rPr lang="en-US" altLang="zh-CN" sz="1400" kern="1200" dirty="0">
              <a:latin typeface="+mj-ea"/>
              <a:ea typeface="+mj-ea"/>
            </a:rPr>
            <a:t>36558</a:t>
          </a:r>
        </a:p>
        <a:p>
          <a:pPr lvl="0" algn="ctr" defTabSz="622300">
            <a:lnSpc>
              <a:spcPct val="90000"/>
            </a:lnSpc>
            <a:spcBef>
              <a:spcPct val="0"/>
            </a:spcBef>
            <a:spcAft>
              <a:spcPct val="35000"/>
            </a:spcAft>
          </a:pPr>
          <a:endParaRPr lang="zh-CN" altLang="en-US" sz="2000" kern="1200" dirty="0"/>
        </a:p>
      </dsp:txBody>
      <dsp:txXfrm>
        <a:off x="2297196" y="949678"/>
        <a:ext cx="2055364" cy="974941"/>
      </dsp:txXfrm>
    </dsp:sp>
    <dsp:sp modelId="{BD03868A-AF51-4C79-8468-C04A6BE0F262}">
      <dsp:nvSpPr>
        <dsp:cNvPr id="0" name=""/>
        <dsp:cNvSpPr/>
      </dsp:nvSpPr>
      <dsp:spPr>
        <a:xfrm>
          <a:off x="3246" y="2352383"/>
          <a:ext cx="1964406" cy="982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ts val="1000"/>
            </a:lnSpc>
            <a:spcBef>
              <a:spcPct val="0"/>
            </a:spcBef>
            <a:spcAft>
              <a:spcPct val="35000"/>
            </a:spcAft>
          </a:pPr>
          <a:r>
            <a:rPr lang="zh-CN" altLang="en-US" sz="1400" kern="1200" dirty="0">
              <a:solidFill>
                <a:prstClr val="white"/>
              </a:solidFill>
              <a:latin typeface="微软雅黑"/>
              <a:ea typeface="微软雅黑"/>
              <a:cs typeface="+mn-cs"/>
            </a:rPr>
            <a:t>完全合格人数</a:t>
          </a:r>
          <a:endParaRPr lang="en-US" altLang="zh-CN" sz="1400" kern="1200" dirty="0">
            <a:solidFill>
              <a:prstClr val="white"/>
            </a:solidFill>
            <a:latin typeface="微软雅黑"/>
            <a:ea typeface="微软雅黑"/>
            <a:cs typeface="+mn-cs"/>
          </a:endParaRPr>
        </a:p>
        <a:p>
          <a:pPr lvl="0" algn="ctr" defTabSz="622300">
            <a:lnSpc>
              <a:spcPts val="1000"/>
            </a:lnSpc>
            <a:spcBef>
              <a:spcPct val="0"/>
            </a:spcBef>
            <a:spcAft>
              <a:spcPct val="35000"/>
            </a:spcAft>
          </a:pPr>
          <a:r>
            <a:rPr lang="en-US" sz="1400" kern="1200" dirty="0">
              <a:solidFill>
                <a:prstClr val="white"/>
              </a:solidFill>
              <a:latin typeface="微软雅黑"/>
              <a:ea typeface="微软雅黑"/>
              <a:cs typeface="+mn-cs"/>
            </a:rPr>
            <a:t>12792</a:t>
          </a:r>
        </a:p>
        <a:p>
          <a:pPr lvl="0" algn="ctr" defTabSz="622300">
            <a:lnSpc>
              <a:spcPts val="1000"/>
            </a:lnSpc>
            <a:spcBef>
              <a:spcPct val="0"/>
            </a:spcBef>
            <a:spcAft>
              <a:spcPct val="35000"/>
            </a:spcAft>
          </a:pPr>
          <a:r>
            <a:rPr lang="zh-CN" altLang="en-US" sz="1400" kern="1200" dirty="0">
              <a:solidFill>
                <a:prstClr val="white"/>
              </a:solidFill>
              <a:latin typeface="微软雅黑"/>
              <a:ea typeface="微软雅黑"/>
              <a:cs typeface="+mn-cs"/>
            </a:rPr>
            <a:t>完全合格率：</a:t>
          </a:r>
          <a:r>
            <a:rPr lang="en-US" altLang="zh-CN" sz="1400" kern="1200" dirty="0">
              <a:solidFill>
                <a:prstClr val="white"/>
              </a:solidFill>
              <a:latin typeface="微软雅黑"/>
              <a:ea typeface="微软雅黑"/>
              <a:cs typeface="+mn-cs"/>
            </a:rPr>
            <a:t>16.65%</a:t>
          </a:r>
        </a:p>
      </dsp:txBody>
      <dsp:txXfrm>
        <a:off x="51193" y="2400330"/>
        <a:ext cx="1868512" cy="886309"/>
      </dsp:txXfrm>
    </dsp:sp>
    <dsp:sp modelId="{8FA28215-0339-4CF4-8BD7-A18D37680545}">
      <dsp:nvSpPr>
        <dsp:cNvPr id="0" name=""/>
        <dsp:cNvSpPr/>
      </dsp:nvSpPr>
      <dsp:spPr>
        <a:xfrm>
          <a:off x="2342675" y="2352383"/>
          <a:ext cx="1964406" cy="982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基本合格人数</a:t>
          </a:r>
          <a:endParaRPr lang="en-US" altLang="zh-CN" sz="1400" kern="1200" dirty="0">
            <a:solidFill>
              <a:prstClr val="white"/>
            </a:solidFill>
            <a:latin typeface="微软雅黑"/>
            <a:ea typeface="微软雅黑"/>
            <a:cs typeface="+mn-cs"/>
          </a:endParaRPr>
        </a:p>
        <a:p>
          <a:pPr marL="0" lvl="0" algn="ctr" defTabSz="622300">
            <a:lnSpc>
              <a:spcPts val="1000"/>
            </a:lnSpc>
            <a:spcBef>
              <a:spcPct val="0"/>
            </a:spcBef>
            <a:spcAft>
              <a:spcPct val="35000"/>
            </a:spcAft>
            <a:buNone/>
          </a:pPr>
          <a:r>
            <a:rPr lang="en-US" sz="1400" kern="1200" dirty="0">
              <a:solidFill>
                <a:prstClr val="white"/>
              </a:solidFill>
              <a:latin typeface="微软雅黑"/>
              <a:ea typeface="微软雅黑"/>
              <a:cs typeface="+mn-cs"/>
            </a:rPr>
            <a:t>64008</a:t>
          </a:r>
        </a:p>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基本合格率：</a:t>
          </a:r>
          <a:r>
            <a:rPr lang="en-US" altLang="zh-CN" sz="1400" kern="1200" dirty="0">
              <a:solidFill>
                <a:prstClr val="white"/>
              </a:solidFill>
              <a:latin typeface="微软雅黑"/>
              <a:ea typeface="微软雅黑"/>
              <a:cs typeface="+mn-cs"/>
            </a:rPr>
            <a:t>83.37%</a:t>
          </a:r>
          <a:endParaRPr lang="zh-CN" altLang="en-US" sz="1400" kern="1200" dirty="0">
            <a:solidFill>
              <a:prstClr val="white"/>
            </a:solidFill>
            <a:latin typeface="微软雅黑"/>
            <a:ea typeface="微软雅黑"/>
            <a:cs typeface="+mn-cs"/>
          </a:endParaRPr>
        </a:p>
      </dsp:txBody>
      <dsp:txXfrm>
        <a:off x="2390622" y="2400330"/>
        <a:ext cx="1868512" cy="886309"/>
      </dsp:txXfrm>
    </dsp:sp>
    <dsp:sp modelId="{F55EC99C-2EB3-4BF2-8DDC-BD752ECEAA6E}">
      <dsp:nvSpPr>
        <dsp:cNvPr id="0" name=""/>
        <dsp:cNvSpPr/>
      </dsp:nvSpPr>
      <dsp:spPr>
        <a:xfrm>
          <a:off x="4682104" y="2352383"/>
          <a:ext cx="1964406" cy="9822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不合格人数</a:t>
          </a:r>
          <a:endParaRPr lang="en-US" altLang="zh-CN" sz="1400" kern="1200" dirty="0">
            <a:solidFill>
              <a:prstClr val="white"/>
            </a:solidFill>
            <a:latin typeface="微软雅黑"/>
            <a:ea typeface="微软雅黑"/>
            <a:cs typeface="+mn-cs"/>
          </a:endParaRPr>
        </a:p>
        <a:p>
          <a:pPr marL="0" lvl="0" algn="ctr" defTabSz="622300">
            <a:lnSpc>
              <a:spcPts val="1000"/>
            </a:lnSpc>
            <a:spcBef>
              <a:spcPct val="0"/>
            </a:spcBef>
            <a:spcAft>
              <a:spcPct val="35000"/>
            </a:spcAft>
            <a:buNone/>
          </a:pPr>
          <a:r>
            <a:rPr lang="en-US" sz="1400" kern="1200" dirty="0">
              <a:solidFill>
                <a:prstClr val="white"/>
              </a:solidFill>
              <a:latin typeface="微软雅黑"/>
              <a:ea typeface="微软雅黑"/>
              <a:cs typeface="+mn-cs"/>
            </a:rPr>
            <a:t>6</a:t>
          </a:r>
        </a:p>
        <a:p>
          <a:pPr marL="0" lvl="0" algn="ctr" defTabSz="622300">
            <a:lnSpc>
              <a:spcPts val="1000"/>
            </a:lnSpc>
            <a:spcBef>
              <a:spcPct val="0"/>
            </a:spcBef>
            <a:spcAft>
              <a:spcPct val="35000"/>
            </a:spcAft>
            <a:buNone/>
          </a:pPr>
          <a:r>
            <a:rPr lang="zh-CN" altLang="en-US" sz="1400" kern="1200" dirty="0">
              <a:solidFill>
                <a:prstClr val="white"/>
              </a:solidFill>
              <a:latin typeface="微软雅黑"/>
              <a:ea typeface="微软雅黑"/>
              <a:cs typeface="+mn-cs"/>
            </a:rPr>
            <a:t>不合格率：</a:t>
          </a:r>
          <a:r>
            <a:rPr lang="en-US" altLang="zh-CN" sz="1400" kern="1200" dirty="0">
              <a:solidFill>
                <a:prstClr val="white"/>
              </a:solidFill>
              <a:latin typeface="微软雅黑"/>
              <a:ea typeface="微软雅黑"/>
              <a:cs typeface="+mn-cs"/>
            </a:rPr>
            <a:t>0.008%</a:t>
          </a:r>
          <a:endParaRPr lang="zh-CN" altLang="en-US" sz="1400" kern="1200" dirty="0">
            <a:solidFill>
              <a:prstClr val="white"/>
            </a:solidFill>
            <a:latin typeface="微软雅黑"/>
            <a:ea typeface="微软雅黑"/>
            <a:cs typeface="+mn-cs"/>
          </a:endParaRPr>
        </a:p>
      </dsp:txBody>
      <dsp:txXfrm>
        <a:off x="4730051" y="2400330"/>
        <a:ext cx="1868512" cy="8863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2017-11-18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2017-11-18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427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extLst>
      <p:ext uri="{BB962C8B-B14F-4D97-AF65-F5344CB8AC3E}">
        <p14:creationId xmlns:p14="http://schemas.microsoft.com/office/powerpoint/2010/main" val="37375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extLst>
      <p:ext uri="{BB962C8B-B14F-4D97-AF65-F5344CB8AC3E}">
        <p14:creationId xmlns:p14="http://schemas.microsoft.com/office/powerpoint/2010/main" val="194887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1968775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321088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60110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20585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81868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228770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45933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367341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411178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86398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967474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385642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1296191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260202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25</a:t>
            </a:fld>
            <a:endParaRPr lang="zh-CN" altLang="en-US"/>
          </a:p>
        </p:txBody>
      </p:sp>
    </p:spTree>
    <p:extLst>
      <p:ext uri="{BB962C8B-B14F-4D97-AF65-F5344CB8AC3E}">
        <p14:creationId xmlns:p14="http://schemas.microsoft.com/office/powerpoint/2010/main" val="3013887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189680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27</a:t>
            </a:fld>
            <a:endParaRPr lang="zh-CN" altLang="en-US"/>
          </a:p>
        </p:txBody>
      </p:sp>
    </p:spTree>
    <p:extLst>
      <p:ext uri="{BB962C8B-B14F-4D97-AF65-F5344CB8AC3E}">
        <p14:creationId xmlns:p14="http://schemas.microsoft.com/office/powerpoint/2010/main" val="1011642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extLst>
      <p:ext uri="{BB962C8B-B14F-4D97-AF65-F5344CB8AC3E}">
        <p14:creationId xmlns:p14="http://schemas.microsoft.com/office/powerpoint/2010/main" val="360370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extLst>
      <p:ext uri="{BB962C8B-B14F-4D97-AF65-F5344CB8AC3E}">
        <p14:creationId xmlns:p14="http://schemas.microsoft.com/office/powerpoint/2010/main" val="147579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extLst>
      <p:ext uri="{BB962C8B-B14F-4D97-AF65-F5344CB8AC3E}">
        <p14:creationId xmlns:p14="http://schemas.microsoft.com/office/powerpoint/2010/main" val="57954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31</a:t>
            </a:fld>
            <a:endParaRPr lang="zh-CN" altLang="en-US"/>
          </a:p>
        </p:txBody>
      </p:sp>
    </p:spTree>
    <p:extLst>
      <p:ext uri="{BB962C8B-B14F-4D97-AF65-F5344CB8AC3E}">
        <p14:creationId xmlns:p14="http://schemas.microsoft.com/office/powerpoint/2010/main" val="3475702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32</a:t>
            </a:fld>
            <a:endParaRPr lang="zh-CN" altLang="en-US"/>
          </a:p>
        </p:txBody>
      </p:sp>
    </p:spTree>
    <p:extLst>
      <p:ext uri="{BB962C8B-B14F-4D97-AF65-F5344CB8AC3E}">
        <p14:creationId xmlns:p14="http://schemas.microsoft.com/office/powerpoint/2010/main" val="885998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33</a:t>
            </a:fld>
            <a:endParaRPr lang="zh-CN" altLang="en-US"/>
          </a:p>
        </p:txBody>
      </p:sp>
    </p:spTree>
    <p:extLst>
      <p:ext uri="{BB962C8B-B14F-4D97-AF65-F5344CB8AC3E}">
        <p14:creationId xmlns:p14="http://schemas.microsoft.com/office/powerpoint/2010/main" val="3204234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34</a:t>
            </a:fld>
            <a:endParaRPr lang="zh-CN" altLang="en-US"/>
          </a:p>
        </p:txBody>
      </p:sp>
    </p:spTree>
    <p:extLst>
      <p:ext uri="{BB962C8B-B14F-4D97-AF65-F5344CB8AC3E}">
        <p14:creationId xmlns:p14="http://schemas.microsoft.com/office/powerpoint/2010/main" val="85139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extLst>
      <p:ext uri="{BB962C8B-B14F-4D97-AF65-F5344CB8AC3E}">
        <p14:creationId xmlns:p14="http://schemas.microsoft.com/office/powerpoint/2010/main" val="1023084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extLst>
      <p:ext uri="{BB962C8B-B14F-4D97-AF65-F5344CB8AC3E}">
        <p14:creationId xmlns:p14="http://schemas.microsoft.com/office/powerpoint/2010/main" val="270960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37</a:t>
            </a:fld>
            <a:endParaRPr lang="zh-CN" altLang="en-US"/>
          </a:p>
        </p:txBody>
      </p:sp>
    </p:spTree>
    <p:extLst>
      <p:ext uri="{BB962C8B-B14F-4D97-AF65-F5344CB8AC3E}">
        <p14:creationId xmlns:p14="http://schemas.microsoft.com/office/powerpoint/2010/main" val="4085094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38</a:t>
            </a:fld>
            <a:endParaRPr lang="zh-CN" altLang="en-US"/>
          </a:p>
        </p:txBody>
      </p:sp>
    </p:spTree>
    <p:extLst>
      <p:ext uri="{BB962C8B-B14F-4D97-AF65-F5344CB8AC3E}">
        <p14:creationId xmlns:p14="http://schemas.microsoft.com/office/powerpoint/2010/main" val="4129993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61</a:t>
            </a:fld>
            <a:endParaRPr lang="zh-CN" altLang="en-US"/>
          </a:p>
        </p:txBody>
      </p:sp>
    </p:spTree>
    <p:extLst>
      <p:ext uri="{BB962C8B-B14F-4D97-AF65-F5344CB8AC3E}">
        <p14:creationId xmlns:p14="http://schemas.microsoft.com/office/powerpoint/2010/main" val="92673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251628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324943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316649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8</a:t>
            </a:fld>
            <a:endParaRPr lang="zh-CN" altLang="en-US"/>
          </a:p>
        </p:txBody>
      </p:sp>
    </p:spTree>
    <p:extLst>
      <p:ext uri="{BB962C8B-B14F-4D97-AF65-F5344CB8AC3E}">
        <p14:creationId xmlns:p14="http://schemas.microsoft.com/office/powerpoint/2010/main" val="83645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295093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7" name="组合 6"/>
          <p:cNvGrpSpPr/>
          <p:nvPr userDrawn="1"/>
        </p:nvGrpSpPr>
        <p:grpSpPr>
          <a:xfrm>
            <a:off x="337511" y="183664"/>
            <a:ext cx="528375" cy="484787"/>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4327620" y="4992118"/>
            <a:ext cx="519193" cy="94600"/>
            <a:chOff x="3510366" y="-2733"/>
            <a:chExt cx="1300959" cy="237042"/>
          </a:xfrm>
        </p:grpSpPr>
        <p:sp>
          <p:nvSpPr>
            <p:cNvPr id="14" name="椭圆 13"/>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nvPr>
        </p:nvSpPr>
        <p:spPr/>
        <p:txBody>
          <a:bodyPr/>
          <a:lstStyle>
            <a:lvl1pPr>
              <a:defRPr/>
            </a:lvl1pPr>
          </a:lstStyle>
          <a:p>
            <a:pPr>
              <a:defRPr/>
            </a:pPr>
            <a:endParaRPr lang="zh-CN" altLang="zh-CN"/>
          </a:p>
        </p:txBody>
      </p:sp>
      <p:sp>
        <p:nvSpPr>
          <p:cNvPr id="6" name="页脚占位符 4"/>
          <p:cNvSpPr>
            <a:spLocks noGrp="1"/>
          </p:cNvSpPr>
          <p:nvPr>
            <p:ph type="ftr" sz="quarter" idx="11"/>
          </p:nvPr>
        </p:nvSpPr>
        <p:spPr/>
        <p:txBody>
          <a:bodyPr/>
          <a:lstStyle>
            <a:lvl1pPr>
              <a:defRPr/>
            </a:lvl1pPr>
          </a:lstStyle>
          <a:p>
            <a:pPr>
              <a:defRPr/>
            </a:pPr>
            <a:endParaRPr lang="zh-CN" altLang="zh-CN"/>
          </a:p>
        </p:txBody>
      </p:sp>
      <p:sp>
        <p:nvSpPr>
          <p:cNvPr id="7" name="灯片编号占位符 5"/>
          <p:cNvSpPr>
            <a:spLocks noGrp="1"/>
          </p:cNvSpPr>
          <p:nvPr>
            <p:ph type="sldNum" sz="quarter" idx="12"/>
          </p:nvPr>
        </p:nvSpPr>
        <p:spPr/>
        <p:txBody>
          <a:bodyPr/>
          <a:lstStyle>
            <a:lvl1pPr>
              <a:defRPr/>
            </a:lvl1pPr>
          </a:lstStyle>
          <a:p>
            <a:pPr>
              <a:defRPr/>
            </a:pPr>
            <a:fld id="{975AD5BA-4FF0-4D7E-B17A-85E3333B7A13}" type="slidenum">
              <a:rPr lang="zh-CN" altLang="zh-CN"/>
              <a:pPr>
                <a:defRPr/>
              </a:pPr>
              <a:t>‹#›</a:t>
            </a:fld>
            <a:endParaRPr lang="zh-CN" altLang="zh-CN"/>
          </a:p>
        </p:txBody>
      </p:sp>
    </p:spTree>
    <p:extLst>
      <p:ext uri="{BB962C8B-B14F-4D97-AF65-F5344CB8AC3E}">
        <p14:creationId xmlns:p14="http://schemas.microsoft.com/office/powerpoint/2010/main" val="279031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5EA4E-3D33-45DE-B4D9-3F7D650B89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5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10F7005-9383-42C0-A374-E507AD6B23EE}" type="datetimeFigureOut">
              <a:rPr lang="zh-CN" altLang="en-US" smtClean="0"/>
              <a:t>2017-11-18</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95EA4E-3D33-45DE-B4D9-3F7D650B895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1680073" y="2978388"/>
            <a:ext cx="57838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200" b="1" dirty="0">
                <a:solidFill>
                  <a:srgbClr val="2E4864"/>
                </a:solidFill>
                <a:effectLst>
                  <a:outerShdw blurRad="38100" dist="38100" dir="2700000" algn="tl">
                    <a:srgbClr val="000000">
                      <a:alpha val="43137"/>
                    </a:srgbClr>
                  </a:outerShdw>
                </a:effectLst>
                <a:latin typeface="+mj-ea"/>
                <a:ea typeface="+mj-ea"/>
              </a:rPr>
              <a:t>北京市中招体检工作汇报</a:t>
            </a:r>
          </a:p>
        </p:txBody>
      </p:sp>
      <p:grpSp>
        <p:nvGrpSpPr>
          <p:cNvPr id="44" name="组合 43"/>
          <p:cNvGrpSpPr/>
          <p:nvPr/>
        </p:nvGrpSpPr>
        <p:grpSpPr>
          <a:xfrm>
            <a:off x="2305546" y="990524"/>
            <a:ext cx="4532909" cy="1457055"/>
            <a:chOff x="317432" y="-161667"/>
            <a:chExt cx="5338763" cy="1716088"/>
          </a:xfrm>
        </p:grpSpPr>
        <p:sp>
          <p:nvSpPr>
            <p:cNvPr id="37" name="Freeform 21"/>
            <p:cNvSpPr/>
            <p:nvPr/>
          </p:nvSpPr>
          <p:spPr bwMode="auto">
            <a:xfrm>
              <a:off x="4116320" y="1390909"/>
              <a:ext cx="527050" cy="134938"/>
            </a:xfrm>
            <a:custGeom>
              <a:avLst/>
              <a:gdLst>
                <a:gd name="T0" fmla="*/ 5 w 646"/>
                <a:gd name="T1" fmla="*/ 106 h 166"/>
                <a:gd name="T2" fmla="*/ 0 w 646"/>
                <a:gd name="T3" fmla="*/ 131 h 166"/>
                <a:gd name="T4" fmla="*/ 49 w 646"/>
                <a:gd name="T5" fmla="*/ 166 h 166"/>
                <a:gd name="T6" fmla="*/ 536 w 646"/>
                <a:gd name="T7" fmla="*/ 166 h 166"/>
                <a:gd name="T8" fmla="*/ 580 w 646"/>
                <a:gd name="T9" fmla="*/ 154 h 166"/>
                <a:gd name="T10" fmla="*/ 612 w 646"/>
                <a:gd name="T11" fmla="*/ 119 h 166"/>
                <a:gd name="T12" fmla="*/ 646 w 646"/>
                <a:gd name="T13" fmla="*/ 54 h 166"/>
                <a:gd name="T14" fmla="*/ 61 w 646"/>
                <a:gd name="T15" fmla="*/ 0 h 166"/>
                <a:gd name="T16" fmla="*/ 5 w 646"/>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16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22"/>
            <p:cNvSpPr/>
            <p:nvPr/>
          </p:nvSpPr>
          <p:spPr bwMode="auto">
            <a:xfrm>
              <a:off x="4097271" y="-133091"/>
              <a:ext cx="1331913" cy="1169989"/>
            </a:xfrm>
            <a:custGeom>
              <a:avLst/>
              <a:gdLst>
                <a:gd name="T0" fmla="*/ 1635 w 1635"/>
                <a:gd name="T1" fmla="*/ 77 h 1433"/>
                <a:gd name="T2" fmla="*/ 1617 w 1635"/>
                <a:gd name="T3" fmla="*/ 24 h 1433"/>
                <a:gd name="T4" fmla="*/ 1560 w 1635"/>
                <a:gd name="T5" fmla="*/ 0 h 1433"/>
                <a:gd name="T6" fmla="*/ 64 w 1635"/>
                <a:gd name="T7" fmla="*/ 0 h 1433"/>
                <a:gd name="T8" fmla="*/ 19 w 1635"/>
                <a:gd name="T9" fmla="*/ 18 h 1433"/>
                <a:gd name="T10" fmla="*/ 0 w 1635"/>
                <a:gd name="T11" fmla="*/ 63 h 1433"/>
                <a:gd name="T12" fmla="*/ 0 w 1635"/>
                <a:gd name="T13" fmla="*/ 421 h 1433"/>
                <a:gd name="T14" fmla="*/ 19 w 1635"/>
                <a:gd name="T15" fmla="*/ 469 h 1433"/>
                <a:gd name="T16" fmla="*/ 64 w 1635"/>
                <a:gd name="T17" fmla="*/ 484 h 1433"/>
                <a:gd name="T18" fmla="*/ 805 w 1635"/>
                <a:gd name="T19" fmla="*/ 484 h 1433"/>
                <a:gd name="T20" fmla="*/ 310 w 1635"/>
                <a:gd name="T21" fmla="*/ 1433 h 1433"/>
                <a:gd name="T22" fmla="*/ 472 w 1635"/>
                <a:gd name="T23" fmla="*/ 1418 h 1433"/>
                <a:gd name="T24" fmla="*/ 971 w 1635"/>
                <a:gd name="T25" fmla="*/ 1354 h 1433"/>
                <a:gd name="T26" fmla="*/ 1610 w 1635"/>
                <a:gd name="T27" fmla="*/ 146 h 1433"/>
                <a:gd name="T28" fmla="*/ 1635 w 1635"/>
                <a:gd name="T29" fmla="*/ 77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1433">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23"/>
            <p:cNvSpPr/>
            <p:nvPr/>
          </p:nvSpPr>
          <p:spPr bwMode="auto">
            <a:xfrm>
              <a:off x="763520" y="728921"/>
              <a:ext cx="1162050" cy="798513"/>
            </a:xfrm>
            <a:custGeom>
              <a:avLst/>
              <a:gdLst>
                <a:gd name="T0" fmla="*/ 1408 w 1425"/>
                <a:gd name="T1" fmla="*/ 543 h 978"/>
                <a:gd name="T2" fmla="*/ 1362 w 1425"/>
                <a:gd name="T3" fmla="*/ 526 h 978"/>
                <a:gd name="T4" fmla="*/ 734 w 1425"/>
                <a:gd name="T5" fmla="*/ 526 h 978"/>
                <a:gd name="T6" fmla="*/ 1173 w 1425"/>
                <a:gd name="T7" fmla="*/ 42 h 978"/>
                <a:gd name="T8" fmla="*/ 582 w 1425"/>
                <a:gd name="T9" fmla="*/ 0 h 978"/>
                <a:gd name="T10" fmla="*/ 10 w 1425"/>
                <a:gd name="T11" fmla="*/ 668 h 978"/>
                <a:gd name="T12" fmla="*/ 0 w 1425"/>
                <a:gd name="T13" fmla="*/ 704 h 978"/>
                <a:gd name="T14" fmla="*/ 0 w 1425"/>
                <a:gd name="T15" fmla="*/ 907 h 978"/>
                <a:gd name="T16" fmla="*/ 23 w 1425"/>
                <a:gd name="T17" fmla="*/ 959 h 978"/>
                <a:gd name="T18" fmla="*/ 72 w 1425"/>
                <a:gd name="T19" fmla="*/ 978 h 978"/>
                <a:gd name="T20" fmla="*/ 1362 w 1425"/>
                <a:gd name="T21" fmla="*/ 978 h 978"/>
                <a:gd name="T22" fmla="*/ 1408 w 1425"/>
                <a:gd name="T23" fmla="*/ 956 h 978"/>
                <a:gd name="T24" fmla="*/ 1425 w 1425"/>
                <a:gd name="T25" fmla="*/ 907 h 978"/>
                <a:gd name="T26" fmla="*/ 1425 w 1425"/>
                <a:gd name="T27" fmla="*/ 588 h 978"/>
                <a:gd name="T28" fmla="*/ 1408 w 1425"/>
                <a:gd name="T29" fmla="*/ 543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5" h="978">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24"/>
            <p:cNvSpPr/>
            <p:nvPr/>
          </p:nvSpPr>
          <p:spPr bwMode="auto">
            <a:xfrm>
              <a:off x="776220" y="-161667"/>
              <a:ext cx="2757488" cy="1716088"/>
            </a:xfrm>
            <a:custGeom>
              <a:avLst/>
              <a:gdLst>
                <a:gd name="T0" fmla="*/ 3072 w 3383"/>
                <a:gd name="T1" fmla="*/ 319 h 2102"/>
                <a:gd name="T2" fmla="*/ 2599 w 3383"/>
                <a:gd name="T3" fmla="*/ 51 h 2102"/>
                <a:gd name="T4" fmla="*/ 2030 w 3383"/>
                <a:gd name="T5" fmla="*/ 51 h 2102"/>
                <a:gd name="T6" fmla="*/ 1558 w 3383"/>
                <a:gd name="T7" fmla="*/ 319 h 2102"/>
                <a:gd name="T8" fmla="*/ 1353 w 3383"/>
                <a:gd name="T9" fmla="*/ 368 h 2102"/>
                <a:gd name="T10" fmla="*/ 962 w 3383"/>
                <a:gd name="T11" fmla="*/ 45 h 2102"/>
                <a:gd name="T12" fmla="*/ 420 w 3383"/>
                <a:gd name="T13" fmla="*/ 48 h 2102"/>
                <a:gd name="T14" fmla="*/ 53 w 3383"/>
                <a:gd name="T15" fmla="*/ 387 h 2102"/>
                <a:gd name="T16" fmla="*/ 0 w 3383"/>
                <a:gd name="T17" fmla="*/ 723 h 2102"/>
                <a:gd name="T18" fmla="*/ 60 w 3383"/>
                <a:gd name="T19" fmla="*/ 781 h 2102"/>
                <a:gd name="T20" fmla="*/ 470 w 3383"/>
                <a:gd name="T21" fmla="*/ 758 h 2102"/>
                <a:gd name="T22" fmla="*/ 490 w 3383"/>
                <a:gd name="T23" fmla="*/ 639 h 2102"/>
                <a:gd name="T24" fmla="*/ 549 w 3383"/>
                <a:gd name="T25" fmla="*/ 500 h 2102"/>
                <a:gd name="T26" fmla="*/ 695 w 3383"/>
                <a:gd name="T27" fmla="*/ 439 h 2102"/>
                <a:gd name="T28" fmla="*/ 833 w 3383"/>
                <a:gd name="T29" fmla="*/ 487 h 2102"/>
                <a:gd name="T30" fmla="*/ 900 w 3383"/>
                <a:gd name="T31" fmla="*/ 629 h 2102"/>
                <a:gd name="T32" fmla="*/ 843 w 3383"/>
                <a:gd name="T33" fmla="*/ 768 h 2102"/>
                <a:gd name="T34" fmla="*/ 1253 w 3383"/>
                <a:gd name="T35" fmla="*/ 920 h 2102"/>
                <a:gd name="T36" fmla="*/ 1247 w 3383"/>
                <a:gd name="T37" fmla="*/ 1146 h 2102"/>
                <a:gd name="T38" fmla="*/ 1248 w 3383"/>
                <a:gd name="T39" fmla="*/ 1161 h 2102"/>
                <a:gd name="T40" fmla="*/ 1249 w 3383"/>
                <a:gd name="T41" fmla="*/ 1170 h 2102"/>
                <a:gd name="T42" fmla="*/ 1283 w 3383"/>
                <a:gd name="T43" fmla="*/ 1336 h 2102"/>
                <a:gd name="T44" fmla="*/ 1558 w 3383"/>
                <a:gd name="T45" fmla="*/ 1798 h 2102"/>
                <a:gd name="T46" fmla="*/ 2030 w 3383"/>
                <a:gd name="T47" fmla="*/ 2066 h 2102"/>
                <a:gd name="T48" fmla="*/ 2599 w 3383"/>
                <a:gd name="T49" fmla="*/ 2066 h 2102"/>
                <a:gd name="T50" fmla="*/ 3072 w 3383"/>
                <a:gd name="T51" fmla="*/ 1798 h 2102"/>
                <a:gd name="T52" fmla="*/ 2831 w 3383"/>
                <a:gd name="T53" fmla="*/ 1559 h 2102"/>
                <a:gd name="T54" fmla="*/ 2530 w 3383"/>
                <a:gd name="T55" fmla="*/ 1559 h 2102"/>
                <a:gd name="T56" fmla="*/ 2100 w 3383"/>
                <a:gd name="T57" fmla="*/ 1559 h 2102"/>
                <a:gd name="T58" fmla="*/ 1816 w 3383"/>
                <a:gd name="T59" fmla="*/ 1272 h 2102"/>
                <a:gd name="T60" fmla="*/ 1773 w 3383"/>
                <a:gd name="T61" fmla="*/ 1059 h 2102"/>
                <a:gd name="T62" fmla="*/ 1779 w 3383"/>
                <a:gd name="T63" fmla="*/ 975 h 2102"/>
                <a:gd name="T64" fmla="*/ 1787 w 3383"/>
                <a:gd name="T65" fmla="*/ 934 h 2102"/>
                <a:gd name="T66" fmla="*/ 1790 w 3383"/>
                <a:gd name="T67" fmla="*/ 922 h 2102"/>
                <a:gd name="T68" fmla="*/ 1825 w 3383"/>
                <a:gd name="T69" fmla="*/ 824 h 2102"/>
                <a:gd name="T70" fmla="*/ 1831 w 3383"/>
                <a:gd name="T71" fmla="*/ 810 h 2102"/>
                <a:gd name="T72" fmla="*/ 2100 w 3383"/>
                <a:gd name="T73" fmla="*/ 552 h 2102"/>
                <a:gd name="T74" fmla="*/ 2530 w 3383"/>
                <a:gd name="T75" fmla="*/ 552 h 2102"/>
                <a:gd name="T76" fmla="*/ 2817 w 3383"/>
                <a:gd name="T77" fmla="*/ 846 h 2102"/>
                <a:gd name="T78" fmla="*/ 2841 w 3383"/>
                <a:gd name="T79" fmla="*/ 1204 h 2102"/>
                <a:gd name="T80" fmla="*/ 3383 w 3383"/>
                <a:gd name="T81" fmla="*/ 1059 h 2102"/>
                <a:gd name="T82" fmla="*/ 3238 w 3383"/>
                <a:gd name="T83" fmla="*/ 533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2102">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25"/>
            <p:cNvSpPr/>
            <p:nvPr/>
          </p:nvSpPr>
          <p:spPr bwMode="auto">
            <a:xfrm>
              <a:off x="3398575" y="-133093"/>
              <a:ext cx="1047750" cy="1141413"/>
            </a:xfrm>
            <a:custGeom>
              <a:avLst/>
              <a:gdLst>
                <a:gd name="T0" fmla="*/ 797 w 1286"/>
                <a:gd name="T1" fmla="*/ 1356 h 1398"/>
                <a:gd name="T2" fmla="*/ 797 w 1286"/>
                <a:gd name="T3" fmla="*/ 62 h 1398"/>
                <a:gd name="T4" fmla="*/ 777 w 1286"/>
                <a:gd name="T5" fmla="*/ 16 h 1398"/>
                <a:gd name="T6" fmla="*/ 730 w 1286"/>
                <a:gd name="T7" fmla="*/ 0 h 1398"/>
                <a:gd name="T8" fmla="*/ 413 w 1286"/>
                <a:gd name="T9" fmla="*/ 0 h 1398"/>
                <a:gd name="T10" fmla="*/ 320 w 1286"/>
                <a:gd name="T11" fmla="*/ 3 h 1398"/>
                <a:gd name="T12" fmla="*/ 251 w 1286"/>
                <a:gd name="T13" fmla="*/ 32 h 1398"/>
                <a:gd name="T14" fmla="*/ 59 w 1286"/>
                <a:gd name="T15" fmla="*/ 123 h 1398"/>
                <a:gd name="T16" fmla="*/ 0 w 1286"/>
                <a:gd name="T17" fmla="*/ 210 h 1398"/>
                <a:gd name="T18" fmla="*/ 0 w 1286"/>
                <a:gd name="T19" fmla="*/ 271 h 1398"/>
                <a:gd name="T20" fmla="*/ 122 w 1286"/>
                <a:gd name="T21" fmla="*/ 439 h 1398"/>
                <a:gd name="T22" fmla="*/ 165 w 1286"/>
                <a:gd name="T23" fmla="*/ 517 h 1398"/>
                <a:gd name="T24" fmla="*/ 271 w 1286"/>
                <a:gd name="T25" fmla="*/ 468 h 1398"/>
                <a:gd name="T26" fmla="*/ 271 w 1286"/>
                <a:gd name="T27" fmla="*/ 1308 h 1398"/>
                <a:gd name="T28" fmla="*/ 797 w 1286"/>
                <a:gd name="T29" fmla="*/ 1379 h 1398"/>
                <a:gd name="T30" fmla="*/ 1286 w 1286"/>
                <a:gd name="T31" fmla="*/ 1392 h 1398"/>
                <a:gd name="T32" fmla="*/ 797 w 1286"/>
                <a:gd name="T33" fmla="*/ 1356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6" h="1398">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26"/>
            <p:cNvSpPr/>
            <p:nvPr/>
          </p:nvSpPr>
          <p:spPr bwMode="auto">
            <a:xfrm>
              <a:off x="3584508" y="1268671"/>
              <a:ext cx="428625" cy="255588"/>
            </a:xfrm>
            <a:custGeom>
              <a:avLst/>
              <a:gdLst>
                <a:gd name="T0" fmla="*/ 0 w 526"/>
                <a:gd name="T1" fmla="*/ 258 h 313"/>
                <a:gd name="T2" fmla="*/ 13 w 526"/>
                <a:gd name="T3" fmla="*/ 297 h 313"/>
                <a:gd name="T4" fmla="*/ 59 w 526"/>
                <a:gd name="T5" fmla="*/ 313 h 313"/>
                <a:gd name="T6" fmla="*/ 459 w 526"/>
                <a:gd name="T7" fmla="*/ 313 h 313"/>
                <a:gd name="T8" fmla="*/ 526 w 526"/>
                <a:gd name="T9" fmla="*/ 255 h 313"/>
                <a:gd name="T10" fmla="*/ 526 w 526"/>
                <a:gd name="T11" fmla="*/ 113 h 313"/>
                <a:gd name="T12" fmla="*/ 0 w 526"/>
                <a:gd name="T13" fmla="*/ 0 h 313"/>
                <a:gd name="T14" fmla="*/ 0 w 526"/>
                <a:gd name="T15" fmla="*/ 258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3">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27"/>
            <p:cNvSpPr/>
            <p:nvPr/>
          </p:nvSpPr>
          <p:spPr bwMode="auto">
            <a:xfrm>
              <a:off x="317432" y="405961"/>
              <a:ext cx="5338763" cy="804864"/>
            </a:xfrm>
            <a:custGeom>
              <a:avLst/>
              <a:gdLst>
                <a:gd name="T0" fmla="*/ 6554 w 6554"/>
                <a:gd name="T1" fmla="*/ 133 h 988"/>
                <a:gd name="T2" fmla="*/ 3399 w 6554"/>
                <a:gd name="T3" fmla="*/ 488 h 988"/>
                <a:gd name="T4" fmla="*/ 0 w 6554"/>
                <a:gd name="T5" fmla="*/ 485 h 988"/>
                <a:gd name="T6" fmla="*/ 3396 w 6554"/>
                <a:gd name="T7" fmla="*/ 530 h 988"/>
                <a:gd name="T8" fmla="*/ 5287 w 6554"/>
                <a:gd name="T9" fmla="*/ 759 h 988"/>
                <a:gd name="T10" fmla="*/ 6554 w 6554"/>
                <a:gd name="T11" fmla="*/ 133 h 988"/>
              </a:gdLst>
              <a:ahLst/>
              <a:cxnLst>
                <a:cxn ang="0">
                  <a:pos x="T0" y="T1"/>
                </a:cxn>
                <a:cxn ang="0">
                  <a:pos x="T2" y="T3"/>
                </a:cxn>
                <a:cxn ang="0">
                  <a:pos x="T4" y="T5"/>
                </a:cxn>
                <a:cxn ang="0">
                  <a:pos x="T6" y="T7"/>
                </a:cxn>
                <a:cxn ang="0">
                  <a:pos x="T8" y="T9"/>
                </a:cxn>
                <a:cxn ang="0">
                  <a:pos x="T10" y="T11"/>
                </a:cxn>
              </a:cxnLst>
              <a:rect l="0" t="0" r="r" b="b"/>
              <a:pathLst>
                <a:path w="6554" h="988">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cxnSp>
        <p:nvCxnSpPr>
          <p:cNvPr id="3" name="直接连接符 2">
            <a:extLst>
              <a:ext uri="{FF2B5EF4-FFF2-40B4-BE49-F238E27FC236}">
                <a16:creationId xmlns:a16="http://schemas.microsoft.com/office/drawing/2014/main" id="{563D81F1-DDC5-48D8-AD79-1EE636886269}"/>
              </a:ext>
            </a:extLst>
          </p:cNvPr>
          <p:cNvCxnSpPr/>
          <p:nvPr/>
        </p:nvCxnSpPr>
        <p:spPr>
          <a:xfrm>
            <a:off x="237326" y="3860024"/>
            <a:ext cx="8662369"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EBC37FE7-82D1-4B0D-B4AF-B3311B7643E5}"/>
              </a:ext>
            </a:extLst>
          </p:cNvPr>
          <p:cNvSpPr txBox="1"/>
          <p:nvPr/>
        </p:nvSpPr>
        <p:spPr>
          <a:xfrm>
            <a:off x="3386397" y="4031761"/>
            <a:ext cx="2368365" cy="707886"/>
          </a:xfrm>
          <a:prstGeom prst="rect">
            <a:avLst/>
          </a:prstGeom>
          <a:noFill/>
        </p:spPr>
        <p:txBody>
          <a:bodyPr wrap="square" rtlCol="0">
            <a:spAutoFit/>
          </a:bodyPr>
          <a:lstStyle/>
          <a:p>
            <a:pPr algn="ctr"/>
            <a:r>
              <a:rPr lang="zh-CN" altLang="en-US" sz="2000" b="1" dirty="0" smtClean="0">
                <a:solidFill>
                  <a:srgbClr val="2E4864"/>
                </a:solidFill>
                <a:effectLst>
                  <a:outerShdw blurRad="38100" dist="38100" dir="2700000" algn="tl">
                    <a:srgbClr val="000000">
                      <a:alpha val="43137"/>
                    </a:srgbClr>
                  </a:outerShdw>
                </a:effectLst>
                <a:latin typeface="+mj-ea"/>
                <a:ea typeface="+mj-ea"/>
              </a:rPr>
              <a:t>北京市体检中心</a:t>
            </a:r>
            <a:endParaRPr lang="en-US" altLang="zh-CN" sz="2000" b="1" dirty="0" smtClean="0">
              <a:solidFill>
                <a:srgbClr val="2E4864"/>
              </a:solidFill>
              <a:effectLst>
                <a:outerShdw blurRad="38100" dist="38100" dir="2700000" algn="tl">
                  <a:srgbClr val="000000">
                    <a:alpha val="43137"/>
                  </a:srgbClr>
                </a:outerShdw>
              </a:effectLst>
              <a:latin typeface="+mj-ea"/>
              <a:ea typeface="+mj-ea"/>
            </a:endParaRPr>
          </a:p>
          <a:p>
            <a:pPr algn="ctr"/>
            <a:r>
              <a:rPr lang="en-US" altLang="zh-CN" sz="2000" b="1" dirty="0" smtClean="0">
                <a:solidFill>
                  <a:srgbClr val="2E4864"/>
                </a:solidFill>
                <a:effectLst>
                  <a:outerShdw blurRad="38100" dist="38100" dir="2700000" algn="tl">
                    <a:srgbClr val="000000">
                      <a:alpha val="43137"/>
                    </a:srgbClr>
                  </a:outerShdw>
                </a:effectLst>
                <a:latin typeface="+mj-ea"/>
                <a:ea typeface="+mj-ea"/>
              </a:rPr>
              <a:t>2017</a:t>
            </a:r>
            <a:r>
              <a:rPr lang="zh-CN" altLang="en-US" sz="2000" b="1" dirty="0">
                <a:solidFill>
                  <a:srgbClr val="2E4864"/>
                </a:solidFill>
                <a:effectLst>
                  <a:outerShdw blurRad="38100" dist="38100" dir="2700000" algn="tl">
                    <a:srgbClr val="000000">
                      <a:alpha val="43137"/>
                    </a:srgbClr>
                  </a:outerShdw>
                </a:effectLst>
                <a:latin typeface="+mj-ea"/>
                <a:ea typeface="+mj-ea"/>
              </a:rPr>
              <a:t>年</a:t>
            </a:r>
            <a:r>
              <a:rPr lang="en-US" altLang="zh-CN" sz="2000" b="1" dirty="0">
                <a:solidFill>
                  <a:srgbClr val="2E4864"/>
                </a:solidFill>
                <a:effectLst>
                  <a:outerShdw blurRad="38100" dist="38100" dir="2700000" algn="tl">
                    <a:srgbClr val="000000">
                      <a:alpha val="43137"/>
                    </a:srgbClr>
                  </a:outerShdw>
                </a:effectLst>
                <a:latin typeface="+mj-ea"/>
                <a:ea typeface="+mj-ea"/>
              </a:rPr>
              <a:t>11</a:t>
            </a:r>
            <a:r>
              <a:rPr lang="zh-CN" altLang="en-US" sz="2000" b="1" dirty="0">
                <a:solidFill>
                  <a:srgbClr val="2E4864"/>
                </a:solidFill>
                <a:effectLst>
                  <a:outerShdw blurRad="38100" dist="38100" dir="2700000" algn="tl">
                    <a:srgbClr val="000000">
                      <a:alpha val="43137"/>
                    </a:srgbClr>
                  </a:outerShdw>
                </a:effectLst>
                <a:latin typeface="+mj-ea"/>
                <a:ea typeface="+mj-ea"/>
              </a:rPr>
              <a:t>月</a:t>
            </a:r>
            <a:r>
              <a:rPr lang="en-US" altLang="zh-CN" sz="2000" b="1" dirty="0">
                <a:solidFill>
                  <a:srgbClr val="2E4864"/>
                </a:solidFill>
                <a:effectLst>
                  <a:outerShdw blurRad="38100" dist="38100" dir="2700000" algn="tl">
                    <a:srgbClr val="000000">
                      <a:alpha val="43137"/>
                    </a:srgbClr>
                  </a:outerShdw>
                </a:effectLst>
                <a:latin typeface="+mj-ea"/>
                <a:ea typeface="+mj-ea"/>
              </a:rPr>
              <a:t>15</a:t>
            </a:r>
            <a:r>
              <a:rPr lang="zh-CN" altLang="en-US" sz="2000" b="1" dirty="0">
                <a:solidFill>
                  <a:srgbClr val="2E4864"/>
                </a:solidFill>
                <a:effectLst>
                  <a:outerShdw blurRad="38100" dist="38100" dir="2700000" algn="tl">
                    <a:srgbClr val="000000">
                      <a:alpha val="43137"/>
                    </a:srgbClr>
                  </a:outerShdw>
                </a:effectLst>
                <a:latin typeface="+mj-ea"/>
                <a:ea typeface="+mj-ea"/>
              </a:rPr>
              <a:t>日</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91423" y="3220044"/>
            <a:ext cx="8301005" cy="1754326"/>
          </a:xfrm>
          <a:prstGeom prst="rect">
            <a:avLst/>
          </a:prstGeom>
        </p:spPr>
        <p:txBody>
          <a:bodyPr wrap="square">
            <a:spAutoFit/>
          </a:bodyPr>
          <a:lstStyle/>
          <a:p>
            <a:pPr>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2017</a:t>
            </a:r>
            <a:r>
              <a:rPr lang="zh-CN" altLang="en-US" sz="1800" b="1" dirty="0">
                <a:solidFill>
                  <a:schemeClr val="accent1"/>
                </a:solidFill>
                <a:effectLst>
                  <a:outerShdw blurRad="38100" dist="38100" dir="2700000" algn="tl">
                    <a:srgbClr val="000000">
                      <a:alpha val="43137"/>
                    </a:srgbClr>
                  </a:outerShdw>
                </a:effectLst>
                <a:latin typeface="+mj-ea"/>
                <a:ea typeface="+mj-ea"/>
              </a:rPr>
              <a:t>年</a:t>
            </a: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23</a:t>
            </a:r>
            <a:r>
              <a:rPr lang="zh-CN" altLang="en-US" sz="1800" b="1" dirty="0">
                <a:solidFill>
                  <a:schemeClr val="accent1"/>
                </a:solidFill>
                <a:effectLst>
                  <a:outerShdw blurRad="38100" dist="38100" dir="2700000" algn="tl">
                    <a:srgbClr val="000000">
                      <a:alpha val="43137"/>
                    </a:srgbClr>
                  </a:outerShdw>
                </a:effectLst>
                <a:latin typeface="+mj-ea"/>
                <a:ea typeface="+mj-ea"/>
              </a:rPr>
              <a:t>日上午，北京市体检中心组织召开了“北京市</a:t>
            </a:r>
            <a:r>
              <a:rPr lang="en-US" altLang="zh-CN"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年中招体检工作会”。北京市卫生计生委医政医管处罗培林、北京教育考试院中招办刘扬副主任、北京市体检中心钱文红副主任出席会议。全市</a:t>
            </a:r>
            <a:r>
              <a:rPr lang="en-US" altLang="zh-CN" sz="1800" b="1" dirty="0">
                <a:solidFill>
                  <a:schemeClr val="accent1"/>
                </a:solidFill>
                <a:effectLst>
                  <a:outerShdw blurRad="38100" dist="38100" dir="2700000" algn="tl">
                    <a:srgbClr val="000000">
                      <a:alpha val="43137"/>
                    </a:srgbClr>
                  </a:outerShdw>
                </a:effectLst>
                <a:latin typeface="+mj-ea"/>
                <a:ea typeface="+mj-ea"/>
              </a:rPr>
              <a:t>16</a:t>
            </a:r>
            <a:r>
              <a:rPr lang="zh-CN" altLang="en-US" sz="1800" b="1" dirty="0">
                <a:solidFill>
                  <a:schemeClr val="accent1"/>
                </a:solidFill>
                <a:effectLst>
                  <a:outerShdw blurRad="38100" dist="38100" dir="2700000" algn="tl">
                    <a:srgbClr val="000000">
                      <a:alpha val="43137"/>
                    </a:srgbClr>
                  </a:outerShdw>
                </a:effectLst>
                <a:latin typeface="+mj-ea"/>
                <a:ea typeface="+mj-ea"/>
              </a:rPr>
              <a:t>个区中小学生卫生保健所主管领导、主检医师，近</a:t>
            </a:r>
            <a:r>
              <a:rPr lang="en-US" altLang="zh-CN" sz="1800" b="1" dirty="0">
                <a:solidFill>
                  <a:schemeClr val="accent1"/>
                </a:solidFill>
                <a:effectLst>
                  <a:outerShdw blurRad="38100" dist="38100" dir="2700000" algn="tl">
                    <a:srgbClr val="000000">
                      <a:alpha val="43137"/>
                    </a:srgbClr>
                  </a:outerShdw>
                </a:effectLst>
                <a:latin typeface="+mj-ea"/>
                <a:ea typeface="+mj-ea"/>
              </a:rPr>
              <a:t>40</a:t>
            </a:r>
            <a:r>
              <a:rPr lang="zh-CN" altLang="en-US" sz="1800" b="1" dirty="0">
                <a:solidFill>
                  <a:schemeClr val="accent1"/>
                </a:solidFill>
                <a:effectLst>
                  <a:outerShdw blurRad="38100" dist="38100" dir="2700000" algn="tl">
                    <a:srgbClr val="000000">
                      <a:alpha val="43137"/>
                    </a:srgbClr>
                  </a:outerShdw>
                </a:effectLst>
                <a:latin typeface="+mj-ea"/>
                <a:ea typeface="+mj-ea"/>
              </a:rPr>
              <a:t>人参加了此次会议。</a:t>
            </a:r>
          </a:p>
        </p:txBody>
      </p:sp>
      <p:sp>
        <p:nvSpPr>
          <p:cNvPr id="24" name="文本框 5"/>
          <p:cNvSpPr txBox="1">
            <a:spLocks noChangeArrowheads="1"/>
          </p:cNvSpPr>
          <p:nvPr/>
        </p:nvSpPr>
        <p:spPr bwMode="auto">
          <a:xfrm>
            <a:off x="1030850" y="639794"/>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筹备、召开全市工作会</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315872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smtClean="0">
                <a:solidFill>
                  <a:schemeClr val="bg1"/>
                </a:solidFill>
                <a:effectLst>
                  <a:outerShdw blurRad="38100" dist="38100" dir="2700000" algn="tl">
                    <a:srgbClr val="000000">
                      <a:alpha val="43137"/>
                    </a:srgbClr>
                  </a:outerShdw>
                </a:effectLst>
                <a:latin typeface="+mn-ea"/>
                <a:ea typeface="+mn-ea"/>
              </a:rPr>
              <a:t>04</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pic>
        <p:nvPicPr>
          <p:cNvPr id="1026" name="Picture 2" descr="http://www.bjtjzx.com/zxdt/files/2017/20170227002.jpg">
            <a:extLst>
              <a:ext uri="{FF2B5EF4-FFF2-40B4-BE49-F238E27FC236}">
                <a16:creationId xmlns:a16="http://schemas.microsoft.com/office/drawing/2014/main" id="{B7204F91-1A14-4439-8280-58B8C7C74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69" y="1423947"/>
            <a:ext cx="2481443" cy="165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jtjzx.com/zxdt/files/2017/20170227004.jpg">
            <a:extLst>
              <a:ext uri="{FF2B5EF4-FFF2-40B4-BE49-F238E27FC236}">
                <a16:creationId xmlns:a16="http://schemas.microsoft.com/office/drawing/2014/main" id="{CAFEF412-CFCE-4B37-BAA6-CE6BB48EB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985" y="1423948"/>
            <a:ext cx="2481443" cy="1654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jtjzx.com/zxdt/files/2017/20170227001.jpg">
            <a:extLst>
              <a:ext uri="{FF2B5EF4-FFF2-40B4-BE49-F238E27FC236}">
                <a16:creationId xmlns:a16="http://schemas.microsoft.com/office/drawing/2014/main" id="{23B044FE-112C-4F26-8B05-522216165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7126" y="1423947"/>
            <a:ext cx="2481443" cy="165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8918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40028" y="1977579"/>
            <a:ext cx="4583257" cy="1754326"/>
          </a:xfrm>
          <a:prstGeom prst="rect">
            <a:avLst/>
          </a:prstGeom>
        </p:spPr>
        <p:txBody>
          <a:bodyPr wrap="square">
            <a:spAutoFit/>
          </a:bodyP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        根据</a:t>
            </a:r>
            <a:r>
              <a:rPr lang="zh-CN" altLang="en-US" sz="1800" b="1" dirty="0" smtClean="0">
                <a:solidFill>
                  <a:schemeClr val="accent1"/>
                </a:solidFill>
                <a:effectLst>
                  <a:outerShdw blurRad="38100" dist="38100" dir="2700000" algn="tl">
                    <a:srgbClr val="000000">
                      <a:alpha val="43137"/>
                    </a:srgbClr>
                  </a:outerShdw>
                </a:effectLst>
                <a:latin typeface="+mj-ea"/>
                <a:ea typeface="+mj-ea"/>
              </a:rPr>
              <a:t>北京教育考试院</a:t>
            </a:r>
            <a:r>
              <a:rPr lang="zh-CN" altLang="en-US" sz="1800" b="1" dirty="0">
                <a:solidFill>
                  <a:schemeClr val="accent1"/>
                </a:solidFill>
                <a:effectLst>
                  <a:outerShdw blurRad="38100" dist="38100" dir="2700000" algn="tl">
                    <a:srgbClr val="000000">
                      <a:alpha val="43137"/>
                    </a:srgbClr>
                  </a:outerShdw>
                </a:effectLst>
                <a:latin typeface="+mj-ea"/>
                <a:ea typeface="+mj-ea"/>
              </a:rPr>
              <a:t>中招办</a:t>
            </a:r>
            <a:r>
              <a:rPr lang="zh-CN" altLang="en-US" sz="1800" b="1" dirty="0" smtClean="0">
                <a:solidFill>
                  <a:schemeClr val="accent1"/>
                </a:solidFill>
                <a:effectLst>
                  <a:outerShdw blurRad="38100" dist="38100" dir="2700000" algn="tl">
                    <a:srgbClr val="000000">
                      <a:alpha val="43137"/>
                    </a:srgbClr>
                  </a:outerShdw>
                </a:effectLst>
                <a:latin typeface="+mj-ea"/>
                <a:ea typeface="+mj-ea"/>
              </a:rPr>
              <a:t>的需求</a:t>
            </a:r>
            <a:r>
              <a:rPr lang="zh-CN" altLang="en-US" sz="1800" b="1" dirty="0">
                <a:solidFill>
                  <a:schemeClr val="accent1"/>
                </a:solidFill>
                <a:effectLst>
                  <a:outerShdw blurRad="38100" dist="38100" dir="2700000" algn="tl">
                    <a:srgbClr val="000000">
                      <a:alpha val="43137"/>
                    </a:srgbClr>
                  </a:outerShdw>
                </a:effectLst>
                <a:latin typeface="+mj-ea"/>
                <a:ea typeface="+mj-ea"/>
              </a:rPr>
              <a:t>，</a:t>
            </a:r>
            <a:r>
              <a:rPr lang="en-US" altLang="zh-CN" sz="1800" b="1" dirty="0">
                <a:solidFill>
                  <a:schemeClr val="accent1"/>
                </a:solidFill>
                <a:effectLst>
                  <a:outerShdw blurRad="38100" dist="38100" dir="2700000" algn="tl">
                    <a:srgbClr val="000000">
                      <a:alpha val="43137"/>
                    </a:srgbClr>
                  </a:outerShdw>
                </a:effectLst>
                <a:latin typeface="+mj-ea"/>
                <a:ea typeface="+mj-ea"/>
              </a:rPr>
              <a:t>6</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17</a:t>
            </a:r>
            <a:r>
              <a:rPr lang="zh-CN" altLang="en-US" sz="1800" b="1" dirty="0">
                <a:solidFill>
                  <a:schemeClr val="accent1"/>
                </a:solidFill>
                <a:effectLst>
                  <a:outerShdw blurRad="38100" dist="38100" dir="2700000" algn="tl">
                    <a:srgbClr val="000000">
                      <a:alpha val="43137"/>
                    </a:srgbClr>
                  </a:outerShdw>
                </a:effectLst>
                <a:latin typeface="+mj-ea"/>
                <a:ea typeface="+mj-ea"/>
              </a:rPr>
              <a:t>日北京市体检中心安排业务骨干参加今年的中招网上咨询活动，问题主要集中在体检标准、检前注意事项和体检结果查询。</a:t>
            </a:r>
          </a:p>
        </p:txBody>
      </p:sp>
      <p:sp>
        <p:nvSpPr>
          <p:cNvPr id="24" name="文本框 5"/>
          <p:cNvSpPr txBox="1">
            <a:spLocks noChangeArrowheads="1"/>
          </p:cNvSpPr>
          <p:nvPr/>
        </p:nvSpPr>
        <p:spPr bwMode="auto">
          <a:xfrm>
            <a:off x="1030850" y="639794"/>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参加中招网上咨询</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2592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05</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pic>
        <p:nvPicPr>
          <p:cNvPr id="5" name="图片 4">
            <a:extLst>
              <a:ext uri="{FF2B5EF4-FFF2-40B4-BE49-F238E27FC236}">
                <a16:creationId xmlns:a16="http://schemas.microsoft.com/office/drawing/2014/main" id="{FC409CB0-2301-4A59-A037-8D3200D46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637" y="788641"/>
            <a:ext cx="4077106" cy="4077106"/>
          </a:xfrm>
          <a:prstGeom prst="rect">
            <a:avLst/>
          </a:prstGeom>
          <a:solidFill>
            <a:srgbClr val="E0E0E0"/>
          </a:solidFill>
          <a:ln>
            <a:solidFill>
              <a:srgbClr val="FEEB82"/>
            </a:solidFill>
          </a:ln>
        </p:spPr>
      </p:pic>
      <p:grpSp>
        <p:nvGrpSpPr>
          <p:cNvPr id="9" name="组合 8">
            <a:extLst>
              <a:ext uri="{FF2B5EF4-FFF2-40B4-BE49-F238E27FC236}">
                <a16:creationId xmlns:a16="http://schemas.microsoft.com/office/drawing/2014/main" id="{4E57E85B-BF30-4B34-A181-CC208879FFD1}"/>
              </a:ext>
            </a:extLst>
          </p:cNvPr>
          <p:cNvGrpSpPr/>
          <p:nvPr/>
        </p:nvGrpSpPr>
        <p:grpSpPr>
          <a:xfrm>
            <a:off x="5088531" y="1026919"/>
            <a:ext cx="3769284" cy="1569660"/>
            <a:chOff x="5130411" y="1019939"/>
            <a:chExt cx="3769284" cy="1569660"/>
          </a:xfrm>
          <a:solidFill>
            <a:srgbClr val="FEEB82"/>
          </a:solidFill>
        </p:grpSpPr>
        <p:sp>
          <p:nvSpPr>
            <p:cNvPr id="8" name="文本框 7">
              <a:extLst>
                <a:ext uri="{FF2B5EF4-FFF2-40B4-BE49-F238E27FC236}">
                  <a16:creationId xmlns:a16="http://schemas.microsoft.com/office/drawing/2014/main" id="{D09BC1F4-C26F-4D29-9D17-181C70E13507}"/>
                </a:ext>
              </a:extLst>
            </p:cNvPr>
            <p:cNvSpPr txBox="1"/>
            <p:nvPr/>
          </p:nvSpPr>
          <p:spPr>
            <a:xfrm>
              <a:off x="7015053" y="1019939"/>
              <a:ext cx="1884642" cy="1569660"/>
            </a:xfrm>
            <a:prstGeom prst="rect">
              <a:avLst/>
            </a:prstGeom>
            <a:grpFill/>
          </p:spPr>
          <p:txBody>
            <a:bodyPr wrap="square" rtlCol="0">
              <a:spAutoFit/>
            </a:bodyPr>
            <a:lstStyle/>
            <a:p>
              <a:pPr algn="ctr"/>
              <a:r>
                <a:rPr lang="zh-CN" altLang="en-US" sz="3200" b="1" dirty="0">
                  <a:solidFill>
                    <a:srgbClr val="C00000"/>
                  </a:solidFill>
                  <a:effectLst>
                    <a:outerShdw blurRad="38100" dist="38100" dir="2700000" algn="tl">
                      <a:srgbClr val="000000">
                        <a:alpha val="43137"/>
                      </a:srgbClr>
                    </a:outerShdw>
                  </a:effectLst>
                  <a:latin typeface="+mj-ea"/>
                  <a:ea typeface="+mj-ea"/>
                </a:rPr>
                <a:t>体检标准</a:t>
              </a:r>
              <a:endParaRPr lang="en-US" altLang="zh-CN" sz="3200" b="1" dirty="0">
                <a:solidFill>
                  <a:srgbClr val="C00000"/>
                </a:solidFill>
                <a:effectLst>
                  <a:outerShdw blurRad="38100" dist="38100" dir="2700000" algn="tl">
                    <a:srgbClr val="000000">
                      <a:alpha val="43137"/>
                    </a:srgbClr>
                  </a:outerShdw>
                </a:effectLst>
                <a:latin typeface="+mj-ea"/>
                <a:ea typeface="+mj-ea"/>
              </a:endParaRPr>
            </a:p>
            <a:p>
              <a:pPr algn="ctr"/>
              <a:r>
                <a:rPr lang="zh-CN" altLang="en-US" sz="3200" b="1" dirty="0">
                  <a:solidFill>
                    <a:srgbClr val="C00000"/>
                  </a:solidFill>
                  <a:effectLst>
                    <a:outerShdw blurRad="38100" dist="38100" dir="2700000" algn="tl">
                      <a:srgbClr val="000000">
                        <a:alpha val="43137"/>
                      </a:srgbClr>
                    </a:outerShdw>
                  </a:effectLst>
                  <a:latin typeface="+mj-ea"/>
                  <a:ea typeface="+mj-ea"/>
                </a:rPr>
                <a:t>体检结果</a:t>
              </a:r>
              <a:endParaRPr lang="en-US" altLang="zh-CN" sz="3200" b="1" dirty="0">
                <a:solidFill>
                  <a:srgbClr val="C00000"/>
                </a:solidFill>
                <a:effectLst>
                  <a:outerShdw blurRad="38100" dist="38100" dir="2700000" algn="tl">
                    <a:srgbClr val="000000">
                      <a:alpha val="43137"/>
                    </a:srgbClr>
                  </a:outerShdw>
                </a:effectLst>
                <a:latin typeface="+mj-ea"/>
                <a:ea typeface="+mj-ea"/>
              </a:endParaRPr>
            </a:p>
            <a:p>
              <a:pPr algn="ctr"/>
              <a:r>
                <a:rPr lang="zh-CN" altLang="en-US" sz="3200" b="1" dirty="0">
                  <a:solidFill>
                    <a:srgbClr val="C00000"/>
                  </a:solidFill>
                  <a:effectLst>
                    <a:outerShdw blurRad="38100" dist="38100" dir="2700000" algn="tl">
                      <a:srgbClr val="000000">
                        <a:alpha val="43137"/>
                      </a:srgbClr>
                    </a:outerShdw>
                  </a:effectLst>
                  <a:latin typeface="+mj-ea"/>
                  <a:ea typeface="+mj-ea"/>
                </a:rPr>
                <a:t>招生简章</a:t>
              </a:r>
            </a:p>
          </p:txBody>
        </p:sp>
        <p:sp>
          <p:nvSpPr>
            <p:cNvPr id="22" name="文本框 21">
              <a:extLst>
                <a:ext uri="{FF2B5EF4-FFF2-40B4-BE49-F238E27FC236}">
                  <a16:creationId xmlns:a16="http://schemas.microsoft.com/office/drawing/2014/main" id="{09E76289-C244-4B37-BBEA-7FA88D18F4CE}"/>
                </a:ext>
              </a:extLst>
            </p:cNvPr>
            <p:cNvSpPr txBox="1"/>
            <p:nvPr/>
          </p:nvSpPr>
          <p:spPr>
            <a:xfrm>
              <a:off x="5130411" y="1019939"/>
              <a:ext cx="1884642" cy="1569660"/>
            </a:xfrm>
            <a:prstGeom prst="rect">
              <a:avLst/>
            </a:prstGeom>
            <a:grpFill/>
          </p:spPr>
          <p:txBody>
            <a:bodyPr wrap="square" rtlCol="0">
              <a:spAutoFit/>
            </a:bodyPr>
            <a:lstStyle/>
            <a:p>
              <a:pPr algn="ctr"/>
              <a:r>
                <a:rPr lang="zh-CN" altLang="en-US" sz="4800" b="1" dirty="0">
                  <a:solidFill>
                    <a:srgbClr val="C00000"/>
                  </a:solidFill>
                  <a:effectLst>
                    <a:outerShdw blurRad="38100" dist="38100" dir="2700000" algn="tl">
                      <a:srgbClr val="000000">
                        <a:alpha val="43137"/>
                      </a:srgbClr>
                    </a:outerShdw>
                  </a:effectLst>
                  <a:latin typeface="+mj-ea"/>
                  <a:ea typeface="+mj-ea"/>
                </a:rPr>
                <a:t>结</a:t>
              </a:r>
              <a:endParaRPr lang="en-US" altLang="zh-CN" sz="4800" b="1" dirty="0">
                <a:solidFill>
                  <a:srgbClr val="C00000"/>
                </a:solidFill>
                <a:effectLst>
                  <a:outerShdw blurRad="38100" dist="38100" dir="2700000" algn="tl">
                    <a:srgbClr val="000000">
                      <a:alpha val="43137"/>
                    </a:srgbClr>
                  </a:outerShdw>
                </a:effectLst>
                <a:latin typeface="+mj-ea"/>
                <a:ea typeface="+mj-ea"/>
              </a:endParaRPr>
            </a:p>
            <a:p>
              <a:pPr algn="ctr"/>
              <a:r>
                <a:rPr lang="zh-CN" altLang="en-US" sz="4800" b="1" dirty="0">
                  <a:solidFill>
                    <a:srgbClr val="C00000"/>
                  </a:solidFill>
                  <a:effectLst>
                    <a:outerShdw blurRad="38100" dist="38100" dir="2700000" algn="tl">
                      <a:srgbClr val="000000">
                        <a:alpha val="43137"/>
                      </a:srgbClr>
                    </a:outerShdw>
                  </a:effectLst>
                  <a:latin typeface="+mj-ea"/>
                  <a:ea typeface="+mj-ea"/>
                </a:rPr>
                <a:t>合</a:t>
              </a:r>
            </a:p>
          </p:txBody>
        </p:sp>
      </p:grpSp>
    </p:spTree>
    <p:extLst>
      <p:ext uri="{BB962C8B-B14F-4D97-AF65-F5344CB8AC3E}">
        <p14:creationId xmlns:p14="http://schemas.microsoft.com/office/powerpoint/2010/main" val="370132861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689189" y="1667267"/>
            <a:ext cx="4583257" cy="458908"/>
          </a:xfrm>
          <a:prstGeom prst="rect">
            <a:avLst/>
          </a:prstGeom>
        </p:spPr>
        <p:txBody>
          <a:bodyPr wrap="square">
            <a:spAutoFit/>
          </a:bodyP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制定本机构中招体检工作计划</a:t>
            </a:r>
          </a:p>
        </p:txBody>
      </p:sp>
      <p:sp>
        <p:nvSpPr>
          <p:cNvPr id="24" name="文本框 5"/>
          <p:cNvSpPr txBox="1">
            <a:spLocks noChangeArrowheads="1"/>
          </p:cNvSpPr>
          <p:nvPr/>
        </p:nvSpPr>
        <p:spPr bwMode="auto">
          <a:xfrm>
            <a:off x="1030850" y="639794"/>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区中招体检机构准备工作</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3515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06</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20" name="椭圆 19">
            <a:extLst>
              <a:ext uri="{FF2B5EF4-FFF2-40B4-BE49-F238E27FC236}">
                <a16:creationId xmlns:a16="http://schemas.microsoft.com/office/drawing/2014/main" id="{4C36C6E7-308D-4236-8BF0-CA610791619C}"/>
              </a:ext>
            </a:extLst>
          </p:cNvPr>
          <p:cNvSpPr/>
          <p:nvPr/>
        </p:nvSpPr>
        <p:spPr>
          <a:xfrm>
            <a:off x="1488814" y="1842679"/>
            <a:ext cx="189991" cy="19846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a:extLst>
              <a:ext uri="{FF2B5EF4-FFF2-40B4-BE49-F238E27FC236}">
                <a16:creationId xmlns:a16="http://schemas.microsoft.com/office/drawing/2014/main" id="{879E9DC1-BF6C-45BC-A7AD-3E024E9BE225}"/>
              </a:ext>
            </a:extLst>
          </p:cNvPr>
          <p:cNvSpPr/>
          <p:nvPr/>
        </p:nvSpPr>
        <p:spPr>
          <a:xfrm>
            <a:off x="1499204" y="2355110"/>
            <a:ext cx="189991" cy="19846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a:extLst>
              <a:ext uri="{FF2B5EF4-FFF2-40B4-BE49-F238E27FC236}">
                <a16:creationId xmlns:a16="http://schemas.microsoft.com/office/drawing/2014/main" id="{D83C25CB-8AB0-4E26-BCD2-02AFAD465214}"/>
              </a:ext>
            </a:extLst>
          </p:cNvPr>
          <p:cNvSpPr/>
          <p:nvPr/>
        </p:nvSpPr>
        <p:spPr>
          <a:xfrm>
            <a:off x="1499203" y="2848376"/>
            <a:ext cx="189991" cy="19846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a:extLst>
              <a:ext uri="{FF2B5EF4-FFF2-40B4-BE49-F238E27FC236}">
                <a16:creationId xmlns:a16="http://schemas.microsoft.com/office/drawing/2014/main" id="{5A4DE9F9-7B2E-4E37-A4EE-515967334191}"/>
              </a:ext>
            </a:extLst>
          </p:cNvPr>
          <p:cNvSpPr/>
          <p:nvPr/>
        </p:nvSpPr>
        <p:spPr>
          <a:xfrm>
            <a:off x="1499202" y="3407950"/>
            <a:ext cx="189991" cy="19846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a:extLst>
              <a:ext uri="{FF2B5EF4-FFF2-40B4-BE49-F238E27FC236}">
                <a16:creationId xmlns:a16="http://schemas.microsoft.com/office/drawing/2014/main" id="{C8C014C2-73C4-4F9D-ABD3-5763085F95AB}"/>
              </a:ext>
            </a:extLst>
          </p:cNvPr>
          <p:cNvSpPr/>
          <p:nvPr/>
        </p:nvSpPr>
        <p:spPr>
          <a:xfrm>
            <a:off x="1499201" y="3924483"/>
            <a:ext cx="189991" cy="19846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矩形 28">
            <a:extLst>
              <a:ext uri="{FF2B5EF4-FFF2-40B4-BE49-F238E27FC236}">
                <a16:creationId xmlns:a16="http://schemas.microsoft.com/office/drawing/2014/main" id="{32F521EE-25D9-454E-944D-0D8921463709}"/>
              </a:ext>
            </a:extLst>
          </p:cNvPr>
          <p:cNvSpPr/>
          <p:nvPr/>
        </p:nvSpPr>
        <p:spPr>
          <a:xfrm>
            <a:off x="1689192" y="2184238"/>
            <a:ext cx="4583257" cy="458908"/>
          </a:xfrm>
          <a:prstGeom prst="rect">
            <a:avLst/>
          </a:prstGeom>
        </p:spPr>
        <p:txBody>
          <a:bodyPr wrap="square">
            <a:spAutoFit/>
          </a:bodyP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制定工作流程</a:t>
            </a:r>
          </a:p>
        </p:txBody>
      </p:sp>
      <p:sp>
        <p:nvSpPr>
          <p:cNvPr id="30" name="矩形 29">
            <a:extLst>
              <a:ext uri="{FF2B5EF4-FFF2-40B4-BE49-F238E27FC236}">
                <a16:creationId xmlns:a16="http://schemas.microsoft.com/office/drawing/2014/main" id="{04CD9CA2-3F0E-4DD5-AECC-AEA5A76F9AAE}"/>
              </a:ext>
            </a:extLst>
          </p:cNvPr>
          <p:cNvSpPr/>
          <p:nvPr/>
        </p:nvSpPr>
        <p:spPr>
          <a:xfrm>
            <a:off x="1689191" y="2685230"/>
            <a:ext cx="4583257" cy="458908"/>
          </a:xfrm>
          <a:prstGeom prst="rect">
            <a:avLst/>
          </a:prstGeom>
        </p:spPr>
        <p:txBody>
          <a:bodyPr wrap="square">
            <a:spAutoFit/>
          </a:bodyP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内部培训及考核</a:t>
            </a:r>
          </a:p>
        </p:txBody>
      </p:sp>
      <p:sp>
        <p:nvSpPr>
          <p:cNvPr id="31" name="矩形 30">
            <a:extLst>
              <a:ext uri="{FF2B5EF4-FFF2-40B4-BE49-F238E27FC236}">
                <a16:creationId xmlns:a16="http://schemas.microsoft.com/office/drawing/2014/main" id="{4B125A9E-6675-4DFD-B91E-33EC12178D2A}"/>
              </a:ext>
            </a:extLst>
          </p:cNvPr>
          <p:cNvSpPr/>
          <p:nvPr/>
        </p:nvSpPr>
        <p:spPr>
          <a:xfrm>
            <a:off x="1689190" y="3241791"/>
            <a:ext cx="4583257" cy="458908"/>
          </a:xfrm>
          <a:prstGeom prst="rect">
            <a:avLst/>
          </a:prstGeom>
        </p:spPr>
        <p:txBody>
          <a:bodyPr wrap="square">
            <a:spAutoFit/>
          </a:bodyP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上报相关材料备案</a:t>
            </a:r>
          </a:p>
        </p:txBody>
      </p:sp>
      <p:sp>
        <p:nvSpPr>
          <p:cNvPr id="32" name="矩形 31">
            <a:extLst>
              <a:ext uri="{FF2B5EF4-FFF2-40B4-BE49-F238E27FC236}">
                <a16:creationId xmlns:a16="http://schemas.microsoft.com/office/drawing/2014/main" id="{10DBEFE5-8C18-41EE-B1E2-560643852066}"/>
              </a:ext>
            </a:extLst>
          </p:cNvPr>
          <p:cNvSpPr/>
          <p:nvPr/>
        </p:nvSpPr>
        <p:spPr>
          <a:xfrm>
            <a:off x="1689189" y="3763664"/>
            <a:ext cx="4583257" cy="458908"/>
          </a:xfrm>
          <a:prstGeom prst="rect">
            <a:avLst/>
          </a:prstGeom>
        </p:spPr>
        <p:txBody>
          <a:bodyPr wrap="square">
            <a:spAutoFit/>
          </a:bodyPr>
          <a:lstStyle/>
          <a:p>
            <a:pPr>
              <a:lnSpc>
                <a:spcPct val="150000"/>
              </a:lnSpc>
            </a:pPr>
            <a:r>
              <a:rPr lang="zh-CN" altLang="en-US" sz="1800" b="1" dirty="0" smtClean="0">
                <a:solidFill>
                  <a:schemeClr val="accent1"/>
                </a:solidFill>
                <a:effectLst>
                  <a:outerShdw blurRad="38100" dist="38100" dir="2700000" algn="tl">
                    <a:srgbClr val="000000">
                      <a:alpha val="43137"/>
                    </a:srgbClr>
                  </a:outerShdw>
                </a:effectLst>
                <a:latin typeface="+mj-ea"/>
                <a:ea typeface="+mj-ea"/>
              </a:rPr>
              <a:t>完成相关设备调试</a:t>
            </a:r>
            <a:endParaRPr lang="zh-CN" altLang="en-US" sz="1800" b="1" dirty="0">
              <a:solidFill>
                <a:schemeClr val="accent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408861876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内容占位符 6">
            <a:extLst>
              <a:ext uri="{FF2B5EF4-FFF2-40B4-BE49-F238E27FC236}">
                <a16:creationId xmlns:a16="http://schemas.microsoft.com/office/drawing/2014/main" id="{7897F79B-C4B3-4B87-960C-D20820E33B97}"/>
              </a:ext>
            </a:extLst>
          </p:cNvPr>
          <p:cNvGraphicFramePr>
            <a:graphicFrameLocks/>
          </p:cNvGraphicFramePr>
          <p:nvPr>
            <p:extLst>
              <p:ext uri="{D42A27DB-BD31-4B8C-83A1-F6EECF244321}">
                <p14:modId xmlns:p14="http://schemas.microsoft.com/office/powerpoint/2010/main" val="3473459405"/>
              </p:ext>
            </p:extLst>
          </p:nvPr>
        </p:nvGraphicFramePr>
        <p:xfrm>
          <a:off x="513040" y="1044391"/>
          <a:ext cx="8229600" cy="39185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8286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中招体检工作</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目标管理责任书</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中招体检工作</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目标管理责任书</a:t>
                      </a:r>
                    </a:p>
                  </a:txBody>
                  <a:tcPr marL="90000" marR="90000" marT="46800" marB="46800" anchor="ctr" horzOverflow="overflow"/>
                </a:tc>
                <a:extLst>
                  <a:ext uri="{0D108BD9-81ED-4DB2-BD59-A6C34878D82A}">
                    <a16:rowId xmlns:a16="http://schemas.microsoft.com/office/drawing/2014/main" val="10000"/>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大兴区保健所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宣武区保健所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1"/>
                  </a:ext>
                </a:extLst>
              </a:tr>
              <a:tr h="306642">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通州区保健所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海淀区保健所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2"/>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燕山保健所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26</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丰台区保健所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3"/>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东城区保健所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密云区保健所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4"/>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朝阳区保健所 </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首钢矿山医院</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5"/>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昌平区保健所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门头沟区保健所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8</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6"/>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房山区保健所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石景山保健所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7"/>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平谷区保健所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怀柔区保健所</a:t>
                      </a:r>
                    </a:p>
                  </a:txBody>
                  <a:tcPr marL="9525" marR="9525" marT="9525" marB="0" anchor="ctr"/>
                </a:tc>
                <a:tc>
                  <a:txBody>
                    <a:bodyPr/>
                    <a:lstStyle/>
                    <a:p>
                      <a:pPr marL="0" algn="ctr" defTabSz="914400" rtl="0" eaLnBrk="1" fontAlgn="b" latinLnBrk="0" hangingPunct="1"/>
                      <a:r>
                        <a:rPr kumimoji="0" lang="en-US" altLang="zh-CN" sz="1400" b="1" i="0" u="none" strike="noStrike" kern="1200" dirty="0">
                          <a:solidFill>
                            <a:srgbClr val="000000"/>
                          </a:solidFill>
                          <a:effectLst/>
                          <a:latin typeface="+mj-ea"/>
                          <a:ea typeface="+mj-ea"/>
                          <a:cs typeface="+mn-cs"/>
                        </a:rPr>
                        <a:t>3</a:t>
                      </a:r>
                      <a:r>
                        <a:rPr kumimoji="0" lang="zh-CN" altLang="en-US" sz="1400" b="1" i="0" u="none" strike="noStrike" kern="1200" dirty="0">
                          <a:solidFill>
                            <a:srgbClr val="000000"/>
                          </a:solidFill>
                          <a:effectLst/>
                          <a:latin typeface="+mj-ea"/>
                          <a:ea typeface="+mj-ea"/>
                          <a:cs typeface="+mn-cs"/>
                        </a:rPr>
                        <a:t>月</a:t>
                      </a:r>
                      <a:r>
                        <a:rPr kumimoji="0" lang="en-US" altLang="zh-CN" sz="1400" b="1" i="0" u="none" strike="noStrike" kern="1200" dirty="0">
                          <a:solidFill>
                            <a:srgbClr val="000000"/>
                          </a:solidFill>
                          <a:effectLst/>
                          <a:latin typeface="+mj-ea"/>
                          <a:ea typeface="+mj-ea"/>
                          <a:cs typeface="+mn-cs"/>
                        </a:rPr>
                        <a:t>9</a:t>
                      </a:r>
                      <a:r>
                        <a:rPr kumimoji="0"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8"/>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延庆区保健所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顺义区保健所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9"/>
                  </a:ext>
                </a:extLst>
              </a:tr>
              <a:tr h="336555">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西城区保健所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endParaRPr lang="zh-CN" altLang="en-US" sz="1400" b="1">
                        <a:latin typeface="+mj-ea"/>
                        <a:ea typeface="+mj-ea"/>
                      </a:endParaRPr>
                    </a:p>
                  </a:txBody>
                  <a:tcPr marL="9525" marR="9525" marT="9525" marB="0" anchor="ctr"/>
                </a:tc>
                <a:tc>
                  <a:txBody>
                    <a:bodyPr/>
                    <a:lstStyle/>
                    <a:p>
                      <a:endParaRPr lang="zh-CN" altLang="en-US" sz="1400" b="1" dirty="0">
                        <a:latin typeface="+mj-ea"/>
                        <a:ea typeface="+mj-ea"/>
                      </a:endParaRPr>
                    </a:p>
                  </a:txBody>
                  <a:tcPr marL="9525" marR="9525" marT="9525" marB="0" anchor="ctr"/>
                </a:tc>
                <a:extLst>
                  <a:ext uri="{0D108BD9-81ED-4DB2-BD59-A6C34878D82A}">
                    <a16:rowId xmlns:a16="http://schemas.microsoft.com/office/drawing/2014/main" val="10010"/>
                  </a:ext>
                </a:extLst>
              </a:tr>
            </a:tbl>
          </a:graphicData>
        </a:graphic>
      </p:graphicFrame>
      <p:sp>
        <p:nvSpPr>
          <p:cNvPr id="33" name="文本框 5">
            <a:extLst>
              <a:ext uri="{FF2B5EF4-FFF2-40B4-BE49-F238E27FC236}">
                <a16:creationId xmlns:a16="http://schemas.microsoft.com/office/drawing/2014/main" id="{04ACBA7D-89EA-4BFA-9472-D78A4B8827B3}"/>
              </a:ext>
            </a:extLst>
          </p:cNvPr>
          <p:cNvSpPr txBox="1">
            <a:spLocks noChangeArrowheads="1"/>
          </p:cNvSpPr>
          <p:nvPr/>
        </p:nvSpPr>
        <p:spPr bwMode="auto">
          <a:xfrm>
            <a:off x="416597" y="34662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工作</a:t>
            </a:r>
            <a:r>
              <a:rPr lang="zh-CN" altLang="en-US" sz="2400" b="1" dirty="0">
                <a:solidFill>
                  <a:schemeClr val="accent1"/>
                </a:solidFill>
                <a:effectLst>
                  <a:outerShdw blurRad="38100" dist="38100" dir="2700000" algn="tl">
                    <a:srgbClr val="000000">
                      <a:alpha val="43137"/>
                    </a:srgbClr>
                  </a:outerShdw>
                </a:effectLst>
                <a:latin typeface="+mj-ea"/>
              </a:rPr>
              <a:t>准备</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63657317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a:extLst>
              <a:ext uri="{FF2B5EF4-FFF2-40B4-BE49-F238E27FC236}">
                <a16:creationId xmlns:a16="http://schemas.microsoft.com/office/drawing/2014/main" id="{4B7664DA-A0EF-491E-BEEB-B888B2BAD9CC}"/>
              </a:ext>
            </a:extLst>
          </p:cNvPr>
          <p:cNvSpPr txBox="1">
            <a:spLocks noChangeArrowheads="1"/>
          </p:cNvSpPr>
          <p:nvPr/>
        </p:nvSpPr>
        <p:spPr bwMode="auto">
          <a:xfrm>
            <a:off x="416597" y="34662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工作</a:t>
            </a:r>
            <a:r>
              <a:rPr lang="zh-CN" altLang="en-US" sz="2400" b="1" dirty="0">
                <a:solidFill>
                  <a:schemeClr val="accent1"/>
                </a:solidFill>
                <a:effectLst>
                  <a:outerShdw blurRad="38100" dist="38100" dir="2700000" algn="tl">
                    <a:srgbClr val="000000">
                      <a:alpha val="43137"/>
                    </a:srgbClr>
                  </a:outerShdw>
                </a:effectLst>
                <a:latin typeface="+mj-ea"/>
              </a:rPr>
              <a:t>准备</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graphicFrame>
        <p:nvGraphicFramePr>
          <p:cNvPr id="4" name="内容占位符 6">
            <a:extLst>
              <a:ext uri="{FF2B5EF4-FFF2-40B4-BE49-F238E27FC236}">
                <a16:creationId xmlns:a16="http://schemas.microsoft.com/office/drawing/2014/main" id="{DD8F622E-AE9D-47F8-A87B-073E95C827B8}"/>
              </a:ext>
            </a:extLst>
          </p:cNvPr>
          <p:cNvGraphicFramePr>
            <a:graphicFrameLocks/>
          </p:cNvGraphicFramePr>
          <p:nvPr>
            <p:extLst>
              <p:ext uri="{D42A27DB-BD31-4B8C-83A1-F6EECF244321}">
                <p14:modId xmlns:p14="http://schemas.microsoft.com/office/powerpoint/2010/main" val="1745151088"/>
              </p:ext>
            </p:extLst>
          </p:nvPr>
        </p:nvGraphicFramePr>
        <p:xfrm>
          <a:off x="430557" y="1093258"/>
          <a:ext cx="8258204" cy="3583443"/>
        </p:xfrm>
        <a:graphic>
          <a:graphicData uri="http://schemas.openxmlformats.org/drawingml/2006/table">
            <a:tbl>
              <a:tblPr firstRow="1" bandRow="1">
                <a:tableStyleId>{5C22544A-7EE6-4342-B048-85BDC9FD1C3A}</a:tableStyleId>
              </a:tblPr>
              <a:tblGrid>
                <a:gridCol w="2064551">
                  <a:extLst>
                    <a:ext uri="{9D8B030D-6E8A-4147-A177-3AD203B41FA5}">
                      <a16:colId xmlns:a16="http://schemas.microsoft.com/office/drawing/2014/main" val="20000"/>
                    </a:ext>
                  </a:extLst>
                </a:gridCol>
                <a:gridCol w="2064551">
                  <a:extLst>
                    <a:ext uri="{9D8B030D-6E8A-4147-A177-3AD203B41FA5}">
                      <a16:colId xmlns:a16="http://schemas.microsoft.com/office/drawing/2014/main" val="20001"/>
                    </a:ext>
                  </a:extLst>
                </a:gridCol>
                <a:gridCol w="2064551">
                  <a:extLst>
                    <a:ext uri="{9D8B030D-6E8A-4147-A177-3AD203B41FA5}">
                      <a16:colId xmlns:a16="http://schemas.microsoft.com/office/drawing/2014/main" val="20002"/>
                    </a:ext>
                  </a:extLst>
                </a:gridCol>
                <a:gridCol w="2064551">
                  <a:extLst>
                    <a:ext uri="{9D8B030D-6E8A-4147-A177-3AD203B41FA5}">
                      <a16:colId xmlns:a16="http://schemas.microsoft.com/office/drawing/2014/main" val="20003"/>
                    </a:ext>
                  </a:extLst>
                </a:gridCol>
              </a:tblGrid>
              <a:tr h="53302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体检工作人员</a:t>
                      </a:r>
                      <a:endParaRPr kumimoji="0" lang="en-US" altLang="zh-CN" sz="1400" b="1" i="0" u="none" strike="noStrike" cap="none" normalizeH="0" baseline="0" dirty="0">
                        <a:ln>
                          <a:noFill/>
                        </a:ln>
                        <a:solidFill>
                          <a:schemeClr val="bg1"/>
                        </a:solidFill>
                        <a:effectLst/>
                        <a:latin typeface="+mj-ea"/>
                        <a:ea typeface="+mj-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登记表</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体检工作人员</a:t>
                      </a:r>
                      <a:endParaRPr kumimoji="0" lang="en-US" altLang="zh-CN" sz="1400" b="1" i="0" u="none" strike="noStrike" cap="none" normalizeH="0" baseline="0" dirty="0">
                        <a:ln>
                          <a:noFill/>
                        </a:ln>
                        <a:solidFill>
                          <a:schemeClr val="bg1"/>
                        </a:solidFill>
                        <a:effectLst/>
                        <a:latin typeface="+mj-ea"/>
                        <a:ea typeface="+mj-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登记表</a:t>
                      </a:r>
                    </a:p>
                  </a:txBody>
                  <a:tcPr marL="90000" marR="90000" marT="46800" marB="46800" anchor="ctr" horzOverflow="overflow"/>
                </a:tc>
                <a:extLst>
                  <a:ext uri="{0D108BD9-81ED-4DB2-BD59-A6C34878D82A}">
                    <a16:rowId xmlns:a16="http://schemas.microsoft.com/office/drawing/2014/main" val="10000"/>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大兴区保健所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宣武区保健所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1"/>
                  </a:ext>
                </a:extLst>
              </a:tr>
              <a:tr h="28042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通州区保健所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海淀区保健所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2"/>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东城区保健所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丰台区保健所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3"/>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朝阳区保健所 </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密云区保健所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4"/>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昌平区保健所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首钢矿山医院</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5"/>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房山区保健所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门头沟区保健所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8</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6"/>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燕山保健所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石景山保健所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7"/>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平谷区保健所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怀柔区保健所</a:t>
                      </a:r>
                    </a:p>
                  </a:txBody>
                  <a:tcPr marL="9525" marR="9525" marT="9525" marB="0" anchor="ctr"/>
                </a:tc>
                <a:tc>
                  <a:txBody>
                    <a:bodyPr/>
                    <a:lstStyle/>
                    <a:p>
                      <a:pPr marL="0" algn="ctr" defTabSz="914400" rtl="0" eaLnBrk="1" fontAlgn="b" latinLnBrk="0" hangingPunct="1"/>
                      <a:r>
                        <a:rPr kumimoji="0" lang="en-US" altLang="zh-CN" sz="1400" b="1" i="0" u="none" strike="noStrike" kern="1200" dirty="0">
                          <a:solidFill>
                            <a:srgbClr val="000000"/>
                          </a:solidFill>
                          <a:effectLst/>
                          <a:latin typeface="+mj-ea"/>
                          <a:ea typeface="+mj-ea"/>
                          <a:cs typeface="+mn-cs"/>
                        </a:rPr>
                        <a:t>3</a:t>
                      </a:r>
                      <a:r>
                        <a:rPr kumimoji="0" lang="zh-CN" altLang="en-US" sz="1400" b="1" i="0" u="none" strike="noStrike" kern="1200" dirty="0">
                          <a:solidFill>
                            <a:srgbClr val="000000"/>
                          </a:solidFill>
                          <a:effectLst/>
                          <a:latin typeface="+mj-ea"/>
                          <a:ea typeface="+mj-ea"/>
                          <a:cs typeface="+mn-cs"/>
                        </a:rPr>
                        <a:t>月</a:t>
                      </a:r>
                      <a:r>
                        <a:rPr kumimoji="0" lang="en-US" altLang="zh-CN" sz="1400" b="1" i="0" u="none" strike="noStrike" kern="1200" dirty="0">
                          <a:solidFill>
                            <a:srgbClr val="000000"/>
                          </a:solidFill>
                          <a:effectLst/>
                          <a:latin typeface="+mj-ea"/>
                          <a:ea typeface="+mj-ea"/>
                          <a:cs typeface="+mn-cs"/>
                        </a:rPr>
                        <a:t>9</a:t>
                      </a:r>
                      <a:r>
                        <a:rPr kumimoji="0"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8"/>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延庆区保健所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顺义区保健所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9"/>
                  </a:ext>
                </a:extLst>
              </a:tr>
              <a:tr h="307777">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西城区保健所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endParaRPr lang="zh-CN" altLang="en-US" sz="1400" b="1">
                        <a:latin typeface="+mj-ea"/>
                        <a:ea typeface="+mj-ea"/>
                      </a:endParaRPr>
                    </a:p>
                  </a:txBody>
                  <a:tcPr marL="9525" marR="9525" marT="9525" marB="0" anchor="ctr"/>
                </a:tc>
                <a:tc>
                  <a:txBody>
                    <a:bodyPr/>
                    <a:lstStyle/>
                    <a:p>
                      <a:endParaRPr lang="zh-CN" altLang="en-US" sz="1400" b="1" dirty="0">
                        <a:latin typeface="+mj-ea"/>
                        <a:ea typeface="+mj-ea"/>
                      </a:endParaRP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2917613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a:extLst>
              <a:ext uri="{FF2B5EF4-FFF2-40B4-BE49-F238E27FC236}">
                <a16:creationId xmlns:a16="http://schemas.microsoft.com/office/drawing/2014/main" id="{4B7664DA-A0EF-491E-BEEB-B888B2BAD9CC}"/>
              </a:ext>
            </a:extLst>
          </p:cNvPr>
          <p:cNvSpPr txBox="1">
            <a:spLocks noChangeArrowheads="1"/>
          </p:cNvSpPr>
          <p:nvPr/>
        </p:nvSpPr>
        <p:spPr bwMode="auto">
          <a:xfrm>
            <a:off x="416597" y="34662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工作</a:t>
            </a:r>
            <a:r>
              <a:rPr lang="zh-CN" altLang="en-US" sz="2400" b="1" dirty="0">
                <a:solidFill>
                  <a:schemeClr val="accent1"/>
                </a:solidFill>
                <a:effectLst>
                  <a:outerShdw blurRad="38100" dist="38100" dir="2700000" algn="tl">
                    <a:srgbClr val="000000">
                      <a:alpha val="43137"/>
                    </a:srgbClr>
                  </a:outerShdw>
                </a:effectLst>
                <a:latin typeface="+mj-ea"/>
              </a:rPr>
              <a:t>准备</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graphicFrame>
        <p:nvGraphicFramePr>
          <p:cNvPr id="5" name="内容占位符 6">
            <a:extLst>
              <a:ext uri="{FF2B5EF4-FFF2-40B4-BE49-F238E27FC236}">
                <a16:creationId xmlns:a16="http://schemas.microsoft.com/office/drawing/2014/main" id="{94C91789-B062-4D39-9C1D-A5FB14F33E6C}"/>
              </a:ext>
            </a:extLst>
          </p:cNvPr>
          <p:cNvGraphicFramePr>
            <a:graphicFrameLocks/>
          </p:cNvGraphicFramePr>
          <p:nvPr>
            <p:extLst>
              <p:ext uri="{D42A27DB-BD31-4B8C-83A1-F6EECF244321}">
                <p14:modId xmlns:p14="http://schemas.microsoft.com/office/powerpoint/2010/main" val="3378036309"/>
              </p:ext>
            </p:extLst>
          </p:nvPr>
        </p:nvGraphicFramePr>
        <p:xfrm>
          <a:off x="457200" y="953654"/>
          <a:ext cx="8229600" cy="379284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476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体检工作安排</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mj-ea"/>
                          <a:ea typeface="+mj-ea"/>
                          <a:cs typeface="Times New Roman" pitchFamily="18" charset="0"/>
                        </a:rPr>
                        <a:t>单位</a:t>
                      </a:r>
                    </a:p>
                  </a:txBody>
                  <a:tcPr marL="90000" marR="90000" marT="46800" marB="46800"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cap="none" normalizeH="0" baseline="0" dirty="0">
                          <a:ln>
                            <a:noFill/>
                          </a:ln>
                          <a:solidFill>
                            <a:schemeClr val="bg1"/>
                          </a:solidFill>
                          <a:effectLst/>
                          <a:latin typeface="+mj-ea"/>
                          <a:ea typeface="+mj-ea"/>
                          <a:cs typeface="Times New Roman" pitchFamily="18" charset="0"/>
                        </a:rPr>
                        <a:t>体检工作安排</a:t>
                      </a:r>
                    </a:p>
                  </a:txBody>
                  <a:tcPr marL="90000" marR="90000" marT="46800" marB="46800" anchor="ctr" horzOverflow="overflow"/>
                </a:tc>
                <a:extLst>
                  <a:ext uri="{0D108BD9-81ED-4DB2-BD59-A6C34878D82A}">
                    <a16:rowId xmlns:a16="http://schemas.microsoft.com/office/drawing/2014/main" val="10000"/>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大兴区保健所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宣武区保健所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1"/>
                  </a:ext>
                </a:extLst>
              </a:tr>
              <a:tr h="316719">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通州区保健所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海淀区保健所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2"/>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东城区保健所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丰台区保健所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3"/>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朝阳区保健所 </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密云区保健所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4"/>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昌平区保健所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2</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首钢矿山医院</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5"/>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房山区保健所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门头沟区保健所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8</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6"/>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燕山保健所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石景山保健所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7"/>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平谷区保健所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怀柔区保健所</a:t>
                      </a:r>
                    </a:p>
                  </a:txBody>
                  <a:tcPr marL="9525" marR="9525" marT="9525" marB="0" anchor="ctr"/>
                </a:tc>
                <a:tc>
                  <a:txBody>
                    <a:bodyPr/>
                    <a:lstStyle/>
                    <a:p>
                      <a:pPr marL="0" algn="ctr" defTabSz="914400" rtl="0" eaLnBrk="1" fontAlgn="b" latinLnBrk="0" hangingPunct="1"/>
                      <a:r>
                        <a:rPr kumimoji="0" lang="en-US" altLang="zh-CN" sz="1400" b="1" i="0" u="none" strike="noStrike" kern="1200" dirty="0">
                          <a:solidFill>
                            <a:srgbClr val="000000"/>
                          </a:solidFill>
                          <a:effectLst/>
                          <a:latin typeface="+mj-ea"/>
                          <a:ea typeface="+mj-ea"/>
                          <a:cs typeface="+mn-cs"/>
                        </a:rPr>
                        <a:t>3</a:t>
                      </a:r>
                      <a:r>
                        <a:rPr kumimoji="0" lang="zh-CN" altLang="en-US" sz="1400" b="1" i="0" u="none" strike="noStrike" kern="1200" dirty="0">
                          <a:solidFill>
                            <a:srgbClr val="000000"/>
                          </a:solidFill>
                          <a:effectLst/>
                          <a:latin typeface="+mj-ea"/>
                          <a:ea typeface="+mj-ea"/>
                          <a:cs typeface="+mn-cs"/>
                        </a:rPr>
                        <a:t>月</a:t>
                      </a:r>
                      <a:r>
                        <a:rPr kumimoji="0" lang="en-US" altLang="zh-CN" sz="1400" b="1" i="0" u="none" strike="noStrike" kern="1200" dirty="0">
                          <a:solidFill>
                            <a:srgbClr val="000000"/>
                          </a:solidFill>
                          <a:effectLst/>
                          <a:latin typeface="+mj-ea"/>
                          <a:ea typeface="+mj-ea"/>
                          <a:cs typeface="+mn-cs"/>
                        </a:rPr>
                        <a:t>9</a:t>
                      </a:r>
                      <a:r>
                        <a:rPr kumimoji="0"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8"/>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延庆区保健所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顺义区保健所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9</a:t>
                      </a:r>
                      <a:r>
                        <a:rPr lang="zh-CN" altLang="en-US" sz="1400" b="1" i="0" u="none" strike="noStrike" kern="1200" dirty="0">
                          <a:solidFill>
                            <a:srgbClr val="000000"/>
                          </a:solidFill>
                          <a:effectLst/>
                          <a:latin typeface="+mj-ea"/>
                          <a:ea typeface="+mj-ea"/>
                          <a:cs typeface="+mn-cs"/>
                        </a:rPr>
                        <a:t>日</a:t>
                      </a:r>
                    </a:p>
                  </a:txBody>
                  <a:tcPr marL="9525" marR="9525" marT="9525" marB="0" anchor="ctr"/>
                </a:tc>
                <a:extLst>
                  <a:ext uri="{0D108BD9-81ED-4DB2-BD59-A6C34878D82A}">
                    <a16:rowId xmlns:a16="http://schemas.microsoft.com/office/drawing/2014/main" val="10009"/>
                  </a:ext>
                </a:extLst>
              </a:tr>
              <a:tr h="347613">
                <a:tc>
                  <a:txBody>
                    <a:bodyPr/>
                    <a:lstStyle/>
                    <a:p>
                      <a:pPr marL="0" algn="ctr" defTabSz="914400" rtl="0" eaLnBrk="1" fontAlgn="b" latinLnBrk="0" hangingPunct="1"/>
                      <a:r>
                        <a:rPr lang="zh-CN" altLang="en-US" sz="1400" b="1" i="0" u="none" strike="noStrike" kern="1200" dirty="0">
                          <a:solidFill>
                            <a:srgbClr val="000000"/>
                          </a:solidFill>
                          <a:effectLst/>
                          <a:latin typeface="+mj-ea"/>
                          <a:ea typeface="+mj-ea"/>
                          <a:cs typeface="+mn-cs"/>
                        </a:rPr>
                        <a:t>西城区保健所</a:t>
                      </a:r>
                    </a:p>
                  </a:txBody>
                  <a:tcPr marL="9525" marR="9525" marT="9525" marB="0" anchor="ctr"/>
                </a:tc>
                <a:tc>
                  <a:txBody>
                    <a:bodyPr/>
                    <a:lstStyle/>
                    <a:p>
                      <a:pPr marL="0" algn="ctr" defTabSz="914400" rtl="0" eaLnBrk="1" fontAlgn="b" latinLnBrk="0" hangingPunct="1"/>
                      <a:r>
                        <a:rPr lang="en-US" altLang="zh-CN" sz="1400" b="1" i="0" u="none" strike="noStrike" kern="1200" dirty="0">
                          <a:solidFill>
                            <a:srgbClr val="000000"/>
                          </a:solidFill>
                          <a:effectLst/>
                          <a:latin typeface="+mj-ea"/>
                          <a:ea typeface="+mj-ea"/>
                          <a:cs typeface="+mn-cs"/>
                        </a:rPr>
                        <a:t>3</a:t>
                      </a:r>
                      <a:r>
                        <a:rPr lang="zh-CN" altLang="en-US" sz="1400" b="1" i="0" u="none" strike="noStrike" kern="1200" dirty="0">
                          <a:solidFill>
                            <a:srgbClr val="000000"/>
                          </a:solidFill>
                          <a:effectLst/>
                          <a:latin typeface="+mj-ea"/>
                          <a:ea typeface="+mj-ea"/>
                          <a:cs typeface="+mn-cs"/>
                        </a:rPr>
                        <a:t>月</a:t>
                      </a:r>
                      <a:r>
                        <a:rPr lang="en-US" altLang="zh-CN" sz="1400" b="1" i="0" u="none" strike="noStrike" kern="1200" dirty="0">
                          <a:solidFill>
                            <a:srgbClr val="000000"/>
                          </a:solidFill>
                          <a:effectLst/>
                          <a:latin typeface="+mj-ea"/>
                          <a:ea typeface="+mj-ea"/>
                          <a:cs typeface="+mn-cs"/>
                        </a:rPr>
                        <a:t>7</a:t>
                      </a:r>
                      <a:r>
                        <a:rPr lang="zh-CN" altLang="en-US" sz="1400" b="1" i="0" u="none" strike="noStrike" kern="1200" dirty="0">
                          <a:solidFill>
                            <a:srgbClr val="000000"/>
                          </a:solidFill>
                          <a:effectLst/>
                          <a:latin typeface="+mj-ea"/>
                          <a:ea typeface="+mj-ea"/>
                          <a:cs typeface="+mn-cs"/>
                        </a:rPr>
                        <a:t>日</a:t>
                      </a:r>
                    </a:p>
                  </a:txBody>
                  <a:tcPr marL="9525" marR="9525" marT="9525" marB="0" anchor="ctr"/>
                </a:tc>
                <a:tc>
                  <a:txBody>
                    <a:bodyPr/>
                    <a:lstStyle/>
                    <a:p>
                      <a:endParaRPr lang="zh-CN" altLang="en-US" sz="1400" b="1">
                        <a:latin typeface="+mj-ea"/>
                        <a:ea typeface="+mj-ea"/>
                      </a:endParaRPr>
                    </a:p>
                  </a:txBody>
                  <a:tcPr marL="9525" marR="9525" marT="9525" marB="0" anchor="ctr"/>
                </a:tc>
                <a:tc>
                  <a:txBody>
                    <a:bodyPr/>
                    <a:lstStyle/>
                    <a:p>
                      <a:endParaRPr lang="zh-CN" altLang="en-US" sz="1400" b="1" dirty="0">
                        <a:latin typeface="+mj-ea"/>
                        <a:ea typeface="+mj-ea"/>
                      </a:endParaRPr>
                    </a:p>
                  </a:txBody>
                  <a:tcPr marL="9525" marR="9525" marT="9525"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2930374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a:extLst>
              <a:ext uri="{FF2B5EF4-FFF2-40B4-BE49-F238E27FC236}">
                <a16:creationId xmlns:a16="http://schemas.microsoft.com/office/drawing/2014/main" id="{F1945789-394D-4913-BC92-4F05BF01234B}"/>
              </a:ext>
            </a:extLst>
          </p:cNvPr>
          <p:cNvSpPr txBox="1">
            <a:spLocks noChangeArrowheads="1"/>
          </p:cNvSpPr>
          <p:nvPr/>
        </p:nvSpPr>
        <p:spPr bwMode="auto">
          <a:xfrm>
            <a:off x="416597" y="34662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使用数字化摄影单位</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graphicFrame>
        <p:nvGraphicFramePr>
          <p:cNvPr id="7" name="内容占位符 6">
            <a:extLst>
              <a:ext uri="{FF2B5EF4-FFF2-40B4-BE49-F238E27FC236}">
                <a16:creationId xmlns:a16="http://schemas.microsoft.com/office/drawing/2014/main" id="{EB69F4F4-75E7-4DCC-86E4-3073ABCE9D51}"/>
              </a:ext>
            </a:extLst>
          </p:cNvPr>
          <p:cNvGraphicFramePr>
            <a:graphicFrameLocks/>
          </p:cNvGraphicFramePr>
          <p:nvPr>
            <p:extLst>
              <p:ext uri="{D42A27DB-BD31-4B8C-83A1-F6EECF244321}">
                <p14:modId xmlns:p14="http://schemas.microsoft.com/office/powerpoint/2010/main" val="2607441514"/>
              </p:ext>
            </p:extLst>
          </p:nvPr>
        </p:nvGraphicFramePr>
        <p:xfrm>
          <a:off x="499081" y="1090750"/>
          <a:ext cx="8229600" cy="366971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062">
                <a:tc>
                  <a:txBody>
                    <a:bodyPr/>
                    <a:lstStyle/>
                    <a:p>
                      <a:pPr algn="ctr" fontAlgn="ctr"/>
                      <a:r>
                        <a:rPr lang="zh-CN" altLang="en-US" sz="1400" b="1" i="0" u="none" strike="noStrike" dirty="0">
                          <a:solidFill>
                            <a:schemeClr val="bg1"/>
                          </a:solidFill>
                          <a:latin typeface="+mj-ea"/>
                          <a:ea typeface="+mj-ea"/>
                        </a:rPr>
                        <a:t>区</a:t>
                      </a:r>
                    </a:p>
                  </a:txBody>
                  <a:tcPr marL="9525" marR="9525" marT="9525" marB="0" anchor="ctr"/>
                </a:tc>
                <a:tc>
                  <a:txBody>
                    <a:bodyPr/>
                    <a:lstStyle/>
                    <a:p>
                      <a:pPr algn="ctr" fontAlgn="ctr"/>
                      <a:r>
                        <a:rPr lang="zh-CN" altLang="en-US" sz="1400" b="1" i="0" u="none" strike="noStrike" dirty="0">
                          <a:solidFill>
                            <a:schemeClr val="bg1"/>
                          </a:solidFill>
                          <a:latin typeface="+mj-ea"/>
                          <a:ea typeface="+mj-ea"/>
                        </a:rPr>
                        <a:t>使用数字化摄影</a:t>
                      </a:r>
                    </a:p>
                  </a:txBody>
                  <a:tcPr marL="9525" marR="9525" marT="9525" marB="0" anchor="ctr"/>
                </a:tc>
                <a:tc>
                  <a:txBody>
                    <a:bodyPr/>
                    <a:lstStyle/>
                    <a:p>
                      <a:pPr algn="ctr" fontAlgn="ctr"/>
                      <a:r>
                        <a:rPr lang="zh-CN" altLang="en-US" sz="1400" b="1" i="0" u="none" strike="noStrike" dirty="0">
                          <a:solidFill>
                            <a:schemeClr val="bg1"/>
                          </a:solidFill>
                          <a:latin typeface="+mj-ea"/>
                          <a:ea typeface="+mj-ea"/>
                        </a:rPr>
                        <a:t>区</a:t>
                      </a:r>
                    </a:p>
                  </a:txBody>
                  <a:tcPr marL="9525" marR="9525" marT="9525" marB="0" anchor="ctr"/>
                </a:tc>
                <a:tc>
                  <a:txBody>
                    <a:bodyPr/>
                    <a:lstStyle/>
                    <a:p>
                      <a:pPr algn="ctr" fontAlgn="ctr"/>
                      <a:r>
                        <a:rPr lang="zh-CN" altLang="en-US" sz="1400" b="1" i="0" u="none" strike="noStrike" dirty="0">
                          <a:solidFill>
                            <a:schemeClr val="bg1"/>
                          </a:solidFill>
                          <a:latin typeface="+mj-ea"/>
                          <a:ea typeface="+mj-ea"/>
                        </a:rPr>
                        <a:t>使用数字化摄影</a:t>
                      </a:r>
                    </a:p>
                  </a:txBody>
                  <a:tcPr marL="9525" marR="9525" marT="9525" marB="0" anchor="ctr"/>
                </a:tc>
                <a:extLst>
                  <a:ext uri="{0D108BD9-81ED-4DB2-BD59-A6C34878D82A}">
                    <a16:rowId xmlns:a16="http://schemas.microsoft.com/office/drawing/2014/main" val="10000"/>
                  </a:ext>
                </a:extLst>
              </a:tr>
              <a:tr h="370062">
                <a:tc>
                  <a:txBody>
                    <a:bodyPr/>
                    <a:lstStyle/>
                    <a:p>
                      <a:pPr marL="0" algn="ctr" rtl="0" eaLnBrk="1" fontAlgn="ctr" latinLnBrk="0" hangingPunct="1">
                        <a:spcBef>
                          <a:spcPts val="0"/>
                        </a:spcBef>
                        <a:spcAft>
                          <a:spcPts val="0"/>
                        </a:spcAft>
                      </a:pPr>
                      <a:r>
                        <a:rPr lang="zh-CN" altLang="en-US" sz="1400" b="1" i="0" u="none" strike="noStrike" kern="1200" dirty="0">
                          <a:solidFill>
                            <a:srgbClr val="000000"/>
                          </a:solidFill>
                          <a:latin typeface="+mj-ea"/>
                          <a:ea typeface="+mj-ea"/>
                        </a:rPr>
                        <a:t>东城保健所</a:t>
                      </a:r>
                      <a:endParaRPr lang="zh-CN" altLang="en-US" sz="1400" b="1" i="0" u="none" strike="noStrike" dirty="0">
                        <a:latin typeface="+mj-ea"/>
                        <a:ea typeface="+mj-ea"/>
                      </a:endParaRP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通州保健所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1"/>
                  </a:ext>
                </a:extLst>
              </a:tr>
              <a:tr h="337172">
                <a:tc>
                  <a:txBody>
                    <a:bodyPr/>
                    <a:lstStyle/>
                    <a:p>
                      <a:pPr marL="0" algn="ctr" rtl="0" eaLnBrk="1" fontAlgn="ctr" latinLnBrk="0" hangingPunct="1">
                        <a:spcBef>
                          <a:spcPts val="0"/>
                        </a:spcBef>
                        <a:spcAft>
                          <a:spcPts val="0"/>
                        </a:spcAft>
                      </a:pPr>
                      <a:r>
                        <a:rPr lang="zh-CN" altLang="en-US" sz="1400" b="1" i="0" u="none" strike="noStrike" kern="1200" dirty="0">
                          <a:solidFill>
                            <a:srgbClr val="000000"/>
                          </a:solidFill>
                          <a:latin typeface="+mj-ea"/>
                          <a:ea typeface="+mj-ea"/>
                        </a:rPr>
                        <a:t>西城保健所</a:t>
                      </a:r>
                      <a:endParaRPr lang="zh-CN" altLang="en-US" sz="1400" b="1" i="0" u="none" strike="noStrike" dirty="0">
                        <a:latin typeface="+mj-ea"/>
                        <a:ea typeface="+mj-ea"/>
                      </a:endParaRP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marL="0" algn="ctr" rtl="0" eaLnBrk="1" fontAlgn="ctr" latinLnBrk="0" hangingPunct="1"/>
                      <a:r>
                        <a:rPr kumimoji="0" lang="zh-CN" altLang="en-US" sz="1400" b="1" i="0" u="none" strike="noStrike" kern="1200" dirty="0">
                          <a:solidFill>
                            <a:srgbClr val="000000"/>
                          </a:solidFill>
                          <a:latin typeface="+mj-ea"/>
                          <a:ea typeface="+mj-ea"/>
                          <a:cs typeface="+mn-cs"/>
                        </a:rPr>
                        <a:t>顺义保健所</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dirty="0">
                          <a:solidFill>
                            <a:srgbClr val="000000"/>
                          </a:solidFill>
                          <a:latin typeface="+mj-ea"/>
                          <a:ea typeface="+mj-ea"/>
                          <a:cs typeface="+mn-cs"/>
                        </a:rPr>
                        <a:t>√</a:t>
                      </a:r>
                    </a:p>
                  </a:txBody>
                  <a:tcPr marL="9525" marR="9525" marT="9525" marB="0" anchor="ctr"/>
                </a:tc>
                <a:extLst>
                  <a:ext uri="{0D108BD9-81ED-4DB2-BD59-A6C34878D82A}">
                    <a16:rowId xmlns:a16="http://schemas.microsoft.com/office/drawing/2014/main" val="10002"/>
                  </a:ext>
                </a:extLst>
              </a:tr>
              <a:tr h="370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dirty="0">
                          <a:solidFill>
                            <a:srgbClr val="000000"/>
                          </a:solidFill>
                          <a:latin typeface="+mj-ea"/>
                          <a:ea typeface="+mj-ea"/>
                          <a:cs typeface="+mn-cs"/>
                        </a:rPr>
                        <a:t>宣武保健所</a:t>
                      </a:r>
                    </a:p>
                  </a:txBody>
                  <a:tcPr marL="9525" marR="9525" marT="9525" marB="0" anchor="ctr"/>
                </a:tc>
                <a:tc>
                  <a:txBody>
                    <a:bodyPr/>
                    <a:lstStyle/>
                    <a:p>
                      <a:pPr marL="0" algn="ctr" rtl="0" eaLnBrk="1" fontAlgn="ctr" latinLnBrk="0" hangingPunct="1"/>
                      <a:r>
                        <a:rPr kumimoji="0" lang="zh-CN" altLang="en-US" sz="1400" b="1" i="0" u="none" strike="noStrike" kern="1200" dirty="0">
                          <a:solidFill>
                            <a:srgbClr val="000000"/>
                          </a:solidFill>
                          <a:latin typeface="+mj-ea"/>
                          <a:ea typeface="+mj-ea"/>
                          <a:cs typeface="+mn-cs"/>
                        </a:rPr>
                        <a:t>√</a:t>
                      </a:r>
                    </a:p>
                  </a:txBody>
                  <a:tcPr marL="9525" marR="9525" marT="9525" marB="0" anchor="ctr"/>
                </a:tc>
                <a:tc>
                  <a:txBody>
                    <a:bodyPr/>
                    <a:lstStyle/>
                    <a:p>
                      <a:pPr marL="0" algn="ctr" rtl="0" eaLnBrk="1" fontAlgn="ctr" latinLnBrk="0" hangingPunct="1"/>
                      <a:r>
                        <a:rPr kumimoji="0" lang="zh-CN" altLang="en-US" sz="1400" b="1" i="0" u="none" strike="noStrike" kern="1200" dirty="0">
                          <a:solidFill>
                            <a:srgbClr val="000000"/>
                          </a:solidFill>
                          <a:latin typeface="+mj-ea"/>
                          <a:ea typeface="+mj-ea"/>
                          <a:cs typeface="+mn-cs"/>
                        </a:rPr>
                        <a:t>大兴保健所</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dirty="0">
                          <a:solidFill>
                            <a:srgbClr val="000000"/>
                          </a:solidFill>
                          <a:latin typeface="+mj-ea"/>
                          <a:ea typeface="+mj-ea"/>
                          <a:cs typeface="+mn-cs"/>
                        </a:rPr>
                        <a:t>√</a:t>
                      </a:r>
                    </a:p>
                  </a:txBody>
                  <a:tcPr marL="9525" marR="9525" marT="9525" marB="0" anchor="ctr"/>
                </a:tc>
                <a:extLst>
                  <a:ext uri="{0D108BD9-81ED-4DB2-BD59-A6C34878D82A}">
                    <a16:rowId xmlns:a16="http://schemas.microsoft.com/office/drawing/2014/main" val="10003"/>
                  </a:ext>
                </a:extLst>
              </a:tr>
              <a:tr h="372045">
                <a:tc>
                  <a:txBody>
                    <a:bodyPr/>
                    <a:lstStyle/>
                    <a:p>
                      <a:pPr marL="0" algn="ctr" rtl="0" eaLnBrk="1" fontAlgn="ctr" latinLnBrk="0" hangingPunct="1">
                        <a:spcBef>
                          <a:spcPts val="0"/>
                        </a:spcBef>
                        <a:spcAft>
                          <a:spcPts val="0"/>
                        </a:spcAft>
                      </a:pPr>
                      <a:r>
                        <a:rPr kumimoji="0" lang="zh-CN" altLang="en-US" sz="1400" b="1" i="0" u="none" strike="noStrike" kern="1200" dirty="0">
                          <a:solidFill>
                            <a:srgbClr val="000000"/>
                          </a:solidFill>
                          <a:latin typeface="+mj-ea"/>
                          <a:ea typeface="+mj-ea"/>
                          <a:cs typeface="+mn-cs"/>
                        </a:rPr>
                        <a:t>朝阳保健所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昌平保健所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4"/>
                  </a:ext>
                </a:extLst>
              </a:tr>
              <a:tr h="370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zh-CN" altLang="en-US" sz="1400" b="1" i="0" u="none" strike="noStrike" kern="1200" dirty="0">
                          <a:solidFill>
                            <a:srgbClr val="000000"/>
                          </a:solidFill>
                          <a:latin typeface="+mj-ea"/>
                          <a:ea typeface="+mj-ea"/>
                          <a:cs typeface="+mn-cs"/>
                        </a:rPr>
                        <a:t>海淀保健所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平谷保健所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5"/>
                  </a:ext>
                </a:extLst>
              </a:tr>
              <a:tr h="370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dirty="0">
                          <a:solidFill>
                            <a:srgbClr val="000000"/>
                          </a:solidFill>
                          <a:latin typeface="+mj-ea"/>
                          <a:ea typeface="+mj-ea"/>
                          <a:cs typeface="+mn-cs"/>
                        </a:rPr>
                        <a:t>丰台保健所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怀柔保健所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6"/>
                  </a:ext>
                </a:extLst>
              </a:tr>
              <a:tr h="370062">
                <a:tc>
                  <a:txBody>
                    <a:bodyPr/>
                    <a:lstStyle/>
                    <a:p>
                      <a:pPr marL="0" algn="ctr" rtl="0" eaLnBrk="1" fontAlgn="ctr" latinLnBrk="0" hangingPunct="1">
                        <a:spcBef>
                          <a:spcPts val="0"/>
                        </a:spcBef>
                        <a:spcAft>
                          <a:spcPts val="0"/>
                        </a:spcAft>
                      </a:pPr>
                      <a:r>
                        <a:rPr lang="zh-CN" altLang="en-US" sz="1400" b="1" i="0" u="none" strike="noStrike" kern="1200" dirty="0">
                          <a:solidFill>
                            <a:srgbClr val="000000"/>
                          </a:solidFill>
                          <a:latin typeface="+mj-ea"/>
                          <a:ea typeface="+mj-ea"/>
                        </a:rPr>
                        <a:t>石景山保健所</a:t>
                      </a:r>
                      <a:endParaRPr lang="zh-CN" altLang="en-US" sz="1400" b="1" i="0" u="none" strike="noStrike" dirty="0">
                        <a:latin typeface="+mj-ea"/>
                        <a:ea typeface="+mj-ea"/>
                      </a:endParaRP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延庆保健所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7"/>
                  </a:ext>
                </a:extLst>
              </a:tr>
              <a:tr h="370062">
                <a:tc>
                  <a:txBody>
                    <a:bodyPr/>
                    <a:lstStyle/>
                    <a:p>
                      <a:pPr marL="0" algn="ctr" rtl="0" eaLnBrk="1" fontAlgn="ctr" latinLnBrk="0" hangingPunct="1">
                        <a:spcBef>
                          <a:spcPts val="0"/>
                        </a:spcBef>
                        <a:spcAft>
                          <a:spcPts val="0"/>
                        </a:spcAft>
                      </a:pPr>
                      <a:r>
                        <a:rPr lang="zh-CN" altLang="en-US" sz="1400" b="1" i="0" u="none" strike="noStrike" kern="1200" dirty="0">
                          <a:solidFill>
                            <a:srgbClr val="000000"/>
                          </a:solidFill>
                          <a:latin typeface="+mj-ea"/>
                          <a:ea typeface="+mj-ea"/>
                        </a:rPr>
                        <a:t>门头沟保健所</a:t>
                      </a:r>
                      <a:endParaRPr lang="zh-CN" altLang="en-US" sz="1400" b="1" i="0" u="none" strike="noStrike" dirty="0">
                        <a:latin typeface="+mj-ea"/>
                        <a:ea typeface="+mj-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首钢矿山医院</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extLst>
                  <a:ext uri="{0D108BD9-81ED-4DB2-BD59-A6C34878D82A}">
                    <a16:rowId xmlns:a16="http://schemas.microsoft.com/office/drawing/2014/main" val="10008"/>
                  </a:ext>
                </a:extLst>
              </a:tr>
              <a:tr h="370062">
                <a:tc>
                  <a:txBody>
                    <a:bodyPr/>
                    <a:lstStyle/>
                    <a:p>
                      <a:pPr algn="ctr" fontAlgn="ctr"/>
                      <a:r>
                        <a:rPr lang="zh-CN" altLang="en-US" sz="1400" b="1" i="0" u="none" strike="noStrike" dirty="0">
                          <a:solidFill>
                            <a:srgbClr val="000000"/>
                          </a:solidFill>
                          <a:latin typeface="+mj-ea"/>
                          <a:ea typeface="+mj-ea"/>
                        </a:rPr>
                        <a:t>房山保健所</a:t>
                      </a:r>
                    </a:p>
                  </a:txBody>
                  <a:tcPr marL="9525" marR="9525" marT="9525" marB="0" anchor="ctr"/>
                </a:tc>
                <a:tc>
                  <a:txBody>
                    <a:bodyPr/>
                    <a:lstStyle/>
                    <a:p>
                      <a:pPr algn="ctr" fontAlgn="ctr"/>
                      <a:r>
                        <a:rPr lang="zh-CN" altLang="en-US" sz="1400" b="1" i="0" u="none" strike="noStrike" dirty="0">
                          <a:solidFill>
                            <a:srgbClr val="000000"/>
                          </a:solidFill>
                          <a:latin typeface="+mj-ea"/>
                          <a:ea typeface="+mj-ea"/>
                        </a:rPr>
                        <a:t>√</a:t>
                      </a:r>
                    </a:p>
                  </a:txBody>
                  <a:tcPr marL="9525" marR="9525" marT="9525" marB="0" anchor="ctr"/>
                </a:tc>
                <a:tc>
                  <a:txBody>
                    <a:bodyPr/>
                    <a:lstStyle/>
                    <a:p>
                      <a:pPr algn="ctr" fontAlgn="ctr"/>
                      <a:endParaRPr lang="zh-CN" altLang="en-US" sz="1400" b="1" i="0" u="none" strike="noStrike" dirty="0">
                        <a:solidFill>
                          <a:srgbClr val="000000"/>
                        </a:solidFill>
                        <a:latin typeface="+mj-ea"/>
                        <a:ea typeface="+mj-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CN" altLang="en-US" sz="1400" b="1" i="0" u="none" strike="noStrike" dirty="0">
                        <a:solidFill>
                          <a:srgbClr val="000000"/>
                        </a:solidFill>
                        <a:latin typeface="+mj-ea"/>
                        <a:ea typeface="+mj-ea"/>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2618641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326539" y="1497247"/>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521615" y="1681869"/>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687306" y="1920127"/>
            <a:ext cx="944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dirty="0">
                <a:solidFill>
                  <a:schemeClr val="bg1"/>
                </a:solidFill>
                <a:latin typeface="方正兰亭黑_GBK"/>
                <a:ea typeface="方正兰亭黑_GBK"/>
              </a:rPr>
              <a:t>02</a:t>
            </a:r>
            <a:endParaRPr lang="zh-CN" altLang="en-US" sz="4800" b="1" dirty="0">
              <a:solidFill>
                <a:schemeClr val="bg1"/>
              </a:solidFill>
              <a:latin typeface="方正兰亭黑_GBK"/>
              <a:ea typeface="方正兰亭黑_GBK"/>
            </a:endParaRPr>
          </a:p>
        </p:txBody>
      </p:sp>
      <p:sp>
        <p:nvSpPr>
          <p:cNvPr id="16" name="文本框 5"/>
          <p:cNvSpPr txBox="1">
            <a:spLocks noChangeArrowheads="1"/>
          </p:cNvSpPr>
          <p:nvPr/>
        </p:nvSpPr>
        <p:spPr bwMode="auto">
          <a:xfrm>
            <a:off x="3858534" y="1507222"/>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方正兰亭黑_GBK"/>
                <a:ea typeface="方正兰亭黑_GBK"/>
              </a:rPr>
              <a:t>体检实施阶段</a:t>
            </a:r>
          </a:p>
        </p:txBody>
      </p:sp>
      <p:cxnSp>
        <p:nvCxnSpPr>
          <p:cNvPr id="3" name="直接连接符 2"/>
          <p:cNvCxnSpPr>
            <a:cxnSpLocks/>
          </p:cNvCxnSpPr>
          <p:nvPr/>
        </p:nvCxnSpPr>
        <p:spPr>
          <a:xfrm>
            <a:off x="3937770" y="1968887"/>
            <a:ext cx="19520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841038" y="2124935"/>
            <a:ext cx="1990665"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体检开展情况</a:t>
            </a:r>
          </a:p>
        </p:txBody>
      </p:sp>
      <p:sp>
        <p:nvSpPr>
          <p:cNvPr id="25" name="椭圆 24"/>
          <p:cNvSpPr/>
          <p:nvPr/>
        </p:nvSpPr>
        <p:spPr>
          <a:xfrm>
            <a:off x="2607695" y="1508175"/>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251874" y="1824975"/>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08483" y="3210852"/>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521615" y="2871779"/>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851093" y="2542826"/>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674586" y="3163075"/>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87102" y="2542826"/>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39B880F0-B5D3-4360-BEC0-53D2D11341F5}"/>
              </a:ext>
            </a:extLst>
          </p:cNvPr>
          <p:cNvSpPr/>
          <p:nvPr/>
        </p:nvSpPr>
        <p:spPr>
          <a:xfrm>
            <a:off x="3841037" y="2542826"/>
            <a:ext cx="3889440"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飞行检查情况</a:t>
            </a:r>
          </a:p>
        </p:txBody>
      </p:sp>
      <p:sp>
        <p:nvSpPr>
          <p:cNvPr id="19" name="矩形 18">
            <a:extLst>
              <a:ext uri="{FF2B5EF4-FFF2-40B4-BE49-F238E27FC236}">
                <a16:creationId xmlns:a16="http://schemas.microsoft.com/office/drawing/2014/main" id="{02B84CFF-4606-4026-A0AF-F8432380B7B1}"/>
              </a:ext>
            </a:extLst>
          </p:cNvPr>
          <p:cNvSpPr/>
          <p:nvPr/>
        </p:nvSpPr>
        <p:spPr>
          <a:xfrm>
            <a:off x="3890570" y="2960804"/>
            <a:ext cx="2694671"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体检会诊情况</a:t>
            </a:r>
          </a:p>
        </p:txBody>
      </p:sp>
      <p:sp>
        <p:nvSpPr>
          <p:cNvPr id="21" name="矩形 20">
            <a:extLst>
              <a:ext uri="{FF2B5EF4-FFF2-40B4-BE49-F238E27FC236}">
                <a16:creationId xmlns:a16="http://schemas.microsoft.com/office/drawing/2014/main" id="{91B3256F-0EF9-4894-9FB7-A159D1C9ADA7}"/>
              </a:ext>
            </a:extLst>
          </p:cNvPr>
          <p:cNvSpPr/>
          <p:nvPr/>
        </p:nvSpPr>
        <p:spPr>
          <a:xfrm>
            <a:off x="3851428" y="3378782"/>
            <a:ext cx="2988944"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数据筛查情况</a:t>
            </a:r>
          </a:p>
        </p:txBody>
      </p:sp>
      <p:sp>
        <p:nvSpPr>
          <p:cNvPr id="33" name="矩形 32">
            <a:extLst>
              <a:ext uri="{FF2B5EF4-FFF2-40B4-BE49-F238E27FC236}">
                <a16:creationId xmlns:a16="http://schemas.microsoft.com/office/drawing/2014/main" id="{C889E464-85B6-403B-A224-7605B863BEA6}"/>
              </a:ext>
            </a:extLst>
          </p:cNvPr>
          <p:cNvSpPr/>
          <p:nvPr/>
        </p:nvSpPr>
        <p:spPr>
          <a:xfrm>
            <a:off x="3851428" y="3791557"/>
            <a:ext cx="2793738"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体检服务保障</a:t>
            </a:r>
          </a:p>
        </p:txBody>
      </p:sp>
    </p:spTree>
    <p:extLst>
      <p:ext uri="{BB962C8B-B14F-4D97-AF65-F5344CB8AC3E}">
        <p14:creationId xmlns:p14="http://schemas.microsoft.com/office/powerpoint/2010/main" val="326815590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87791" y="1875633"/>
            <a:ext cx="7705100" cy="1338828"/>
          </a:xfrm>
          <a:prstGeom prst="rect">
            <a:avLst/>
          </a:prstGeom>
        </p:spPr>
        <p:txBody>
          <a:bodyPr wrap="square">
            <a:spAutoFit/>
          </a:bodyPr>
          <a:lstStyle/>
          <a:p>
            <a:pPr>
              <a:lnSpc>
                <a:spcPct val="150000"/>
              </a:lnSpc>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       按照整体工作安排，全市体检从</a:t>
            </a: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15</a:t>
            </a:r>
            <a:r>
              <a:rPr lang="zh-CN" altLang="en-US" sz="1800" b="1" dirty="0">
                <a:solidFill>
                  <a:schemeClr val="accent1"/>
                </a:solidFill>
                <a:effectLst>
                  <a:outerShdw blurRad="38100" dist="38100" dir="2700000" algn="tl">
                    <a:srgbClr val="000000">
                      <a:alpha val="43137"/>
                    </a:srgbClr>
                  </a:outerShdw>
                </a:effectLst>
                <a:latin typeface="+mj-ea"/>
                <a:ea typeface="+mj-ea"/>
              </a:rPr>
              <a:t>日至</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30</a:t>
            </a:r>
            <a:r>
              <a:rPr lang="zh-CN" altLang="en-US" sz="1800" b="1" dirty="0">
                <a:solidFill>
                  <a:schemeClr val="accent1"/>
                </a:solidFill>
                <a:effectLst>
                  <a:outerShdw blurRad="38100" dist="38100" dir="2700000" algn="tl">
                    <a:srgbClr val="000000">
                      <a:alpha val="43137"/>
                    </a:srgbClr>
                  </a:outerShdw>
                </a:effectLst>
                <a:latin typeface="+mj-ea"/>
                <a:ea typeface="+mj-ea"/>
              </a:rPr>
              <a:t>日，各保健所陆续开始中招体检工作，总体检人数</a:t>
            </a:r>
            <a:r>
              <a:rPr lang="en-US" altLang="zh-CN" sz="1800" b="1" dirty="0">
                <a:solidFill>
                  <a:schemeClr val="accent1"/>
                </a:solidFill>
                <a:effectLst>
                  <a:outerShdw blurRad="38100" dist="38100" dir="2700000" algn="tl">
                    <a:srgbClr val="000000">
                      <a:alpha val="43137"/>
                    </a:srgbClr>
                  </a:outerShdw>
                </a:effectLst>
                <a:latin typeface="+mj-ea"/>
                <a:ea typeface="+mj-ea"/>
              </a:rPr>
              <a:t>76806</a:t>
            </a:r>
            <a:r>
              <a:rPr lang="zh-CN" altLang="en-US" sz="1800" b="1" dirty="0">
                <a:solidFill>
                  <a:schemeClr val="accent1"/>
                </a:solidFill>
                <a:effectLst>
                  <a:outerShdw blurRad="38100" dist="38100" dir="2700000" algn="tl">
                    <a:srgbClr val="000000">
                      <a:alpha val="43137"/>
                    </a:srgbClr>
                  </a:outerShdw>
                </a:effectLst>
                <a:latin typeface="+mj-ea"/>
                <a:ea typeface="+mj-ea"/>
              </a:rPr>
              <a:t>人。</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ct val="15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       </a:t>
            </a:r>
            <a:r>
              <a:rPr lang="zh-CN" altLang="en-US" sz="1800" b="1" dirty="0">
                <a:solidFill>
                  <a:schemeClr val="accent1"/>
                </a:solidFill>
                <a:effectLst>
                  <a:outerShdw blurRad="38100" dist="38100" dir="2700000" algn="tl">
                    <a:srgbClr val="000000">
                      <a:alpha val="43137"/>
                    </a:srgbClr>
                  </a:outerShdw>
                </a:effectLst>
                <a:latin typeface="+mj-ea"/>
                <a:ea typeface="+mj-ea"/>
              </a:rPr>
              <a:t>其中</a:t>
            </a:r>
            <a:r>
              <a:rPr lang="en-US" altLang="zh-CN" sz="1800" b="1" dirty="0">
                <a:solidFill>
                  <a:schemeClr val="accent1"/>
                </a:solidFill>
                <a:effectLst>
                  <a:outerShdw blurRad="38100" dist="38100" dir="2700000" algn="tl">
                    <a:srgbClr val="000000">
                      <a:alpha val="43137"/>
                    </a:srgbClr>
                  </a:outerShdw>
                </a:effectLst>
                <a:latin typeface="+mj-ea"/>
                <a:ea typeface="+mj-ea"/>
              </a:rPr>
              <a:t> 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28</a:t>
            </a:r>
            <a:r>
              <a:rPr lang="zh-CN" altLang="en-US" sz="1800" b="1" dirty="0">
                <a:solidFill>
                  <a:schemeClr val="accent1"/>
                </a:solidFill>
                <a:effectLst>
                  <a:outerShdw blurRad="38100" dist="38100" dir="2700000" algn="tl">
                    <a:srgbClr val="000000">
                      <a:alpha val="43137"/>
                    </a:srgbClr>
                  </a:outerShdw>
                </a:effectLst>
                <a:latin typeface="+mj-ea"/>
                <a:ea typeface="+mj-ea"/>
              </a:rPr>
              <a:t>日是全市统一补检时间，总补检人数</a:t>
            </a:r>
            <a:r>
              <a:rPr lang="en-US" altLang="zh-CN" sz="1800" b="1" dirty="0">
                <a:solidFill>
                  <a:schemeClr val="accent1"/>
                </a:solidFill>
                <a:effectLst>
                  <a:outerShdw blurRad="38100" dist="38100" dir="2700000" algn="tl">
                    <a:srgbClr val="000000">
                      <a:alpha val="43137"/>
                    </a:srgbClr>
                  </a:outerShdw>
                </a:effectLst>
                <a:latin typeface="+mj-ea"/>
                <a:ea typeface="+mj-ea"/>
              </a:rPr>
              <a:t>22</a:t>
            </a:r>
            <a:r>
              <a:rPr lang="zh-CN" altLang="en-US" sz="1800" b="1" dirty="0">
                <a:solidFill>
                  <a:schemeClr val="accent1"/>
                </a:solidFill>
                <a:effectLst>
                  <a:outerShdw blurRad="38100" dist="38100" dir="2700000" algn="tl">
                    <a:srgbClr val="000000">
                      <a:alpha val="43137"/>
                    </a:srgbClr>
                  </a:outerShdw>
                </a:effectLst>
                <a:latin typeface="+mj-ea"/>
                <a:ea typeface="+mj-ea"/>
              </a:rPr>
              <a:t>人。</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体检开展情况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01</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906625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25792" y="1449141"/>
            <a:ext cx="8439004" cy="923330"/>
          </a:xfrm>
          <a:prstGeom prst="rect">
            <a:avLst/>
          </a:prstGeom>
        </p:spPr>
        <p:txBody>
          <a:bodyPr wrap="square">
            <a:spAutoFit/>
          </a:bodyPr>
          <a:lstStyle/>
          <a:p>
            <a:pPr indent="534988">
              <a:lnSpc>
                <a:spcPct val="150000"/>
              </a:lnSpc>
              <a:defRPr/>
            </a:pPr>
            <a:r>
              <a:rPr lang="zh-CN" altLang="en-US" sz="1800" b="1" dirty="0">
                <a:solidFill>
                  <a:schemeClr val="accent1"/>
                </a:solidFill>
                <a:effectLst>
                  <a:outerShdw blurRad="38100" dist="38100" dir="2700000" algn="tl">
                    <a:srgbClr val="000000">
                      <a:alpha val="43137"/>
                    </a:srgbClr>
                  </a:outerShdw>
                </a:effectLst>
                <a:latin typeface="+mj-ea"/>
                <a:ea typeface="+mj-ea"/>
              </a:rPr>
              <a:t>为了解中招体检进展，掌握全市中招体检质量，</a:t>
            </a: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31</a:t>
            </a:r>
            <a:r>
              <a:rPr lang="zh-CN" altLang="en-US" sz="1800" b="1" dirty="0">
                <a:solidFill>
                  <a:schemeClr val="accent1"/>
                </a:solidFill>
                <a:effectLst>
                  <a:outerShdw blurRad="38100" dist="38100" dir="2700000" algn="tl">
                    <a:srgbClr val="000000">
                      <a:alpha val="43137"/>
                    </a:srgbClr>
                  </a:outerShdw>
                </a:effectLst>
                <a:latin typeface="+mj-ea"/>
                <a:ea typeface="+mj-ea"/>
              </a:rPr>
              <a:t>日、</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7</a:t>
            </a:r>
            <a:r>
              <a:rPr lang="zh-CN" altLang="en-US" sz="1800" b="1" dirty="0">
                <a:solidFill>
                  <a:schemeClr val="accent1"/>
                </a:solidFill>
                <a:effectLst>
                  <a:outerShdw blurRad="38100" dist="38100" dir="2700000" algn="tl">
                    <a:srgbClr val="000000">
                      <a:alpha val="43137"/>
                    </a:srgbClr>
                  </a:outerShdw>
                </a:effectLst>
                <a:latin typeface="+mj-ea"/>
                <a:ea typeface="+mj-ea"/>
              </a:rPr>
              <a:t>日、</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11</a:t>
            </a:r>
            <a:r>
              <a:rPr lang="zh-CN" altLang="en-US" sz="1800" b="1" dirty="0">
                <a:solidFill>
                  <a:schemeClr val="accent1"/>
                </a:solidFill>
                <a:effectLst>
                  <a:outerShdw blurRad="38100" dist="38100" dir="2700000" algn="tl">
                    <a:srgbClr val="000000">
                      <a:alpha val="43137"/>
                    </a:srgbClr>
                  </a:outerShdw>
                </a:effectLst>
                <a:latin typeface="+mj-ea"/>
                <a:ea typeface="+mj-ea"/>
              </a:rPr>
              <a:t>日和</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19</a:t>
            </a:r>
            <a:r>
              <a:rPr lang="zh-CN" altLang="en-US" sz="1800" b="1" dirty="0">
                <a:solidFill>
                  <a:schemeClr val="accent1"/>
                </a:solidFill>
                <a:effectLst>
                  <a:outerShdw blurRad="38100" dist="38100" dir="2700000" algn="tl">
                    <a:srgbClr val="000000">
                      <a:alpha val="43137"/>
                    </a:srgbClr>
                  </a:outerShdw>
                </a:effectLst>
                <a:latin typeface="+mj-ea"/>
                <a:ea typeface="+mj-ea"/>
              </a:rPr>
              <a:t>日四天，市体检中心分别对承担中招体检的</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家保健所进行了质量检查。</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graphicFrame>
        <p:nvGraphicFramePr>
          <p:cNvPr id="13" name="表格 12">
            <a:extLst>
              <a:ext uri="{FF2B5EF4-FFF2-40B4-BE49-F238E27FC236}">
                <a16:creationId xmlns:a16="http://schemas.microsoft.com/office/drawing/2014/main" id="{2DBD3BF0-BB03-4BFB-9D71-C10B30F24EAA}"/>
              </a:ext>
            </a:extLst>
          </p:cNvPr>
          <p:cNvGraphicFramePr>
            <a:graphicFrameLocks noGrp="1"/>
          </p:cNvGraphicFramePr>
          <p:nvPr>
            <p:extLst>
              <p:ext uri="{D42A27DB-BD31-4B8C-83A1-F6EECF244321}">
                <p14:modId xmlns:p14="http://schemas.microsoft.com/office/powerpoint/2010/main" val="300313600"/>
              </p:ext>
            </p:extLst>
          </p:nvPr>
        </p:nvGraphicFramePr>
        <p:xfrm>
          <a:off x="1276403" y="2526921"/>
          <a:ext cx="6862457" cy="2261465"/>
        </p:xfrm>
        <a:graphic>
          <a:graphicData uri="http://schemas.openxmlformats.org/drawingml/2006/table">
            <a:tbl>
              <a:tblPr firstRow="1" bandRow="1"/>
              <a:tblGrid>
                <a:gridCol w="2541651">
                  <a:extLst>
                    <a:ext uri="{9D8B030D-6E8A-4147-A177-3AD203B41FA5}">
                      <a16:colId xmlns:a16="http://schemas.microsoft.com/office/drawing/2014/main" val="20000"/>
                    </a:ext>
                  </a:extLst>
                </a:gridCol>
                <a:gridCol w="1397909">
                  <a:extLst>
                    <a:ext uri="{9D8B030D-6E8A-4147-A177-3AD203B41FA5}">
                      <a16:colId xmlns:a16="http://schemas.microsoft.com/office/drawing/2014/main" val="20001"/>
                    </a:ext>
                  </a:extLst>
                </a:gridCol>
                <a:gridCol w="2922897">
                  <a:extLst>
                    <a:ext uri="{9D8B030D-6E8A-4147-A177-3AD203B41FA5}">
                      <a16:colId xmlns:a16="http://schemas.microsoft.com/office/drawing/2014/main" val="20002"/>
                    </a:ext>
                  </a:extLst>
                </a:gridCol>
              </a:tblGrid>
              <a:tr h="528052">
                <a:tc>
                  <a:txBody>
                    <a:bodyPr/>
                    <a:lstStyle/>
                    <a:p>
                      <a:pPr algn="ctr" rtl="0" fontAlgn="ctr"/>
                      <a:r>
                        <a:rPr lang="zh-CN" altLang="en-US" sz="1400" b="1" i="0" u="none" strike="noStrike" dirty="0">
                          <a:solidFill>
                            <a:schemeClr val="bg1"/>
                          </a:solidFill>
                          <a:latin typeface="+mj-ea"/>
                          <a:ea typeface="+mj-ea"/>
                        </a:rPr>
                        <a:t>中招体检单位</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zh-CN" altLang="en-US" sz="1400" b="1" i="0" u="none" strike="noStrike" dirty="0">
                          <a:solidFill>
                            <a:schemeClr val="bg1"/>
                          </a:solidFill>
                          <a:latin typeface="+mj-ea"/>
                          <a:ea typeface="+mj-ea"/>
                        </a:rPr>
                        <a:t>检查时间</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rtl="0" fontAlgn="ctr"/>
                      <a:r>
                        <a:rPr lang="zh-CN" altLang="en-US" sz="1400" b="1" i="0" u="none" strike="noStrike" dirty="0">
                          <a:solidFill>
                            <a:schemeClr val="bg1"/>
                          </a:solidFill>
                          <a:latin typeface="+mj-ea"/>
                          <a:ea typeface="+mj-ea"/>
                        </a:rPr>
                        <a:t>检查专家</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9027">
                <a:tc>
                  <a:txBody>
                    <a:bodyPr/>
                    <a:lstStyle/>
                    <a:p>
                      <a:pPr algn="ctr" rtl="0" fontAlgn="ctr"/>
                      <a:r>
                        <a:rPr lang="zh-CN" altLang="en-US" sz="1400" b="1" i="0" u="none" strike="noStrike" dirty="0">
                          <a:solidFill>
                            <a:srgbClr val="000000"/>
                          </a:solidFill>
                          <a:latin typeface="+mj-ea"/>
                          <a:ea typeface="+mj-ea"/>
                        </a:rPr>
                        <a:t>延庆区中小学卫生保健所</a:t>
                      </a:r>
                      <a:endParaRPr lang="en-US" altLang="zh-CN" sz="1400" b="1" i="0" u="none" strike="noStrike" dirty="0">
                        <a:solidFill>
                          <a:srgbClr val="000000"/>
                        </a:solidFill>
                        <a:latin typeface="+mj-ea"/>
                        <a:ea typeface="+mj-ea"/>
                      </a:endParaRP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CN" sz="1400" b="1" i="0" u="none" strike="noStrike" dirty="0">
                          <a:solidFill>
                            <a:srgbClr val="000000"/>
                          </a:solidFill>
                          <a:latin typeface="+mj-ea"/>
                          <a:ea typeface="+mj-ea"/>
                        </a:rPr>
                        <a:t>3</a:t>
                      </a:r>
                      <a:r>
                        <a:rPr lang="zh-CN" altLang="en-US" sz="1400" b="1" i="0" u="none" strike="noStrike" dirty="0">
                          <a:solidFill>
                            <a:srgbClr val="000000"/>
                          </a:solidFill>
                          <a:latin typeface="+mj-ea"/>
                          <a:ea typeface="+mj-ea"/>
                        </a:rPr>
                        <a:t>月</a:t>
                      </a:r>
                      <a:r>
                        <a:rPr lang="en-US" altLang="zh-CN" sz="1400" b="1" i="0" u="none" strike="noStrike" dirty="0">
                          <a:solidFill>
                            <a:srgbClr val="000000"/>
                          </a:solidFill>
                          <a:latin typeface="+mj-ea"/>
                          <a:ea typeface="+mj-ea"/>
                        </a:rPr>
                        <a:t>23</a:t>
                      </a:r>
                      <a:r>
                        <a:rPr lang="zh-CN" altLang="en-US" sz="1400" b="1" i="0" u="none" strike="noStrike" dirty="0">
                          <a:solidFill>
                            <a:srgbClr val="000000"/>
                          </a:solidFill>
                          <a:latin typeface="+mj-ea"/>
                          <a:ea typeface="+mj-ea"/>
                        </a:rPr>
                        <a:t>日</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4">
                  <a:txBody>
                    <a:bodyPr/>
                    <a:lstStyle/>
                    <a:p>
                      <a:pPr algn="l" rtl="0" fontAlgn="ctr">
                        <a:lnSpc>
                          <a:spcPct val="150000"/>
                        </a:lnSpc>
                      </a:pPr>
                      <a:r>
                        <a:rPr lang="zh-CN" altLang="en-US" sz="1400" b="1" i="0" u="none" strike="noStrike" dirty="0">
                          <a:solidFill>
                            <a:srgbClr val="000000"/>
                          </a:solidFill>
                          <a:latin typeface="+mj-ea"/>
                          <a:ea typeface="+mj-ea"/>
                        </a:rPr>
                        <a:t>组长：钱文红</a:t>
                      </a:r>
                    </a:p>
                    <a:p>
                      <a:pPr marL="0" marR="0" indent="0" algn="l" defTabSz="9144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体检组：李革新、赵斌</a:t>
                      </a:r>
                    </a:p>
                    <a:p>
                      <a:pPr marL="0" marR="0" indent="0" algn="l" defTabSz="9144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院感组：陈小琤</a:t>
                      </a:r>
                      <a:endParaRPr lang="en-US" altLang="zh-CN" sz="1400" b="1" i="0" u="none" strike="noStrike" dirty="0">
                        <a:solidFill>
                          <a:srgbClr val="000000"/>
                        </a:solidFill>
                        <a:latin typeface="+mj-ea"/>
                        <a:ea typeface="+mj-ea"/>
                      </a:endParaRPr>
                    </a:p>
                    <a:p>
                      <a:pPr marL="0" marR="0" indent="0" algn="l" defTabSz="9144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检验：常志遂、何美懿</a:t>
                      </a:r>
                      <a:endParaRPr lang="en-US" altLang="zh-CN" sz="1400" b="1" i="0" u="none" strike="noStrike" dirty="0">
                        <a:solidFill>
                          <a:srgbClr val="000000"/>
                        </a:solidFill>
                        <a:latin typeface="+mj-ea"/>
                        <a:ea typeface="+mj-ea"/>
                      </a:endParaRPr>
                    </a:p>
                    <a:p>
                      <a:pPr marL="0" marR="0" indent="0" algn="l" defTabSz="914400" rtl="0" eaLnBrk="1" fontAlgn="ctr" latinLnBrk="0" hangingPunct="1">
                        <a:lnSpc>
                          <a:spcPct val="15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放射组：李革新、牛延涛</a:t>
                      </a:r>
                    </a:p>
                  </a:txBody>
                  <a:tcPr marL="229450"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021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门头沟区中小学卫生保健所</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CN" sz="1400" b="1" i="0" u="none" strike="noStrike" dirty="0">
                          <a:solidFill>
                            <a:srgbClr val="000000"/>
                          </a:solidFill>
                          <a:latin typeface="+mj-ea"/>
                          <a:ea typeface="+mj-ea"/>
                        </a:rPr>
                        <a:t>4</a:t>
                      </a:r>
                      <a:r>
                        <a:rPr lang="zh-CN" altLang="en-US" sz="1400" b="1" i="0" u="none" strike="noStrike" dirty="0">
                          <a:solidFill>
                            <a:srgbClr val="000000"/>
                          </a:solidFill>
                          <a:latin typeface="+mj-ea"/>
                          <a:ea typeface="+mj-ea"/>
                        </a:rPr>
                        <a:t>月</a:t>
                      </a:r>
                      <a:r>
                        <a:rPr lang="en-US" altLang="zh-CN" sz="1400" b="1" i="0" u="none" strike="noStrike" dirty="0">
                          <a:solidFill>
                            <a:srgbClr val="000000"/>
                          </a:solidFill>
                          <a:latin typeface="+mj-ea"/>
                          <a:ea typeface="+mj-ea"/>
                        </a:rPr>
                        <a:t>7</a:t>
                      </a:r>
                      <a:r>
                        <a:rPr lang="zh-CN" altLang="en-US" sz="1400" b="1" i="0" u="none" strike="noStrike" dirty="0">
                          <a:solidFill>
                            <a:srgbClr val="000000"/>
                          </a:solidFill>
                          <a:latin typeface="+mj-ea"/>
                          <a:ea typeface="+mj-ea"/>
                        </a:rPr>
                        <a:t>日</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600" b="0" i="0" u="none" strike="noStrike" dirty="0">
                        <a:solidFill>
                          <a:srgbClr val="000000"/>
                        </a:solidFill>
                        <a:latin typeface="微软雅黑"/>
                      </a:endParaRPr>
                    </a:p>
                  </a:txBody>
                  <a:tcPr marL="229450"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extLst>
                  <a:ext uri="{0D108BD9-81ED-4DB2-BD59-A6C34878D82A}">
                    <a16:rowId xmlns:a16="http://schemas.microsoft.com/office/drawing/2014/main" val="10002"/>
                  </a:ext>
                </a:extLst>
              </a:tr>
              <a:tr h="46217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400" b="1" i="0" u="none" strike="noStrike" dirty="0">
                          <a:solidFill>
                            <a:srgbClr val="000000"/>
                          </a:solidFill>
                          <a:latin typeface="+mj-ea"/>
                          <a:ea typeface="+mj-ea"/>
                        </a:rPr>
                        <a:t>密云区中小学卫生保健所</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altLang="zh-CN" sz="1400" b="1" i="0" u="none" strike="noStrike" dirty="0">
                          <a:solidFill>
                            <a:srgbClr val="000000"/>
                          </a:solidFill>
                          <a:latin typeface="+mj-ea"/>
                          <a:ea typeface="+mj-ea"/>
                        </a:rPr>
                        <a:t>4</a:t>
                      </a:r>
                      <a:r>
                        <a:rPr lang="zh-CN" altLang="en-US" sz="1400" b="1" i="0" u="none" strike="noStrike" dirty="0">
                          <a:solidFill>
                            <a:srgbClr val="000000"/>
                          </a:solidFill>
                          <a:latin typeface="+mj-ea"/>
                          <a:ea typeface="+mj-ea"/>
                        </a:rPr>
                        <a:t>月</a:t>
                      </a:r>
                      <a:r>
                        <a:rPr lang="en-US" altLang="zh-CN" sz="1400" b="1" i="0" u="none" strike="noStrike" dirty="0">
                          <a:solidFill>
                            <a:srgbClr val="000000"/>
                          </a:solidFill>
                          <a:latin typeface="+mj-ea"/>
                          <a:ea typeface="+mj-ea"/>
                        </a:rPr>
                        <a:t>11</a:t>
                      </a:r>
                      <a:r>
                        <a:rPr lang="zh-CN" altLang="en-US" sz="1400" b="1" i="0" u="none" strike="noStrike" dirty="0">
                          <a:solidFill>
                            <a:srgbClr val="000000"/>
                          </a:solidFill>
                          <a:latin typeface="+mj-ea"/>
                          <a:ea typeface="+mj-ea"/>
                        </a:rPr>
                        <a:t>日</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a:solidFill>
                          <a:srgbClr val="000000"/>
                        </a:solidFill>
                        <a:latin typeface="微软雅黑"/>
                      </a:endParaRPr>
                    </a:p>
                  </a:txBody>
                  <a:tcPr marL="229450"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20000"/>
                        <a:lumOff val="80000"/>
                      </a:schemeClr>
                    </a:solidFill>
                  </a:tcPr>
                </a:tc>
                <a:extLst>
                  <a:ext uri="{0D108BD9-81ED-4DB2-BD59-A6C34878D82A}">
                    <a16:rowId xmlns:a16="http://schemas.microsoft.com/office/drawing/2014/main" val="10003"/>
                  </a:ext>
                </a:extLst>
              </a:tr>
              <a:tr h="490023">
                <a:tc>
                  <a:txBody>
                    <a:bodyPr/>
                    <a:lstStyle/>
                    <a:p>
                      <a:pPr algn="ctr" rtl="0" fontAlgn="ctr"/>
                      <a:r>
                        <a:rPr lang="zh-CN" altLang="en-US" sz="1400" b="1" i="0" u="none" strike="noStrike" dirty="0">
                          <a:solidFill>
                            <a:srgbClr val="000000"/>
                          </a:solidFill>
                          <a:latin typeface="+mj-ea"/>
                          <a:ea typeface="+mj-ea"/>
                        </a:rPr>
                        <a:t>石景山区中小学卫生保健所</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400" b="1" i="0" u="none" strike="noStrike" dirty="0">
                          <a:solidFill>
                            <a:srgbClr val="000000"/>
                          </a:solidFill>
                          <a:latin typeface="+mj-ea"/>
                          <a:ea typeface="+mj-ea"/>
                        </a:rPr>
                        <a:t>4</a:t>
                      </a:r>
                      <a:r>
                        <a:rPr lang="zh-CN" altLang="en-US" sz="1400" b="1" i="0" u="none" strike="noStrike" dirty="0">
                          <a:solidFill>
                            <a:srgbClr val="000000"/>
                          </a:solidFill>
                          <a:latin typeface="+mj-ea"/>
                          <a:ea typeface="+mj-ea"/>
                        </a:rPr>
                        <a:t>月</a:t>
                      </a:r>
                      <a:r>
                        <a:rPr lang="en-US" altLang="zh-CN" sz="1400" b="1" i="0" u="none" strike="noStrike" dirty="0">
                          <a:solidFill>
                            <a:srgbClr val="000000"/>
                          </a:solidFill>
                          <a:latin typeface="+mj-ea"/>
                          <a:ea typeface="+mj-ea"/>
                        </a:rPr>
                        <a:t>19</a:t>
                      </a:r>
                      <a:r>
                        <a:rPr lang="zh-CN" altLang="en-US" sz="1400" b="1" i="0" u="none" strike="noStrike" dirty="0">
                          <a:solidFill>
                            <a:srgbClr val="000000"/>
                          </a:solidFill>
                          <a:latin typeface="+mj-ea"/>
                          <a:ea typeface="+mj-ea"/>
                        </a:rPr>
                        <a:t>日</a:t>
                      </a:r>
                    </a:p>
                  </a:txBody>
                  <a:tcPr marL="8498"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a:solidFill>
                          <a:srgbClr val="000000"/>
                        </a:solidFill>
                        <a:latin typeface="微软雅黑"/>
                      </a:endParaRPr>
                    </a:p>
                  </a:txBody>
                  <a:tcPr marL="229450" marR="8498" marT="84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705698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1769715" y="1965291"/>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chemeClr val="accent1"/>
                </a:solidFill>
                <a:effectLst>
                  <a:outerShdw blurRad="38100" dist="38100" dir="2700000" algn="tl">
                    <a:srgbClr val="000000">
                      <a:alpha val="43137"/>
                    </a:srgbClr>
                  </a:outerShdw>
                </a:effectLst>
                <a:latin typeface="方正兰亭黑_GBK"/>
                <a:ea typeface="方正兰亭黑_GBK"/>
              </a:rPr>
              <a:t>目录</a:t>
            </a:r>
          </a:p>
        </p:txBody>
      </p:sp>
      <p:cxnSp>
        <p:nvCxnSpPr>
          <p:cNvPr id="30" name="直接连接符 29"/>
          <p:cNvCxnSpPr>
            <a:cxnSpLocks/>
          </p:cNvCxnSpPr>
          <p:nvPr/>
        </p:nvCxnSpPr>
        <p:spPr>
          <a:xfrm>
            <a:off x="1881723" y="2657456"/>
            <a:ext cx="8893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494196" y="880024"/>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p:nvSpPr>
        <p:spPr>
          <a:xfrm>
            <a:off x="4494195" y="191210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41"/>
          <p:cNvSpPr/>
          <p:nvPr/>
        </p:nvSpPr>
        <p:spPr>
          <a:xfrm>
            <a:off x="4714929" y="788116"/>
            <a:ext cx="2497800" cy="461665"/>
          </a:xfrm>
          <a:prstGeom prst="rect">
            <a:avLst/>
          </a:prstGeom>
        </p:spPr>
        <p:txBody>
          <a:bodyPr wrap="none">
            <a:spAutoFit/>
          </a:bodyPr>
          <a:lstStyle/>
          <a:p>
            <a:r>
              <a:rPr lang="en-US" altLang="zh-CN" sz="2400" b="1" dirty="0">
                <a:solidFill>
                  <a:schemeClr val="accent1"/>
                </a:solidFill>
                <a:effectLst>
                  <a:outerShdw blurRad="38100" dist="38100" dir="2700000" algn="tl">
                    <a:srgbClr val="000000">
                      <a:alpha val="43137"/>
                    </a:srgbClr>
                  </a:outerShdw>
                </a:effectLst>
                <a:latin typeface="+mj-ea"/>
                <a:ea typeface="+mj-ea"/>
              </a:rPr>
              <a:t>01.</a:t>
            </a:r>
            <a:r>
              <a:rPr lang="zh-CN" altLang="en-US" sz="2400" b="1" dirty="0">
                <a:solidFill>
                  <a:schemeClr val="accent1"/>
                </a:solidFill>
                <a:effectLst>
                  <a:outerShdw blurRad="38100" dist="38100" dir="2700000" algn="tl">
                    <a:srgbClr val="000000">
                      <a:alpha val="43137"/>
                    </a:srgbClr>
                  </a:outerShdw>
                </a:effectLst>
                <a:latin typeface="+mj-ea"/>
                <a:ea typeface="+mj-ea"/>
              </a:rPr>
              <a:t>工作准备阶段</a:t>
            </a:r>
          </a:p>
        </p:txBody>
      </p:sp>
      <p:sp>
        <p:nvSpPr>
          <p:cNvPr id="45" name="矩形 44"/>
          <p:cNvSpPr/>
          <p:nvPr/>
        </p:nvSpPr>
        <p:spPr>
          <a:xfrm>
            <a:off x="4714929" y="1823355"/>
            <a:ext cx="2497800" cy="461665"/>
          </a:xfrm>
          <a:prstGeom prst="rect">
            <a:avLst/>
          </a:prstGeom>
        </p:spPr>
        <p:txBody>
          <a:bodyPr wrap="none">
            <a:spAutoFit/>
          </a:bodyPr>
          <a:lstStyle/>
          <a:p>
            <a:r>
              <a:rPr lang="en-US" altLang="zh-CN" sz="2400" b="1" dirty="0">
                <a:solidFill>
                  <a:schemeClr val="accent1"/>
                </a:solidFill>
                <a:effectLst>
                  <a:outerShdw blurRad="38100" dist="38100" dir="2700000" algn="tl">
                    <a:srgbClr val="000000">
                      <a:alpha val="43137"/>
                    </a:srgbClr>
                  </a:outerShdw>
                </a:effectLst>
                <a:latin typeface="+mj-ea"/>
                <a:ea typeface="+mj-ea"/>
              </a:rPr>
              <a:t>02.</a:t>
            </a:r>
            <a:r>
              <a:rPr lang="zh-CN" altLang="en-US" sz="2400" b="1" dirty="0">
                <a:solidFill>
                  <a:schemeClr val="accent1"/>
                </a:solidFill>
                <a:effectLst>
                  <a:outerShdw blurRad="38100" dist="38100" dir="2700000" algn="tl">
                    <a:srgbClr val="000000">
                      <a:alpha val="43137"/>
                    </a:srgbClr>
                  </a:outerShdw>
                </a:effectLst>
                <a:latin typeface="+mj-ea"/>
                <a:ea typeface="+mj-ea"/>
              </a:rPr>
              <a:t>体检实施阶段</a:t>
            </a:r>
          </a:p>
        </p:txBody>
      </p:sp>
      <p:sp>
        <p:nvSpPr>
          <p:cNvPr id="47" name="椭圆 46"/>
          <p:cNvSpPr/>
          <p:nvPr/>
        </p:nvSpPr>
        <p:spPr>
          <a:xfrm>
            <a:off x="4494195" y="294034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a:off x="4714929" y="2830655"/>
            <a:ext cx="2507418" cy="461665"/>
          </a:xfrm>
          <a:prstGeom prst="rect">
            <a:avLst/>
          </a:prstGeom>
        </p:spPr>
        <p:txBody>
          <a:bodyPr wrap="none">
            <a:spAutoFit/>
          </a:bodyPr>
          <a:lstStyle/>
          <a:p>
            <a:r>
              <a:rPr lang="en-US" altLang="zh-CN" sz="2400" b="1" dirty="0">
                <a:solidFill>
                  <a:schemeClr val="accent1"/>
                </a:solidFill>
                <a:effectLst>
                  <a:outerShdw blurRad="38100" dist="38100" dir="2700000" algn="tl">
                    <a:srgbClr val="000000">
                      <a:alpha val="43137"/>
                    </a:srgbClr>
                  </a:outerShdw>
                </a:effectLst>
                <a:latin typeface="+mj-ea"/>
                <a:ea typeface="+mj-ea"/>
              </a:rPr>
              <a:t>03</a:t>
            </a:r>
            <a:r>
              <a:rPr lang="en-US" altLang="zh-CN" sz="2400" b="1" dirty="0" smtClean="0">
                <a:solidFill>
                  <a:schemeClr val="accent1"/>
                </a:solidFill>
                <a:effectLst>
                  <a:outerShdw blurRad="38100" dist="38100" dir="2700000" algn="tl">
                    <a:srgbClr val="000000">
                      <a:alpha val="43137"/>
                    </a:srgbClr>
                  </a:outerShdw>
                </a:effectLst>
                <a:latin typeface="+mj-ea"/>
                <a:ea typeface="+mj-ea"/>
              </a:rPr>
              <a:t>.</a:t>
            </a:r>
            <a:r>
              <a:rPr lang="zh-CN" altLang="en-US" sz="2400" b="1" dirty="0">
                <a:solidFill>
                  <a:schemeClr val="accent1"/>
                </a:solidFill>
                <a:effectLst>
                  <a:outerShdw blurRad="38100" dist="38100" dir="2700000" algn="tl">
                    <a:srgbClr val="000000">
                      <a:alpha val="43137"/>
                    </a:srgbClr>
                  </a:outerShdw>
                </a:effectLst>
                <a:latin typeface="+mj-ea"/>
                <a:ea typeface="+mj-ea"/>
              </a:rPr>
              <a:t>现场录取阶段</a:t>
            </a:r>
          </a:p>
        </p:txBody>
      </p:sp>
      <p:sp>
        <p:nvSpPr>
          <p:cNvPr id="51" name="椭圆 50"/>
          <p:cNvSpPr/>
          <p:nvPr/>
        </p:nvSpPr>
        <p:spPr>
          <a:xfrm>
            <a:off x="4494195" y="3904749"/>
            <a:ext cx="232005" cy="23200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矩形 52"/>
          <p:cNvSpPr/>
          <p:nvPr/>
        </p:nvSpPr>
        <p:spPr>
          <a:xfrm>
            <a:off x="4714929" y="3809015"/>
            <a:ext cx="2507418" cy="461665"/>
          </a:xfrm>
          <a:prstGeom prst="rect">
            <a:avLst/>
          </a:prstGeom>
        </p:spPr>
        <p:txBody>
          <a:bodyPr wrap="none">
            <a:spAutoFit/>
          </a:bodyPr>
          <a:lstStyle/>
          <a:p>
            <a:r>
              <a:rPr lang="en-US" altLang="zh-CN" sz="2400" b="1" dirty="0">
                <a:solidFill>
                  <a:schemeClr val="accent1"/>
                </a:solidFill>
                <a:effectLst>
                  <a:outerShdw blurRad="38100" dist="38100" dir="2700000" algn="tl">
                    <a:srgbClr val="000000">
                      <a:alpha val="43137"/>
                    </a:srgbClr>
                  </a:outerShdw>
                </a:effectLst>
                <a:latin typeface="+mj-ea"/>
                <a:ea typeface="+mj-ea"/>
              </a:rPr>
              <a:t>04</a:t>
            </a:r>
            <a:r>
              <a:rPr lang="en-US" altLang="zh-CN" sz="2400" b="1" dirty="0" smtClean="0">
                <a:solidFill>
                  <a:schemeClr val="accent1"/>
                </a:solidFill>
                <a:effectLst>
                  <a:outerShdw blurRad="38100" dist="38100" dir="2700000" algn="tl">
                    <a:srgbClr val="000000">
                      <a:alpha val="43137"/>
                    </a:srgbClr>
                  </a:outerShdw>
                </a:effectLst>
                <a:latin typeface="+mj-ea"/>
                <a:ea typeface="+mj-ea"/>
              </a:rPr>
              <a:t>.</a:t>
            </a:r>
            <a:r>
              <a:rPr lang="zh-CN" altLang="en-US" sz="2400" b="1" dirty="0">
                <a:solidFill>
                  <a:schemeClr val="accent1"/>
                </a:solidFill>
                <a:effectLst>
                  <a:outerShdw blurRad="38100" dist="38100" dir="2700000" algn="tl">
                    <a:srgbClr val="000000">
                      <a:alpha val="43137"/>
                    </a:srgbClr>
                  </a:outerShdw>
                </a:effectLst>
                <a:latin typeface="+mj-ea"/>
                <a:ea typeface="+mj-ea"/>
              </a:rPr>
              <a:t>数据分析汇总</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7516" y="1907777"/>
            <a:ext cx="8439004" cy="1289905"/>
          </a:xfrm>
          <a:prstGeom prst="rect">
            <a:avLst/>
          </a:prstGeom>
        </p:spPr>
        <p:txBody>
          <a:bodyPr wrap="square">
            <a:spAutoFit/>
          </a:bodyPr>
          <a:lstStyle/>
          <a:p>
            <a:pPr indent="534988">
              <a:lnSpc>
                <a:spcPct val="150000"/>
              </a:lnSpc>
              <a:defRPr/>
            </a:pPr>
            <a:r>
              <a:rPr lang="zh-CN" altLang="en-US" sz="1800" b="1" dirty="0">
                <a:solidFill>
                  <a:schemeClr val="accent1"/>
                </a:solidFill>
                <a:effectLst>
                  <a:outerShdw blurRad="38100" dist="38100" dir="2700000" algn="tl">
                    <a:srgbClr val="000000">
                      <a:alpha val="43137"/>
                    </a:srgbClr>
                  </a:outerShdw>
                </a:effectLst>
                <a:latin typeface="+mj-ea"/>
                <a:ea typeface="+mj-ea"/>
              </a:rPr>
              <a:t>检查单位高度重视此次检查，积极配合</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详细的汇报了本区中招体检情况，安排相关专业人员全程陪同专家检查。现场专家们分别从体检管理、检验、影像、院感方面进行了详细检查。</a:t>
            </a: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83456411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a:spLocks noChangeArrowheads="1"/>
          </p:cNvSpPr>
          <p:nvPr/>
        </p:nvSpPr>
        <p:spPr bwMode="auto">
          <a:xfrm>
            <a:off x="1030850" y="29078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768292"/>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281389"/>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383122"/>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13" name="内容占位符 2">
            <a:extLst>
              <a:ext uri="{FF2B5EF4-FFF2-40B4-BE49-F238E27FC236}">
                <a16:creationId xmlns:a16="http://schemas.microsoft.com/office/drawing/2014/main" id="{867526B1-2ADB-4571-ADC9-8CB613535DF3}"/>
              </a:ext>
            </a:extLst>
          </p:cNvPr>
          <p:cNvSpPr txBox="1">
            <a:spLocks/>
          </p:cNvSpPr>
          <p:nvPr/>
        </p:nvSpPr>
        <p:spPr>
          <a:xfrm>
            <a:off x="1030850" y="1005141"/>
            <a:ext cx="8329642" cy="372042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000"/>
              </a:lnSpc>
              <a:buFont typeface="Arial" panose="020B0604020202020204" pitchFamily="34" charset="0"/>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体检组发现的问题：</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医务人员戴手套操作影响检查质量；</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外科医生忽略颈部检查；</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个别科室医生需严格按操作规程进行；</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医护人员需佩戴胸牌；</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5.</a:t>
            </a:r>
            <a:r>
              <a:rPr lang="zh-CN" altLang="en-US" sz="1800" b="1" dirty="0">
                <a:solidFill>
                  <a:schemeClr val="accent1"/>
                </a:solidFill>
                <a:effectLst>
                  <a:outerShdw blurRad="38100" dist="38100" dir="2700000" algn="tl">
                    <a:srgbClr val="000000">
                      <a:alpha val="43137"/>
                    </a:srgbClr>
                  </a:outerShdw>
                </a:effectLst>
                <a:latin typeface="+mj-ea"/>
                <a:ea typeface="+mj-ea"/>
              </a:rPr>
              <a:t>医生应资质齐全；</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6.</a:t>
            </a:r>
            <a:r>
              <a:rPr lang="zh-CN" altLang="en-US" sz="1800" b="1" dirty="0">
                <a:solidFill>
                  <a:schemeClr val="accent1"/>
                </a:solidFill>
                <a:effectLst>
                  <a:outerShdw blurRad="38100" dist="38100" dir="2700000" algn="tl">
                    <a:srgbClr val="000000">
                      <a:alpha val="43137"/>
                    </a:srgbClr>
                  </a:outerShdw>
                </a:effectLst>
                <a:latin typeface="+mj-ea"/>
                <a:ea typeface="+mj-ea"/>
              </a:rPr>
              <a:t>完善流程制度；</a:t>
            </a:r>
          </a:p>
          <a:p>
            <a:pPr indent="288000">
              <a:lnSpc>
                <a:spcPts val="2000"/>
              </a:lnSpc>
              <a:buFont typeface="Arial" panose="020B0604020202020204" pitchFamily="34" charset="0"/>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7.</a:t>
            </a:r>
            <a:r>
              <a:rPr lang="zh-CN" altLang="en-US" sz="1800" b="1" dirty="0">
                <a:solidFill>
                  <a:schemeClr val="accent1"/>
                </a:solidFill>
                <a:effectLst>
                  <a:outerShdw blurRad="38100" dist="38100" dir="2700000" algn="tl">
                    <a:srgbClr val="000000">
                      <a:alpha val="43137"/>
                    </a:srgbClr>
                  </a:outerShdw>
                </a:effectLst>
                <a:latin typeface="+mj-ea"/>
                <a:ea typeface="+mj-ea"/>
              </a:rPr>
              <a:t>规范设置科室分布图，安全通道设置；</a:t>
            </a:r>
          </a:p>
          <a:p>
            <a:pPr indent="288000">
              <a:lnSpc>
                <a:spcPts val="2000"/>
              </a:lnSpc>
              <a:buFont typeface="Arial" panose="020B0604020202020204" pitchFamily="34" charset="0"/>
              <a:buNone/>
              <a:defRPr/>
            </a:pPr>
            <a:r>
              <a:rPr lang="en-US" altLang="zh-CN" sz="1800" b="1" dirty="0" smtClean="0">
                <a:solidFill>
                  <a:schemeClr val="accent1"/>
                </a:solidFill>
                <a:effectLst>
                  <a:outerShdw blurRad="38100" dist="38100" dir="2700000" algn="tl">
                    <a:srgbClr val="000000">
                      <a:alpha val="43137"/>
                    </a:srgbClr>
                  </a:outerShdw>
                </a:effectLst>
                <a:latin typeface="+mj-ea"/>
                <a:ea typeface="+mj-ea"/>
              </a:rPr>
              <a:t>8.</a:t>
            </a:r>
            <a:r>
              <a:rPr lang="zh-CN" altLang="en-US" sz="1800" b="1" dirty="0">
                <a:solidFill>
                  <a:schemeClr val="accent1"/>
                </a:solidFill>
                <a:effectLst>
                  <a:outerShdw blurRad="38100" dist="38100" dir="2700000" algn="tl">
                    <a:srgbClr val="000000">
                      <a:alpha val="43137"/>
                    </a:srgbClr>
                  </a:outerShdw>
                </a:effectLst>
                <a:latin typeface="+mj-ea"/>
                <a:ea typeface="+mj-ea"/>
              </a:rPr>
              <a:t>做好设备台账及校验</a:t>
            </a:r>
            <a:r>
              <a:rPr lang="zh-CN" altLang="en-US" sz="1800" b="1" dirty="0" smtClean="0">
                <a:solidFill>
                  <a:schemeClr val="accent1"/>
                </a:solidFill>
                <a:effectLst>
                  <a:outerShdw blurRad="38100" dist="38100" dir="2700000" algn="tl">
                    <a:srgbClr val="000000">
                      <a:alpha val="43137"/>
                    </a:srgbClr>
                  </a:outerShdw>
                </a:effectLst>
                <a:latin typeface="+mj-ea"/>
                <a:ea typeface="+mj-ea"/>
              </a:rPr>
              <a:t>；</a:t>
            </a:r>
            <a:endParaRPr lang="zh-CN" altLang="en-US" sz="1800" b="1" dirty="0">
              <a:solidFill>
                <a:schemeClr val="accent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365962178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a:spLocks noChangeArrowheads="1"/>
          </p:cNvSpPr>
          <p:nvPr/>
        </p:nvSpPr>
        <p:spPr bwMode="auto">
          <a:xfrm>
            <a:off x="1030850" y="47925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956754"/>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469851"/>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571584"/>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13" name="内容占位符 2">
            <a:extLst>
              <a:ext uri="{FF2B5EF4-FFF2-40B4-BE49-F238E27FC236}">
                <a16:creationId xmlns:a16="http://schemas.microsoft.com/office/drawing/2014/main" id="{867526B1-2ADB-4571-ADC9-8CB613535DF3}"/>
              </a:ext>
            </a:extLst>
          </p:cNvPr>
          <p:cNvSpPr txBox="1">
            <a:spLocks/>
          </p:cNvSpPr>
          <p:nvPr/>
        </p:nvSpPr>
        <p:spPr>
          <a:xfrm>
            <a:off x="1030850" y="1235484"/>
            <a:ext cx="8329642" cy="372042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000"/>
              </a:lnSpc>
              <a:buFont typeface="Arial" panose="020B0604020202020204" pitchFamily="34" charset="0"/>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院感组发现的问题：</a:t>
            </a: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加强污水管理；</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配备充足手卫生用品，加强六步洗手督导；</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加强医疗废物盛装容器和盛装袋的管理，使用符合要求的容器；</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加强医疗废物接收协议管理，应有时限性和对接收单位的监督；</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5.</a:t>
            </a:r>
            <a:r>
              <a:rPr lang="zh-CN" altLang="en-US" sz="1800" b="1" dirty="0">
                <a:solidFill>
                  <a:schemeClr val="accent1"/>
                </a:solidFill>
                <a:effectLst>
                  <a:outerShdw blurRad="38100" dist="38100" dir="2700000" algn="tl">
                    <a:srgbClr val="000000">
                      <a:alpha val="43137"/>
                    </a:srgbClr>
                  </a:outerShdw>
                </a:effectLst>
                <a:latin typeface="+mj-ea"/>
                <a:ea typeface="+mj-ea"/>
              </a:rPr>
              <a:t>合理使用防护用品，减少不必要的手套使用；</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6.</a:t>
            </a:r>
            <a:r>
              <a:rPr lang="zh-CN" altLang="en-US" sz="1800" b="1" dirty="0">
                <a:solidFill>
                  <a:schemeClr val="accent1"/>
                </a:solidFill>
                <a:effectLst>
                  <a:outerShdw blurRad="38100" dist="38100" dir="2700000" algn="tl">
                    <a:srgbClr val="000000">
                      <a:alpha val="43137"/>
                    </a:srgbClr>
                  </a:outerShdw>
                </a:effectLst>
                <a:latin typeface="+mj-ea"/>
                <a:ea typeface="+mj-ea"/>
              </a:rPr>
              <a:t>一次性物品存放应规范；</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20000"/>
              </a:lnSpc>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7.</a:t>
            </a:r>
            <a:r>
              <a:rPr lang="zh-CN" altLang="en-US" sz="1800" b="1" dirty="0">
                <a:solidFill>
                  <a:schemeClr val="accent1"/>
                </a:solidFill>
                <a:effectLst>
                  <a:outerShdw blurRad="38100" dist="38100" dir="2700000" algn="tl">
                    <a:srgbClr val="000000">
                      <a:alpha val="43137"/>
                    </a:srgbClr>
                  </a:outerShdw>
                </a:effectLst>
                <a:latin typeface="+mj-ea"/>
                <a:ea typeface="+mj-ea"/>
              </a:rPr>
              <a:t>进一步有效、全面开展医院感染管理工作并记录。</a:t>
            </a:r>
          </a:p>
        </p:txBody>
      </p:sp>
    </p:spTree>
    <p:extLst>
      <p:ext uri="{BB962C8B-B14F-4D97-AF65-F5344CB8AC3E}">
        <p14:creationId xmlns:p14="http://schemas.microsoft.com/office/powerpoint/2010/main" val="324438233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a:spLocks noChangeArrowheads="1"/>
          </p:cNvSpPr>
          <p:nvPr/>
        </p:nvSpPr>
        <p:spPr bwMode="auto">
          <a:xfrm>
            <a:off x="1030850" y="47925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956754"/>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469851"/>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571584"/>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13" name="内容占位符 2">
            <a:extLst>
              <a:ext uri="{FF2B5EF4-FFF2-40B4-BE49-F238E27FC236}">
                <a16:creationId xmlns:a16="http://schemas.microsoft.com/office/drawing/2014/main" id="{867526B1-2ADB-4571-ADC9-8CB613535DF3}"/>
              </a:ext>
            </a:extLst>
          </p:cNvPr>
          <p:cNvSpPr txBox="1">
            <a:spLocks/>
          </p:cNvSpPr>
          <p:nvPr/>
        </p:nvSpPr>
        <p:spPr>
          <a:xfrm>
            <a:off x="1030850" y="1235484"/>
            <a:ext cx="8329642" cy="3720421"/>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000"/>
              </a:lnSpc>
              <a:buFont typeface="Arial" panose="020B0604020202020204" pitchFamily="34" charset="0"/>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检验组发现的问题：</a:t>
            </a:r>
          </a:p>
          <a:p>
            <a:pPr indent="342900">
              <a:lnSpc>
                <a:spcPct val="150000"/>
              </a:lnSpc>
              <a:buFontTx/>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实验室应有生物安全标识及仪器运行标识；</a:t>
            </a:r>
          </a:p>
          <a:p>
            <a:pPr indent="342900">
              <a:lnSpc>
                <a:spcPct val="150000"/>
              </a:lnSpc>
              <a:buFontTx/>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生化分析仪应用年检报告；</a:t>
            </a:r>
          </a:p>
          <a:p>
            <a:pPr indent="342900">
              <a:lnSpc>
                <a:spcPct val="150000"/>
              </a:lnSpc>
              <a:buFontTx/>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仪器应有日常维护保养记录；</a:t>
            </a:r>
          </a:p>
          <a:p>
            <a:pPr indent="342900">
              <a:lnSpc>
                <a:spcPct val="150000"/>
              </a:lnSpc>
              <a:buFontTx/>
              <a:buNone/>
              <a:defRPr/>
            </a:pP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en-US" altLang="zh-CN" sz="1800" b="1" dirty="0" smtClean="0">
                <a:solidFill>
                  <a:schemeClr val="accent1"/>
                </a:solidFill>
                <a:effectLst>
                  <a:outerShdw blurRad="38100" dist="38100" dir="2700000" algn="tl">
                    <a:srgbClr val="000000">
                      <a:alpha val="43137"/>
                    </a:srgbClr>
                  </a:outerShdw>
                </a:effectLst>
                <a:latin typeface="+mj-ea"/>
                <a:ea typeface="+mj-ea"/>
              </a:rPr>
              <a:t>.</a:t>
            </a:r>
            <a:r>
              <a:rPr lang="zh-CN" altLang="en-US" sz="1800" b="1" dirty="0" smtClean="0">
                <a:solidFill>
                  <a:schemeClr val="accent1"/>
                </a:solidFill>
                <a:effectLst>
                  <a:outerShdw blurRad="38100" dist="38100" dir="2700000" algn="tl">
                    <a:srgbClr val="000000">
                      <a:alpha val="43137"/>
                    </a:srgbClr>
                  </a:outerShdw>
                </a:effectLst>
                <a:latin typeface="+mj-ea"/>
                <a:ea typeface="+mj-ea"/>
              </a:rPr>
              <a:t> 做好检验报告规范化</a:t>
            </a:r>
            <a:r>
              <a:rPr lang="zh-CN" altLang="en-US" sz="1800" b="1" dirty="0">
                <a:solidFill>
                  <a:schemeClr val="accent1"/>
                </a:solidFill>
                <a:effectLst>
                  <a:outerShdw blurRad="38100" dist="38100" dir="2700000" algn="tl">
                    <a:srgbClr val="000000">
                      <a:alpha val="43137"/>
                    </a:srgbClr>
                  </a:outerShdw>
                </a:effectLst>
                <a:latin typeface="+mj-ea"/>
                <a:ea typeface="+mj-ea"/>
              </a:rPr>
              <a:t>管理</a:t>
            </a:r>
            <a:r>
              <a:rPr lang="zh-CN" altLang="en-US" sz="1800" b="1" dirty="0" smtClean="0">
                <a:solidFill>
                  <a:schemeClr val="accent1"/>
                </a:solidFill>
                <a:effectLst>
                  <a:outerShdw blurRad="38100" dist="38100" dir="2700000" algn="tl">
                    <a:srgbClr val="000000">
                      <a:alpha val="43137"/>
                    </a:srgbClr>
                  </a:outerShdw>
                </a:effectLst>
                <a:latin typeface="+mj-ea"/>
                <a:ea typeface="+mj-ea"/>
              </a:rPr>
              <a:t>；</a:t>
            </a:r>
          </a:p>
          <a:p>
            <a:pPr indent="342900">
              <a:lnSpc>
                <a:spcPct val="150000"/>
              </a:lnSpc>
              <a:buFontTx/>
              <a:buNone/>
              <a:defRPr/>
            </a:pPr>
            <a:r>
              <a:rPr lang="en-US" altLang="zh-CN" sz="1800" b="1" dirty="0" smtClean="0">
                <a:solidFill>
                  <a:schemeClr val="accent1"/>
                </a:solidFill>
                <a:effectLst>
                  <a:outerShdw blurRad="38100" dist="38100" dir="2700000" algn="tl">
                    <a:srgbClr val="000000">
                      <a:alpha val="43137"/>
                    </a:srgbClr>
                  </a:outerShdw>
                </a:effectLst>
                <a:latin typeface="+mj-ea"/>
                <a:ea typeface="+mj-ea"/>
              </a:rPr>
              <a:t>5.</a:t>
            </a:r>
            <a:r>
              <a:rPr lang="zh-CN" altLang="en-US" sz="1800" b="1" dirty="0" smtClean="0">
                <a:solidFill>
                  <a:schemeClr val="accent1"/>
                </a:solidFill>
                <a:effectLst>
                  <a:outerShdw blurRad="38100" dist="38100" dir="2700000" algn="tl">
                    <a:srgbClr val="000000">
                      <a:alpha val="43137"/>
                    </a:srgbClr>
                  </a:outerShdw>
                </a:effectLst>
                <a:latin typeface="+mj-ea"/>
                <a:ea typeface="+mj-ea"/>
              </a:rPr>
              <a:t>加强人员培训，规范执业行为；</a:t>
            </a:r>
          </a:p>
          <a:p>
            <a:pPr indent="342900">
              <a:lnSpc>
                <a:spcPct val="150000"/>
              </a:lnSpc>
              <a:buFontTx/>
              <a:buNone/>
              <a:defRPr/>
            </a:pPr>
            <a:r>
              <a:rPr lang="en-US" altLang="zh-CN" sz="1800" b="1" dirty="0" smtClean="0">
                <a:solidFill>
                  <a:schemeClr val="accent1"/>
                </a:solidFill>
                <a:effectLst>
                  <a:outerShdw blurRad="38100" dist="38100" dir="2700000" algn="tl">
                    <a:srgbClr val="000000">
                      <a:alpha val="43137"/>
                    </a:srgbClr>
                  </a:outerShdw>
                </a:effectLst>
                <a:latin typeface="+mj-ea"/>
                <a:ea typeface="+mj-ea"/>
              </a:rPr>
              <a:t>6</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进一步完善实验室各类程序文件。</a:t>
            </a:r>
          </a:p>
        </p:txBody>
      </p:sp>
    </p:spTree>
    <p:extLst>
      <p:ext uri="{BB962C8B-B14F-4D97-AF65-F5344CB8AC3E}">
        <p14:creationId xmlns:p14="http://schemas.microsoft.com/office/powerpoint/2010/main" val="117113732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5"/>
          <p:cNvSpPr txBox="1">
            <a:spLocks noChangeArrowheads="1"/>
          </p:cNvSpPr>
          <p:nvPr/>
        </p:nvSpPr>
        <p:spPr bwMode="auto">
          <a:xfrm>
            <a:off x="1030850" y="47925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飞行检查情况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956754"/>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469851"/>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571584"/>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13" name="内容占位符 2">
            <a:extLst>
              <a:ext uri="{FF2B5EF4-FFF2-40B4-BE49-F238E27FC236}">
                <a16:creationId xmlns:a16="http://schemas.microsoft.com/office/drawing/2014/main" id="{867526B1-2ADB-4571-ADC9-8CB613535DF3}"/>
              </a:ext>
            </a:extLst>
          </p:cNvPr>
          <p:cNvSpPr txBox="1">
            <a:spLocks/>
          </p:cNvSpPr>
          <p:nvPr/>
        </p:nvSpPr>
        <p:spPr>
          <a:xfrm>
            <a:off x="605066" y="1228505"/>
            <a:ext cx="8329642" cy="301542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600"/>
              </a:lnSpc>
              <a:buFont typeface="Arial" panose="020B0604020202020204" pitchFamily="34" charset="0"/>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影像组发现的问题：</a:t>
            </a:r>
          </a:p>
          <a:p>
            <a:pPr>
              <a:lnSpc>
                <a:spcPts val="26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1.</a:t>
            </a:r>
            <a:r>
              <a:rPr lang="zh-CN" altLang="en-US" sz="1800" b="1" dirty="0">
                <a:solidFill>
                  <a:schemeClr val="accent1"/>
                </a:solidFill>
                <a:effectLst>
                  <a:outerShdw blurRad="38100" dist="38100" dir="2700000" algn="tl">
                    <a:srgbClr val="000000">
                      <a:alpha val="43137"/>
                    </a:srgbClr>
                  </a:outerShdw>
                </a:effectLst>
                <a:latin typeface="+mj-ea"/>
                <a:ea typeface="+mj-ea"/>
              </a:rPr>
              <a:t>外请医生应佩戴剂量笔；</a:t>
            </a:r>
          </a:p>
          <a:p>
            <a:pPr>
              <a:lnSpc>
                <a:spcPts val="26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2.</a:t>
            </a:r>
            <a:r>
              <a:rPr lang="zh-CN" altLang="en-US" sz="1800" b="1" dirty="0">
                <a:solidFill>
                  <a:schemeClr val="accent1"/>
                </a:solidFill>
                <a:effectLst>
                  <a:outerShdw blurRad="38100" dist="38100" dir="2700000" algn="tl">
                    <a:srgbClr val="000000">
                      <a:alpha val="43137"/>
                    </a:srgbClr>
                  </a:outerShdw>
                </a:effectLst>
                <a:latin typeface="+mj-ea"/>
                <a:ea typeface="+mj-ea"/>
              </a:rPr>
              <a:t>门灯联锁装置存在故障；</a:t>
            </a:r>
          </a:p>
          <a:p>
            <a:pPr>
              <a:lnSpc>
                <a:spcPts val="26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3.</a:t>
            </a:r>
            <a:r>
              <a:rPr lang="zh-CN" altLang="en-US" sz="1800" b="1" dirty="0">
                <a:solidFill>
                  <a:schemeClr val="accent1"/>
                </a:solidFill>
                <a:effectLst>
                  <a:outerShdw blurRad="38100" dist="38100" dir="2700000" algn="tl">
                    <a:srgbClr val="000000">
                      <a:alpha val="43137"/>
                    </a:srgbClr>
                  </a:outerShdw>
                </a:effectLst>
                <a:latin typeface="+mj-ea"/>
                <a:ea typeface="+mj-ea"/>
              </a:rPr>
              <a:t>多幅影像发现拉链等异物影，建议提前宣教或备替换衣服；</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marL="0" indent="0">
              <a:lnSpc>
                <a:spcPts val="26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4.</a:t>
            </a:r>
            <a:r>
              <a:rPr lang="zh-CN" altLang="en-US" sz="1800" b="1" dirty="0">
                <a:solidFill>
                  <a:schemeClr val="accent1"/>
                </a:solidFill>
                <a:effectLst>
                  <a:outerShdw blurRad="38100" dist="38100" dir="2700000" algn="tl">
                    <a:srgbClr val="000000">
                      <a:alpha val="43137"/>
                    </a:srgbClr>
                  </a:outerShdw>
                </a:effectLst>
                <a:latin typeface="+mj-ea"/>
                <a:ea typeface="+mj-ea"/>
              </a:rPr>
              <a:t>青少年对射线敏感度高，国家法律法规和本单位相关文件和规定中都要求严格控制照射野，检查中发现工作人员不摆位，让学生自行站立，致使照射野过大，体位不规范，存在辐射安全和医疗安全隐患，下一步要整改，落实操作人员规范化操作；</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ts val="26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5.DR</a:t>
            </a:r>
            <a:r>
              <a:rPr lang="zh-CN" altLang="en-US" sz="1800" b="1" dirty="0">
                <a:solidFill>
                  <a:schemeClr val="accent1"/>
                </a:solidFill>
                <a:effectLst>
                  <a:outerShdw blurRad="38100" dist="38100" dir="2700000" algn="tl">
                    <a:srgbClr val="000000">
                      <a:alpha val="43137"/>
                    </a:srgbClr>
                  </a:outerShdw>
                </a:effectLst>
                <a:latin typeface="+mj-ea"/>
                <a:ea typeface="+mj-ea"/>
              </a:rPr>
              <a:t>显示器非诊断显示器，需配备专用诊断工作站。</a:t>
            </a:r>
          </a:p>
        </p:txBody>
      </p:sp>
    </p:spTree>
    <p:extLst>
      <p:ext uri="{BB962C8B-B14F-4D97-AF65-F5344CB8AC3E}">
        <p14:creationId xmlns:p14="http://schemas.microsoft.com/office/powerpoint/2010/main" val="145896410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01607" y="1680189"/>
            <a:ext cx="8090963" cy="2446824"/>
          </a:xfrm>
          <a:prstGeom prst="rect">
            <a:avLst/>
          </a:prstGeom>
        </p:spPr>
        <p:txBody>
          <a:bodyPr wrap="square">
            <a:spAutoFit/>
          </a:bodyPr>
          <a:lstStyle/>
          <a:p>
            <a:pPr indent="342900">
              <a:lnSpc>
                <a:spcPct val="170000"/>
              </a:lnSpc>
              <a:spcBef>
                <a:spcPts val="0"/>
              </a:spcBef>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  按照中招体检工作计划，</a:t>
            </a: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15</a:t>
            </a:r>
            <a:r>
              <a:rPr lang="zh-CN" altLang="en-US" sz="1800" b="1" dirty="0">
                <a:solidFill>
                  <a:schemeClr val="accent1"/>
                </a:solidFill>
                <a:effectLst>
                  <a:outerShdw blurRad="38100" dist="38100" dir="2700000" algn="tl">
                    <a:srgbClr val="000000">
                      <a:alpha val="43137"/>
                    </a:srgbClr>
                  </a:outerShdw>
                </a:effectLst>
                <a:latin typeface="+mj-ea"/>
                <a:ea typeface="+mj-ea"/>
              </a:rPr>
              <a:t>日</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月</a:t>
            </a:r>
            <a:r>
              <a:rPr lang="en-US" altLang="zh-CN" sz="1800" b="1" dirty="0">
                <a:solidFill>
                  <a:schemeClr val="accent1"/>
                </a:solidFill>
                <a:effectLst>
                  <a:outerShdw blurRad="38100" dist="38100" dir="2700000" algn="tl">
                    <a:srgbClr val="000000">
                      <a:alpha val="43137"/>
                    </a:srgbClr>
                  </a:outerShdw>
                </a:effectLst>
                <a:latin typeface="+mj-ea"/>
                <a:ea typeface="+mj-ea"/>
              </a:rPr>
              <a:t>28</a:t>
            </a:r>
            <a:r>
              <a:rPr lang="zh-CN" altLang="en-US" sz="1800" b="1" dirty="0">
                <a:solidFill>
                  <a:schemeClr val="accent1"/>
                </a:solidFill>
                <a:effectLst>
                  <a:outerShdw blurRad="38100" dist="38100" dir="2700000" algn="tl">
                    <a:srgbClr val="000000">
                      <a:alpha val="43137"/>
                    </a:srgbClr>
                  </a:outerShdw>
                </a:effectLst>
                <a:latin typeface="+mj-ea"/>
                <a:ea typeface="+mj-ea"/>
              </a:rPr>
              <a:t>日每周四下午</a:t>
            </a:r>
            <a:r>
              <a:rPr lang="en-US" altLang="zh-CN" sz="1800" b="1" dirty="0">
                <a:solidFill>
                  <a:schemeClr val="accent1"/>
                </a:solidFill>
                <a:effectLst>
                  <a:outerShdw blurRad="38100" dist="38100" dir="2700000" algn="tl">
                    <a:srgbClr val="000000">
                      <a:alpha val="43137"/>
                    </a:srgbClr>
                  </a:outerShdw>
                </a:effectLst>
                <a:latin typeface="+mj-ea"/>
                <a:ea typeface="+mj-ea"/>
              </a:rPr>
              <a:t>13:00-15:00</a:t>
            </a:r>
            <a:r>
              <a:rPr lang="zh-CN" altLang="en-US" sz="1800" b="1" dirty="0">
                <a:solidFill>
                  <a:schemeClr val="accent1"/>
                </a:solidFill>
                <a:effectLst>
                  <a:outerShdw blurRad="38100" dist="38100" dir="2700000" algn="tl">
                    <a:srgbClr val="000000">
                      <a:alpha val="43137"/>
                    </a:srgbClr>
                  </a:outerShdw>
                </a:effectLst>
                <a:latin typeface="+mj-ea"/>
                <a:ea typeface="+mj-ea"/>
              </a:rPr>
              <a:t>是全市中招会诊时间。各单位对于体检中不能明确的，或者对体检结果有异议的考生，体检单位出具会诊单，考生凭此单和本人身份证到体检中心做最终鉴定。</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indent="342900">
              <a:lnSpc>
                <a:spcPct val="170000"/>
              </a:lnSpc>
              <a:spcBef>
                <a:spcPts val="0"/>
              </a:spcBef>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  今年共接待会诊考生</a:t>
            </a:r>
            <a:r>
              <a:rPr lang="en-US" altLang="zh-CN" sz="1800" b="1" dirty="0">
                <a:solidFill>
                  <a:schemeClr val="accent1"/>
                </a:solidFill>
                <a:effectLst>
                  <a:outerShdw blurRad="38100" dist="38100" dir="2700000" algn="tl">
                    <a:srgbClr val="000000">
                      <a:alpha val="43137"/>
                    </a:srgbClr>
                  </a:outerShdw>
                </a:effectLst>
                <a:latin typeface="+mj-ea"/>
                <a:ea typeface="+mj-ea"/>
              </a:rPr>
              <a:t>5</a:t>
            </a:r>
            <a:r>
              <a:rPr lang="zh-CN" altLang="en-US" sz="1800" b="1" dirty="0">
                <a:solidFill>
                  <a:schemeClr val="accent1"/>
                </a:solidFill>
                <a:effectLst>
                  <a:outerShdw blurRad="38100" dist="38100" dir="2700000" algn="tl">
                    <a:srgbClr val="000000">
                      <a:alpha val="43137"/>
                    </a:srgbClr>
                  </a:outerShdw>
                </a:effectLst>
                <a:latin typeface="+mj-ea"/>
                <a:ea typeface="+mj-ea"/>
              </a:rPr>
              <a:t>人，其中</a:t>
            </a: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人为色觉问题，</a:t>
            </a: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人为外科问题，经会诊后均妥善处理。</a:t>
            </a: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体检会诊情况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03</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283497313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01607" y="1680189"/>
            <a:ext cx="8090963" cy="1705403"/>
          </a:xfrm>
          <a:prstGeom prst="rect">
            <a:avLst/>
          </a:prstGeom>
        </p:spPr>
        <p:txBody>
          <a:bodyPr wrap="square">
            <a:spAutoFit/>
          </a:bodyPr>
          <a:lstStyle/>
          <a:p>
            <a:pPr>
              <a:lnSpc>
                <a:spcPct val="150000"/>
              </a:lnSpc>
              <a:buNone/>
              <a:defRPr/>
            </a:pPr>
            <a:r>
              <a:rPr lang="zh-CN" altLang="en-US" sz="1800" b="1" dirty="0">
                <a:solidFill>
                  <a:schemeClr val="accent1"/>
                </a:solidFill>
                <a:effectLst>
                  <a:outerShdw blurRad="38100" dist="38100" dir="2700000" algn="tl">
                    <a:srgbClr val="000000">
                      <a:alpha val="43137"/>
                    </a:srgbClr>
                  </a:outerShdw>
                </a:effectLst>
                <a:latin typeface="+mj-ea"/>
                <a:ea typeface="+mj-ea"/>
              </a:rPr>
              <a:t>       为确保中招体检数据可靠，北京市体检中心对全市的数据进行了合并汇总，对数据审核筛查，对可疑数据及时与体检机构进行沟通核实，反复核对，以免影响考生的志愿填报。今年全市共有</a:t>
            </a:r>
            <a:r>
              <a:rPr lang="en-US" altLang="zh-CN" sz="1800" b="1" dirty="0">
                <a:solidFill>
                  <a:schemeClr val="accent1"/>
                </a:solidFill>
                <a:effectLst>
                  <a:outerShdw blurRad="38100" dist="38100" dir="2700000" algn="tl">
                    <a:srgbClr val="000000">
                      <a:alpha val="43137"/>
                    </a:srgbClr>
                  </a:outerShdw>
                </a:effectLst>
                <a:latin typeface="+mj-ea"/>
                <a:ea typeface="+mj-ea"/>
              </a:rPr>
              <a:t>76806</a:t>
            </a:r>
            <a:r>
              <a:rPr lang="zh-CN" altLang="en-US" sz="1800" b="1" dirty="0">
                <a:solidFill>
                  <a:schemeClr val="accent1"/>
                </a:solidFill>
                <a:effectLst>
                  <a:outerShdw blurRad="38100" dist="38100" dir="2700000" algn="tl">
                    <a:srgbClr val="000000">
                      <a:alpha val="43137"/>
                    </a:srgbClr>
                  </a:outerShdw>
                </a:effectLst>
                <a:latin typeface="+mj-ea"/>
                <a:ea typeface="+mj-ea"/>
              </a:rPr>
              <a:t>人参加中招体检，经与各机构沟通协调，共更正数据</a:t>
            </a:r>
            <a:r>
              <a:rPr lang="en-US" altLang="zh-CN" sz="1800" b="1" dirty="0">
                <a:solidFill>
                  <a:schemeClr val="accent1"/>
                </a:solidFill>
                <a:effectLst>
                  <a:outerShdw blurRad="38100" dist="38100" dir="2700000" algn="tl">
                    <a:srgbClr val="000000">
                      <a:alpha val="43137"/>
                    </a:srgbClr>
                  </a:outerShdw>
                </a:effectLst>
                <a:latin typeface="+mj-ea"/>
                <a:ea typeface="+mj-ea"/>
              </a:rPr>
              <a:t>33</a:t>
            </a:r>
            <a:r>
              <a:rPr lang="zh-CN" altLang="en-US" sz="1800" b="1" dirty="0">
                <a:solidFill>
                  <a:schemeClr val="accent1"/>
                </a:solidFill>
                <a:effectLst>
                  <a:outerShdw blurRad="38100" dist="38100" dir="2700000" algn="tl">
                    <a:srgbClr val="000000">
                      <a:alpha val="43137"/>
                    </a:srgbClr>
                  </a:outerShdw>
                </a:effectLst>
                <a:latin typeface="+mj-ea"/>
                <a:ea typeface="+mj-ea"/>
              </a:rPr>
              <a:t>条。</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smtClean="0">
                <a:solidFill>
                  <a:schemeClr val="accent1"/>
                </a:solidFill>
                <a:effectLst>
                  <a:outerShdw blurRad="38100" dist="38100" dir="2700000" algn="tl">
                    <a:srgbClr val="000000">
                      <a:alpha val="43137"/>
                    </a:srgbClr>
                  </a:outerShdw>
                </a:effectLst>
                <a:latin typeface="+mj-ea"/>
                <a:ea typeface="+mj-ea"/>
              </a:rPr>
              <a:t>数据筛查</a:t>
            </a:r>
            <a:r>
              <a:rPr lang="zh-CN" altLang="en-US" sz="2400" b="1" dirty="0" smtClean="0">
                <a:solidFill>
                  <a:schemeClr val="accent1"/>
                </a:solidFill>
                <a:effectLst>
                  <a:outerShdw blurRad="38100" dist="38100" dir="2700000" algn="tl">
                    <a:srgbClr val="000000">
                      <a:alpha val="43137"/>
                    </a:srgbClr>
                  </a:outerShdw>
                </a:effectLst>
                <a:latin typeface="+mj-ea"/>
                <a:ea typeface="+mj-ea"/>
              </a:rPr>
              <a:t>情况</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04</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8547356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a:extLst>
              <a:ext uri="{FF2B5EF4-FFF2-40B4-BE49-F238E27FC236}">
                <a16:creationId xmlns:a16="http://schemas.microsoft.com/office/drawing/2014/main" id="{38981739-3DAF-4CDC-942C-CB24B52E1570}"/>
              </a:ext>
            </a:extLst>
          </p:cNvPr>
          <p:cNvGraphicFramePr>
            <a:graphicFrameLocks noGrp="1"/>
          </p:cNvGraphicFramePr>
          <p:nvPr>
            <p:extLst>
              <p:ext uri="{D42A27DB-BD31-4B8C-83A1-F6EECF244321}">
                <p14:modId xmlns:p14="http://schemas.microsoft.com/office/powerpoint/2010/main" val="3202620912"/>
              </p:ext>
            </p:extLst>
          </p:nvPr>
        </p:nvGraphicFramePr>
        <p:xfrm>
          <a:off x="245945" y="800087"/>
          <a:ext cx="8712969" cy="4120920"/>
        </p:xfrm>
        <a:graphic>
          <a:graphicData uri="http://schemas.openxmlformats.org/drawingml/2006/table">
            <a:tbl>
              <a:tblPr firstRow="1" bandRow="1">
                <a:tableStyleId>{5C22544A-7EE6-4342-B048-85BDC9FD1C3A}</a:tableStyleId>
              </a:tblPr>
              <a:tblGrid>
                <a:gridCol w="1574874">
                  <a:extLst>
                    <a:ext uri="{9D8B030D-6E8A-4147-A177-3AD203B41FA5}">
                      <a16:colId xmlns:a16="http://schemas.microsoft.com/office/drawing/2014/main" val="20000"/>
                    </a:ext>
                  </a:extLst>
                </a:gridCol>
                <a:gridCol w="1071570">
                  <a:extLst>
                    <a:ext uri="{9D8B030D-6E8A-4147-A177-3AD203B41FA5}">
                      <a16:colId xmlns:a16="http://schemas.microsoft.com/office/drawing/2014/main" val="20001"/>
                    </a:ext>
                  </a:extLst>
                </a:gridCol>
                <a:gridCol w="758280">
                  <a:extLst>
                    <a:ext uri="{9D8B030D-6E8A-4147-A177-3AD203B41FA5}">
                      <a16:colId xmlns:a16="http://schemas.microsoft.com/office/drawing/2014/main" val="20002"/>
                    </a:ext>
                  </a:extLst>
                </a:gridCol>
                <a:gridCol w="884794">
                  <a:extLst>
                    <a:ext uri="{9D8B030D-6E8A-4147-A177-3AD203B41FA5}">
                      <a16:colId xmlns:a16="http://schemas.microsoft.com/office/drawing/2014/main" val="20003"/>
                    </a:ext>
                  </a:extLst>
                </a:gridCol>
                <a:gridCol w="1571636">
                  <a:extLst>
                    <a:ext uri="{9D8B030D-6E8A-4147-A177-3AD203B41FA5}">
                      <a16:colId xmlns:a16="http://schemas.microsoft.com/office/drawing/2014/main" val="20004"/>
                    </a:ext>
                  </a:extLst>
                </a:gridCol>
                <a:gridCol w="1180436">
                  <a:extLst>
                    <a:ext uri="{9D8B030D-6E8A-4147-A177-3AD203B41FA5}">
                      <a16:colId xmlns:a16="http://schemas.microsoft.com/office/drawing/2014/main" val="20005"/>
                    </a:ext>
                  </a:extLst>
                </a:gridCol>
                <a:gridCol w="773801">
                  <a:extLst>
                    <a:ext uri="{9D8B030D-6E8A-4147-A177-3AD203B41FA5}">
                      <a16:colId xmlns:a16="http://schemas.microsoft.com/office/drawing/2014/main" val="20006"/>
                    </a:ext>
                  </a:extLst>
                </a:gridCol>
                <a:gridCol w="897578">
                  <a:extLst>
                    <a:ext uri="{9D8B030D-6E8A-4147-A177-3AD203B41FA5}">
                      <a16:colId xmlns:a16="http://schemas.microsoft.com/office/drawing/2014/main" val="20007"/>
                    </a:ext>
                  </a:extLst>
                </a:gridCol>
              </a:tblGrid>
              <a:tr h="524000">
                <a:tc>
                  <a:txBody>
                    <a:bodyPr/>
                    <a:lstStyle/>
                    <a:p>
                      <a:pPr algn="ctr" fontAlgn="b"/>
                      <a:r>
                        <a:rPr lang="zh-CN" altLang="en-US" sz="1400" b="1" u="none" strike="noStrike" dirty="0">
                          <a:latin typeface="+mj-ea"/>
                          <a:ea typeface="+mj-ea"/>
                        </a:rPr>
                        <a:t>单位</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体检人数</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错误</a:t>
                      </a:r>
                      <a:endParaRPr lang="en-US" altLang="zh-CN" sz="1400" b="1" u="none" strike="noStrike" dirty="0">
                        <a:latin typeface="+mj-ea"/>
                        <a:ea typeface="+mj-ea"/>
                      </a:endParaRPr>
                    </a:p>
                    <a:p>
                      <a:pPr algn="ctr" fontAlgn="b"/>
                      <a:r>
                        <a:rPr lang="zh-CN" altLang="en-US" sz="1400" b="1" u="none" strike="noStrike" dirty="0">
                          <a:latin typeface="+mj-ea"/>
                          <a:ea typeface="+mj-ea"/>
                        </a:rPr>
                        <a:t>人数</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错误率</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单位</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体检人数</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错误  人数</a:t>
                      </a:r>
                      <a:endParaRPr lang="zh-CN" altLang="en-US" sz="1400" b="1" i="0" u="none" strike="noStrike" dirty="0">
                        <a:solidFill>
                          <a:srgbClr val="000000"/>
                        </a:solidFill>
                        <a:latin typeface="+mj-ea"/>
                        <a:ea typeface="+mj-ea"/>
                      </a:endParaRPr>
                    </a:p>
                  </a:txBody>
                  <a:tcPr marL="9525" marR="9525" marT="9525" marB="0" anchor="ctr"/>
                </a:tc>
                <a:tc>
                  <a:txBody>
                    <a:bodyPr/>
                    <a:lstStyle/>
                    <a:p>
                      <a:pPr algn="ctr" fontAlgn="b"/>
                      <a:r>
                        <a:rPr lang="zh-CN" altLang="en-US" sz="1400" b="1" u="none" strike="noStrike" dirty="0">
                          <a:latin typeface="+mj-ea"/>
                          <a:ea typeface="+mj-ea"/>
                        </a:rPr>
                        <a:t>错误率</a:t>
                      </a:r>
                      <a:endParaRPr lang="zh-CN" altLang="en-US" sz="1400" b="1" i="0" u="none" strike="noStrike" dirty="0">
                        <a:solidFill>
                          <a:srgbClr val="000000"/>
                        </a:solidFill>
                        <a:latin typeface="+mj-ea"/>
                        <a:ea typeface="+mj-ea"/>
                      </a:endParaRPr>
                    </a:p>
                  </a:txBody>
                  <a:tcPr marL="9525" marR="9525" marT="9525" marB="0" anchor="ctr"/>
                </a:tc>
                <a:extLst>
                  <a:ext uri="{0D108BD9-81ED-4DB2-BD59-A6C34878D82A}">
                    <a16:rowId xmlns:a16="http://schemas.microsoft.com/office/drawing/2014/main" val="10000"/>
                  </a:ext>
                </a:extLst>
              </a:tr>
              <a:tr h="359692">
                <a:tc>
                  <a:txBody>
                    <a:bodyPr/>
                    <a:lstStyle/>
                    <a:p>
                      <a:pPr algn="ctr">
                        <a:spcAft>
                          <a:spcPts val="0"/>
                        </a:spcAft>
                      </a:pPr>
                      <a:r>
                        <a:rPr lang="zh-CN" sz="1400" b="1" kern="100" dirty="0">
                          <a:latin typeface="+mj-ea"/>
                          <a:ea typeface="+mj-ea"/>
                        </a:rPr>
                        <a:t>朝阳区保健所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9354</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0.00%</a:t>
                      </a:r>
                      <a:endParaRPr lang="zh-CN" sz="1400" b="1" kern="10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4605</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2</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0.04%</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1"/>
                  </a:ext>
                </a:extLst>
              </a:tr>
              <a:tr h="359692">
                <a:tc>
                  <a:txBody>
                    <a:bodyPr/>
                    <a:lstStyle/>
                    <a:p>
                      <a:pPr algn="ctr">
                        <a:spcAft>
                          <a:spcPts val="0"/>
                        </a:spcAft>
                      </a:pPr>
                      <a:r>
                        <a:rPr lang="zh-CN" sz="1400" b="1" kern="100" dirty="0">
                          <a:latin typeface="+mj-ea"/>
                          <a:ea typeface="+mj-ea"/>
                        </a:rPr>
                        <a:t>东城区保健所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6088</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0.00%</a:t>
                      </a:r>
                      <a:endParaRPr lang="zh-CN" sz="1400" b="1" kern="10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4454</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2</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0.04%</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2"/>
                  </a:ext>
                </a:extLst>
              </a:tr>
              <a:tr h="359692">
                <a:tc>
                  <a:txBody>
                    <a:bodyPr/>
                    <a:lstStyle/>
                    <a:p>
                      <a:pPr algn="ctr">
                        <a:spcAft>
                          <a:spcPts val="0"/>
                        </a:spcAft>
                      </a:pPr>
                      <a:r>
                        <a:rPr lang="zh-CN" sz="1400" b="1" kern="100" dirty="0">
                          <a:latin typeface="+mj-ea"/>
                          <a:ea typeface="+mj-ea"/>
                        </a:rPr>
                        <a:t>西城区保健所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5207</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0.00%</a:t>
                      </a:r>
                      <a:endParaRPr lang="zh-CN" sz="1400" b="1" kern="100" dirty="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1728</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0.06%</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3"/>
                  </a:ext>
                </a:extLst>
              </a:tr>
              <a:tr h="359692">
                <a:tc>
                  <a:txBody>
                    <a:bodyPr/>
                    <a:lstStyle/>
                    <a:p>
                      <a:pPr algn="ctr">
                        <a:spcAft>
                          <a:spcPts val="0"/>
                        </a:spcAft>
                      </a:pPr>
                      <a:r>
                        <a:rPr lang="zh-CN" sz="1400" b="1" kern="100" dirty="0">
                          <a:latin typeface="+mj-ea"/>
                          <a:ea typeface="+mj-ea"/>
                        </a:rPr>
                        <a:t>平谷区保健所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1933</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0.00%</a:t>
                      </a:r>
                      <a:endParaRPr lang="zh-CN" sz="1400" b="1" kern="100" dirty="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4744</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5</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0.11%</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4"/>
                  </a:ext>
                </a:extLst>
              </a:tr>
              <a:tr h="359692">
                <a:tc>
                  <a:txBody>
                    <a:bodyPr/>
                    <a:lstStyle/>
                    <a:p>
                      <a:pPr algn="ctr">
                        <a:spcAft>
                          <a:spcPts val="0"/>
                        </a:spcAft>
                      </a:pPr>
                      <a:r>
                        <a:rPr lang="zh-CN" sz="1400" b="1" kern="100" dirty="0">
                          <a:latin typeface="+mj-ea"/>
                          <a:ea typeface="+mj-ea"/>
                        </a:rPr>
                        <a:t>石景山区保健所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1878</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0.00%</a:t>
                      </a:r>
                      <a:endParaRPr lang="zh-CN" sz="1400" b="1" kern="100" dirty="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1841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3</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0.16%</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5"/>
                  </a:ext>
                </a:extLst>
              </a:tr>
              <a:tr h="359692">
                <a:tc>
                  <a:txBody>
                    <a:bodyPr/>
                    <a:lstStyle/>
                    <a:p>
                      <a:pPr algn="ctr">
                        <a:spcAft>
                          <a:spcPts val="0"/>
                        </a:spcAft>
                      </a:pPr>
                      <a:r>
                        <a:rPr lang="zh-CN" altLang="en-US" sz="1400" b="1" kern="100" dirty="0">
                          <a:latin typeface="+mj-ea"/>
                          <a:ea typeface="+mj-ea"/>
                        </a:rPr>
                        <a:t>燕山</a:t>
                      </a:r>
                      <a:r>
                        <a:rPr lang="zh-CN" sz="1400" b="1" kern="100" dirty="0">
                          <a:latin typeface="+mj-ea"/>
                          <a:ea typeface="+mj-ea"/>
                        </a:rPr>
                        <a:t>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515</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0.00%</a:t>
                      </a:r>
                      <a:endParaRPr lang="zh-CN" sz="1400" b="1" kern="100" dirty="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1446</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3</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0.21%</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6"/>
                  </a:ext>
                </a:extLst>
              </a:tr>
              <a:tr h="359692">
                <a:tc>
                  <a:txBody>
                    <a:bodyPr/>
                    <a:lstStyle/>
                    <a:p>
                      <a:pPr algn="ctr">
                        <a:spcAft>
                          <a:spcPts val="0"/>
                        </a:spcAft>
                      </a:pPr>
                      <a:r>
                        <a:rPr lang="zh-CN" sz="1400" b="1" kern="100" dirty="0">
                          <a:latin typeface="+mj-ea"/>
                          <a:ea typeface="+mj-ea"/>
                        </a:rPr>
                        <a:t>海淀区保健所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15682</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0.01%</a:t>
                      </a:r>
                      <a:endParaRPr lang="zh-CN" sz="1400" b="1" kern="10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1810</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0.22%</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7"/>
                  </a:ext>
                </a:extLst>
              </a:tr>
              <a:tr h="359692">
                <a:tc>
                  <a:txBody>
                    <a:bodyPr/>
                    <a:lstStyle/>
                    <a:p>
                      <a:pPr algn="ctr">
                        <a:spcAft>
                          <a:spcPts val="0"/>
                        </a:spcAft>
                      </a:pPr>
                      <a:r>
                        <a:rPr lang="zh-CN" sz="1400" b="1" kern="100" dirty="0">
                          <a:latin typeface="+mj-ea"/>
                          <a:ea typeface="+mj-ea"/>
                        </a:rPr>
                        <a:t>丰台区保健所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4621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0.02%</a:t>
                      </a:r>
                      <a:endParaRPr lang="zh-CN" sz="1400" b="1" kern="10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2663</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6</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0.23%</a:t>
                      </a:r>
                      <a:endParaRPr lang="zh-CN" sz="1400" b="1" kern="100">
                        <a:latin typeface="+mj-ea"/>
                        <a:ea typeface="+mj-ea"/>
                        <a:cs typeface="Times New Roman"/>
                      </a:endParaRPr>
                    </a:p>
                  </a:txBody>
                  <a:tcPr marL="68580" marR="68580" marT="0" marB="0" anchor="ctr"/>
                </a:tc>
                <a:extLst>
                  <a:ext uri="{0D108BD9-81ED-4DB2-BD59-A6C34878D82A}">
                    <a16:rowId xmlns:a16="http://schemas.microsoft.com/office/drawing/2014/main" val="10008"/>
                  </a:ext>
                </a:extLst>
              </a:tr>
              <a:tr h="359692">
                <a:tc>
                  <a:txBody>
                    <a:bodyPr/>
                    <a:lstStyle/>
                    <a:p>
                      <a:pPr algn="ctr">
                        <a:spcAft>
                          <a:spcPts val="0"/>
                        </a:spcAft>
                      </a:pPr>
                      <a:r>
                        <a:rPr lang="zh-CN" sz="1400" b="1" kern="100" dirty="0">
                          <a:latin typeface="+mj-ea"/>
                          <a:ea typeface="+mj-ea"/>
                        </a:rPr>
                        <a:t>房山区保健所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4395</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0.02%</a:t>
                      </a:r>
                      <a:endParaRPr lang="zh-CN" sz="1400" b="1" kern="100">
                        <a:latin typeface="+mj-ea"/>
                        <a:ea typeface="+mj-ea"/>
                        <a:cs typeface="Times New Roman"/>
                      </a:endParaRPr>
                    </a:p>
                  </a:txBody>
                  <a:tcPr marL="68580" marR="68580" marT="0" marB="0" anchor="ctr"/>
                </a:tc>
                <a:tc>
                  <a:txBody>
                    <a:bodyPr/>
                    <a:lstStyle/>
                    <a:p>
                      <a:pPr algn="ctr">
                        <a:spcAft>
                          <a:spcPts val="0"/>
                        </a:spcAft>
                      </a:pP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365</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3</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0.82%</a:t>
                      </a:r>
                      <a:endParaRPr lang="zh-CN" sz="1400" b="1" kern="100" dirty="0">
                        <a:latin typeface="+mj-ea"/>
                        <a:ea typeface="+mj-ea"/>
                        <a:cs typeface="Times New Roman"/>
                      </a:endParaRPr>
                    </a:p>
                  </a:txBody>
                  <a:tcPr marL="68580" marR="68580" marT="0" marB="0" anchor="ctr"/>
                </a:tc>
                <a:extLst>
                  <a:ext uri="{0D108BD9-81ED-4DB2-BD59-A6C34878D82A}">
                    <a16:rowId xmlns:a16="http://schemas.microsoft.com/office/drawing/2014/main" val="10009"/>
                  </a:ext>
                </a:extLst>
              </a:tr>
              <a:tr h="359692">
                <a:tc>
                  <a:txBody>
                    <a:bodyPr/>
                    <a:lstStyle/>
                    <a:p>
                      <a:pPr algn="ctr">
                        <a:spcAft>
                          <a:spcPts val="0"/>
                        </a:spcAft>
                      </a:pPr>
                      <a:r>
                        <a:rPr lang="zh-CN" sz="1400" b="1" kern="100" dirty="0">
                          <a:latin typeface="+mj-ea"/>
                          <a:ea typeface="+mj-ea"/>
                        </a:rPr>
                        <a:t>昌平区保健所</a:t>
                      </a:r>
                      <a:endParaRPr lang="zh-CN" sz="1400" b="1" kern="100" dirty="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3457</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a:latin typeface="+mj-ea"/>
                          <a:ea typeface="+mj-ea"/>
                        </a:rPr>
                        <a:t>1</a:t>
                      </a:r>
                      <a:endParaRPr lang="zh-CN" sz="1400" b="1" kern="100">
                        <a:latin typeface="+mj-ea"/>
                        <a:ea typeface="+mj-ea"/>
                        <a:cs typeface="Times New Roman"/>
                      </a:endParaRPr>
                    </a:p>
                  </a:txBody>
                  <a:tcPr marL="68580" marR="68580" marT="0" marB="0" anchor="ctr"/>
                </a:tc>
                <a:tc>
                  <a:txBody>
                    <a:bodyPr/>
                    <a:lstStyle/>
                    <a:p>
                      <a:pPr algn="ctr">
                        <a:spcAft>
                          <a:spcPts val="0"/>
                        </a:spcAft>
                      </a:pPr>
                      <a:r>
                        <a:rPr lang="en-US" sz="1400" b="1" kern="100" dirty="0">
                          <a:latin typeface="+mj-ea"/>
                          <a:ea typeface="+mj-ea"/>
                        </a:rPr>
                        <a:t>0.03%</a:t>
                      </a:r>
                      <a:endParaRPr lang="zh-CN" sz="1400" b="1" kern="100" dirty="0">
                        <a:latin typeface="+mj-ea"/>
                        <a:ea typeface="+mj-ea"/>
                        <a:cs typeface="Times New Roman"/>
                      </a:endParaRPr>
                    </a:p>
                  </a:txBody>
                  <a:tcPr marL="68580" marR="68580" marT="0" marB="0" anchor="ctr"/>
                </a:tc>
                <a:tc>
                  <a:txBody>
                    <a:bodyPr/>
                    <a:lstStyle/>
                    <a:p>
                      <a:pPr algn="ctr"/>
                      <a:endParaRPr lang="zh-CN" altLang="en-US" sz="1400" b="1" dirty="0">
                        <a:latin typeface="+mj-ea"/>
                        <a:ea typeface="+mj-ea"/>
                      </a:endParaRPr>
                    </a:p>
                  </a:txBody>
                  <a:tcPr marL="68580" marR="68580" marT="0" marB="0" anchor="ctr"/>
                </a:tc>
                <a:tc>
                  <a:txBody>
                    <a:bodyPr/>
                    <a:lstStyle/>
                    <a:p>
                      <a:pPr algn="ctr"/>
                      <a:endParaRPr lang="zh-CN" altLang="en-US" sz="1400" b="1">
                        <a:latin typeface="+mj-ea"/>
                        <a:ea typeface="+mj-ea"/>
                      </a:endParaRPr>
                    </a:p>
                  </a:txBody>
                  <a:tcPr marL="68580" marR="68580" marT="0" marB="0" anchor="ctr"/>
                </a:tc>
                <a:tc>
                  <a:txBody>
                    <a:bodyPr/>
                    <a:lstStyle/>
                    <a:p>
                      <a:pPr algn="ctr"/>
                      <a:endParaRPr lang="zh-CN" altLang="en-US" sz="1400" b="1" dirty="0">
                        <a:latin typeface="+mj-ea"/>
                        <a:ea typeface="+mj-ea"/>
                      </a:endParaRPr>
                    </a:p>
                  </a:txBody>
                  <a:tcPr marL="68580" marR="68580" marT="0" marB="0" anchor="ctr"/>
                </a:tc>
                <a:tc>
                  <a:txBody>
                    <a:bodyPr/>
                    <a:lstStyle/>
                    <a:p>
                      <a:pPr algn="ctr"/>
                      <a:endParaRPr lang="zh-CN" altLang="en-US" sz="1400" b="1" dirty="0">
                        <a:latin typeface="+mj-ea"/>
                        <a:ea typeface="+mj-ea"/>
                      </a:endParaRPr>
                    </a:p>
                  </a:txBody>
                  <a:tcPr marL="68580" marR="68580" marT="0" marB="0" anchor="ctr"/>
                </a:tc>
                <a:extLst>
                  <a:ext uri="{0D108BD9-81ED-4DB2-BD59-A6C34878D82A}">
                    <a16:rowId xmlns:a16="http://schemas.microsoft.com/office/drawing/2014/main" val="10010"/>
                  </a:ext>
                </a:extLst>
              </a:tr>
            </a:tbl>
          </a:graphicData>
        </a:graphic>
      </p:graphicFrame>
      <p:sp>
        <p:nvSpPr>
          <p:cNvPr id="20" name="文本框 5">
            <a:extLst>
              <a:ext uri="{FF2B5EF4-FFF2-40B4-BE49-F238E27FC236}">
                <a16:creationId xmlns:a16="http://schemas.microsoft.com/office/drawing/2014/main" id="{FD64DBE1-6DCD-449E-A4AB-B2614A4023D4}"/>
              </a:ext>
            </a:extLst>
          </p:cNvPr>
          <p:cNvSpPr txBox="1">
            <a:spLocks noChangeArrowheads="1"/>
          </p:cNvSpPr>
          <p:nvPr/>
        </p:nvSpPr>
        <p:spPr bwMode="auto">
          <a:xfrm>
            <a:off x="245945" y="186083"/>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数据筛查错误率</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pic>
        <p:nvPicPr>
          <p:cNvPr id="4" name="Picture 1" descr="C:\Users\zxb\Documents\Tencent Files\11270130\Image\9G{IC8P6KPZ]8PWT7U[8@{1.jpg"/>
          <p:cNvPicPr>
            <a:picLocks noChangeAspect="1" noChangeArrowheads="1"/>
          </p:cNvPicPr>
          <p:nvPr/>
        </p:nvPicPr>
        <p:blipFill>
          <a:blip r:embed="rId3" cstate="print"/>
          <a:srcRect/>
          <a:stretch>
            <a:fillRect/>
          </a:stretch>
        </p:blipFill>
        <p:spPr bwMode="auto">
          <a:xfrm>
            <a:off x="4602429" y="1309255"/>
            <a:ext cx="1517816" cy="3221181"/>
          </a:xfrm>
          <a:prstGeom prst="rect">
            <a:avLst/>
          </a:prstGeom>
          <a:solidFill>
            <a:schemeClr val="accent1"/>
          </a:solidFill>
        </p:spPr>
      </p:pic>
    </p:spTree>
    <p:extLst>
      <p:ext uri="{BB962C8B-B14F-4D97-AF65-F5344CB8AC3E}">
        <p14:creationId xmlns:p14="http://schemas.microsoft.com/office/powerpoint/2010/main" val="456680167"/>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49543" y="1524173"/>
            <a:ext cx="8450153" cy="2785378"/>
          </a:xfrm>
          <a:prstGeom prst="rect">
            <a:avLst/>
          </a:prstGeom>
        </p:spPr>
        <p:txBody>
          <a:bodyPr wrap="square">
            <a:spAutoFit/>
          </a:bodyPr>
          <a:lstStyle/>
          <a:p>
            <a:pPr marL="1371600" indent="-1371600">
              <a:lnSpc>
                <a:spcPts val="35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电话咨询</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ts val="3500"/>
              </a:lnSpc>
              <a:buNone/>
            </a:pPr>
            <a:r>
              <a:rPr lang="zh-CN" altLang="en-US" sz="1800" b="1" dirty="0">
                <a:solidFill>
                  <a:schemeClr val="accent1"/>
                </a:solidFill>
                <a:effectLst>
                  <a:outerShdw blurRad="38100" dist="38100" dir="2700000" algn="tl">
                    <a:srgbClr val="000000">
                      <a:alpha val="43137"/>
                    </a:srgbClr>
                  </a:outerShdw>
                </a:effectLst>
                <a:latin typeface="+mj-ea"/>
                <a:ea typeface="+mj-ea"/>
              </a:rPr>
              <a:t>       中招体检期间，体检中心相关科室工作人员开通两部对外咨询电话，为各位来电考生和家长答疑解惑，同时为各区县中招体检机构提供咨询和协助。</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marL="1371600" indent="-1371600">
              <a:lnSpc>
                <a:spcPts val="35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网上查询</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ts val="3500"/>
              </a:lnSpc>
              <a:buNone/>
            </a:pPr>
            <a:r>
              <a:rPr lang="zh-CN" altLang="en-US" sz="1800" b="1" dirty="0">
                <a:solidFill>
                  <a:schemeClr val="accent1"/>
                </a:solidFill>
                <a:effectLst>
                  <a:outerShdw blurRad="38100" dist="38100" dir="2700000" algn="tl">
                    <a:srgbClr val="000000">
                      <a:alpha val="43137"/>
                    </a:srgbClr>
                  </a:outerShdw>
                </a:effectLst>
                <a:latin typeface="+mj-ea"/>
                <a:ea typeface="+mj-ea"/>
              </a:rPr>
              <a:t>       为了方便广大考生及时了解中招体检相关政策和安排，北京市体检中心在官网公布了今年中招体检组织安排，体检标准、注意事项，开设网上咨询和查询业务。</a:t>
            </a:r>
          </a:p>
        </p:txBody>
      </p:sp>
      <p:sp>
        <p:nvSpPr>
          <p:cNvPr id="24" name="文本框 5"/>
          <p:cNvSpPr txBox="1">
            <a:spLocks noChangeArrowheads="1"/>
          </p:cNvSpPr>
          <p:nvPr/>
        </p:nvSpPr>
        <p:spPr bwMode="auto">
          <a:xfrm>
            <a:off x="1030850" y="63979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smtClean="0">
                <a:solidFill>
                  <a:schemeClr val="accent1"/>
                </a:solidFill>
                <a:effectLst>
                  <a:outerShdw blurRad="38100" dist="38100" dir="2700000" algn="tl">
                    <a:srgbClr val="000000">
                      <a:alpha val="43137"/>
                    </a:srgbClr>
                  </a:outerShdw>
                </a:effectLst>
                <a:latin typeface="+mj-ea"/>
                <a:ea typeface="+mj-ea"/>
              </a:rPr>
              <a:t>服务保障</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05</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3305910960"/>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a:extLst>
              <a:ext uri="{FF2B5EF4-FFF2-40B4-BE49-F238E27FC236}">
                <a16:creationId xmlns:a16="http://schemas.microsoft.com/office/drawing/2014/main" id="{BEB6FCEE-1778-407D-8F05-91F2C46900D5}"/>
              </a:ext>
            </a:extLst>
          </p:cNvPr>
          <p:cNvGraphicFramePr>
            <a:graphicFrameLocks/>
          </p:cNvGraphicFramePr>
          <p:nvPr>
            <p:extLst>
              <p:ext uri="{D42A27DB-BD31-4B8C-83A1-F6EECF244321}">
                <p14:modId xmlns:p14="http://schemas.microsoft.com/office/powerpoint/2010/main" val="774936571"/>
              </p:ext>
            </p:extLst>
          </p:nvPr>
        </p:nvGraphicFramePr>
        <p:xfrm>
          <a:off x="861612" y="296419"/>
          <a:ext cx="7704856" cy="4157412"/>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6">
            <a:extLst>
              <a:ext uri="{FF2B5EF4-FFF2-40B4-BE49-F238E27FC236}">
                <a16:creationId xmlns:a16="http://schemas.microsoft.com/office/drawing/2014/main" id="{1E214466-8406-480C-8CEE-0978470B09FE}"/>
              </a:ext>
            </a:extLst>
          </p:cNvPr>
          <p:cNvSpPr txBox="1"/>
          <p:nvPr/>
        </p:nvSpPr>
        <p:spPr>
          <a:xfrm>
            <a:off x="2129585" y="4453831"/>
            <a:ext cx="5129775" cy="461665"/>
          </a:xfrm>
          <a:prstGeom prst="rect">
            <a:avLst/>
          </a:prstGeom>
          <a:noFill/>
        </p:spPr>
        <p:txBody>
          <a:bodyPr wrap="square" rtlCol="0">
            <a:spAutoFit/>
          </a:bodyPr>
          <a:lstStyle/>
          <a:p>
            <a:pPr algn="ctr"/>
            <a:r>
              <a:rPr lang="zh-CN" altLang="en-US" sz="2400" b="1" dirty="0">
                <a:latin typeface="微软雅黑" pitchFamily="34" charset="-122"/>
                <a:ea typeface="微软雅黑" pitchFamily="34" charset="-122"/>
              </a:rPr>
              <a:t>体检结果查询流量</a:t>
            </a:r>
            <a:r>
              <a:rPr lang="zh-CN" altLang="en-US" sz="2400" b="1" dirty="0" smtClean="0">
                <a:latin typeface="微软雅黑" pitchFamily="34" charset="-122"/>
                <a:ea typeface="微软雅黑" pitchFamily="34" charset="-122"/>
              </a:rPr>
              <a:t>统计</a:t>
            </a:r>
            <a:endParaRPr lang="zh-CN" altLang="en-US" sz="2400" b="1" dirty="0">
              <a:latin typeface="微软雅黑" pitchFamily="34" charset="-122"/>
              <a:ea typeface="微软雅黑" pitchFamily="34" charset="-122"/>
            </a:endParaRPr>
          </a:p>
        </p:txBody>
      </p:sp>
    </p:spTree>
    <p:extLst>
      <p:ext uri="{BB962C8B-B14F-4D97-AF65-F5344CB8AC3E}">
        <p14:creationId xmlns:p14="http://schemas.microsoft.com/office/powerpoint/2010/main" val="268826700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77385" y="1466001"/>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72461" y="1650623"/>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039756" y="1888881"/>
            <a:ext cx="9412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a:solidFill>
                  <a:schemeClr val="bg1"/>
                </a:solidFill>
                <a:latin typeface="方正兰亭黑_GBK"/>
                <a:ea typeface="方正兰亭黑_GBK"/>
              </a:rPr>
              <a:t>01</a:t>
            </a:r>
            <a:endParaRPr lang="zh-CN" altLang="en-US" sz="4800" b="1">
              <a:solidFill>
                <a:schemeClr val="bg1"/>
              </a:solidFill>
              <a:latin typeface="方正兰亭黑_GBK"/>
              <a:ea typeface="方正兰亭黑_GBK"/>
            </a:endParaRPr>
          </a:p>
        </p:txBody>
      </p:sp>
      <p:sp>
        <p:nvSpPr>
          <p:cNvPr id="16" name="文本框 5"/>
          <p:cNvSpPr txBox="1">
            <a:spLocks noChangeArrowheads="1"/>
          </p:cNvSpPr>
          <p:nvPr/>
        </p:nvSpPr>
        <p:spPr bwMode="auto">
          <a:xfrm>
            <a:off x="2685871" y="1475976"/>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方正兰亭黑_GBK"/>
                <a:ea typeface="方正兰亭黑_GBK"/>
              </a:rPr>
              <a:t>工作准备阶段</a:t>
            </a:r>
          </a:p>
        </p:txBody>
      </p:sp>
      <p:cxnSp>
        <p:nvCxnSpPr>
          <p:cNvPr id="3" name="直接连接符 2"/>
          <p:cNvCxnSpPr>
            <a:cxnSpLocks/>
          </p:cNvCxnSpPr>
          <p:nvPr/>
        </p:nvCxnSpPr>
        <p:spPr>
          <a:xfrm>
            <a:off x="2765107" y="1937641"/>
            <a:ext cx="19520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68375" y="2093689"/>
            <a:ext cx="1990665"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制定工作计划</a:t>
            </a:r>
          </a:p>
        </p:txBody>
      </p:sp>
      <p:sp>
        <p:nvSpPr>
          <p:cNvPr id="25" name="椭圆 24"/>
          <p:cNvSpPr/>
          <p:nvPr/>
        </p:nvSpPr>
        <p:spPr>
          <a:xfrm>
            <a:off x="1958541" y="1476929"/>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02720" y="1793729"/>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59329" y="3179606"/>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72461" y="2840533"/>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201939" y="2511580"/>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025432" y="3131829"/>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37948" y="2511580"/>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39B880F0-B5D3-4360-BEC0-53D2D11341F5}"/>
              </a:ext>
            </a:extLst>
          </p:cNvPr>
          <p:cNvSpPr/>
          <p:nvPr/>
        </p:nvSpPr>
        <p:spPr>
          <a:xfrm>
            <a:off x="2668374" y="2456033"/>
            <a:ext cx="3889440"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smtClean="0">
                <a:solidFill>
                  <a:schemeClr val="accent1"/>
                </a:solidFill>
                <a:effectLst>
                  <a:outerShdw blurRad="38100" dist="38100" dir="2700000" algn="tl">
                    <a:srgbClr val="000000">
                      <a:alpha val="43137"/>
                    </a:srgbClr>
                  </a:outerShdw>
                </a:effectLst>
                <a:latin typeface="+mj-ea"/>
                <a:ea typeface="+mj-ea"/>
              </a:rPr>
              <a:t>准备相关</a:t>
            </a:r>
            <a:r>
              <a:rPr lang="zh-CN" altLang="en-US" sz="1800" b="1" dirty="0">
                <a:solidFill>
                  <a:schemeClr val="accent1"/>
                </a:solidFill>
                <a:effectLst>
                  <a:outerShdw blurRad="38100" dist="38100" dir="2700000" algn="tl">
                    <a:srgbClr val="000000">
                      <a:alpha val="43137"/>
                    </a:srgbClr>
                  </a:outerShdw>
                </a:effectLst>
                <a:latin typeface="+mj-ea"/>
                <a:ea typeface="+mj-ea"/>
              </a:rPr>
              <a:t>材料</a:t>
            </a:r>
          </a:p>
        </p:txBody>
      </p:sp>
      <p:sp>
        <p:nvSpPr>
          <p:cNvPr id="19" name="矩形 18">
            <a:extLst>
              <a:ext uri="{FF2B5EF4-FFF2-40B4-BE49-F238E27FC236}">
                <a16:creationId xmlns:a16="http://schemas.microsoft.com/office/drawing/2014/main" id="{02B84CFF-4606-4026-A0AF-F8432380B7B1}"/>
              </a:ext>
            </a:extLst>
          </p:cNvPr>
          <p:cNvSpPr/>
          <p:nvPr/>
        </p:nvSpPr>
        <p:spPr>
          <a:xfrm>
            <a:off x="2703147" y="3246382"/>
            <a:ext cx="2694671"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筹备、召开全市培训会</a:t>
            </a:r>
          </a:p>
        </p:txBody>
      </p:sp>
      <p:sp>
        <p:nvSpPr>
          <p:cNvPr id="22" name="矩形 21">
            <a:extLst>
              <a:ext uri="{FF2B5EF4-FFF2-40B4-BE49-F238E27FC236}">
                <a16:creationId xmlns:a16="http://schemas.microsoft.com/office/drawing/2014/main" id="{82BDC7DF-ACBD-4AF1-A1B5-0AB7E7FBA6FE}"/>
              </a:ext>
            </a:extLst>
          </p:cNvPr>
          <p:cNvSpPr/>
          <p:nvPr/>
        </p:nvSpPr>
        <p:spPr>
          <a:xfrm>
            <a:off x="2668374" y="2856777"/>
            <a:ext cx="2793738"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参加中招招生简章审核会</a:t>
            </a:r>
          </a:p>
        </p:txBody>
      </p:sp>
      <p:sp>
        <p:nvSpPr>
          <p:cNvPr id="23" name="矩形 22">
            <a:extLst>
              <a:ext uri="{FF2B5EF4-FFF2-40B4-BE49-F238E27FC236}">
                <a16:creationId xmlns:a16="http://schemas.microsoft.com/office/drawing/2014/main" id="{EC7859A2-3546-4598-90AD-97D26534D5BA}"/>
              </a:ext>
            </a:extLst>
          </p:cNvPr>
          <p:cNvSpPr/>
          <p:nvPr/>
        </p:nvSpPr>
        <p:spPr>
          <a:xfrm>
            <a:off x="2685871" y="3668723"/>
            <a:ext cx="2793738"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参加中招网上咨询</a:t>
            </a:r>
          </a:p>
        </p:txBody>
      </p:sp>
      <p:sp>
        <p:nvSpPr>
          <p:cNvPr id="33" name="矩形 32">
            <a:extLst>
              <a:ext uri="{FF2B5EF4-FFF2-40B4-BE49-F238E27FC236}">
                <a16:creationId xmlns:a16="http://schemas.microsoft.com/office/drawing/2014/main" id="{C889E464-85B6-403B-A224-7605B863BEA6}"/>
              </a:ext>
            </a:extLst>
          </p:cNvPr>
          <p:cNvSpPr/>
          <p:nvPr/>
        </p:nvSpPr>
        <p:spPr>
          <a:xfrm>
            <a:off x="2685871" y="4072953"/>
            <a:ext cx="2793738"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a:solidFill>
                  <a:schemeClr val="accent1"/>
                </a:solidFill>
                <a:effectLst>
                  <a:outerShdw blurRad="38100" dist="38100" dir="2700000" algn="tl">
                    <a:srgbClr val="000000">
                      <a:alpha val="43137"/>
                    </a:srgbClr>
                  </a:outerShdw>
                </a:effectLst>
                <a:latin typeface="+mj-ea"/>
                <a:ea typeface="+mj-ea"/>
              </a:rPr>
              <a:t>各区工作准备</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8081BCF2-680F-431D-986E-F25102B20BAB}"/>
              </a:ext>
            </a:extLst>
          </p:cNvPr>
          <p:cNvGraphicFramePr/>
          <p:nvPr>
            <p:extLst>
              <p:ext uri="{D42A27DB-BD31-4B8C-83A1-F6EECF244321}">
                <p14:modId xmlns:p14="http://schemas.microsoft.com/office/powerpoint/2010/main" val="1689352235"/>
              </p:ext>
            </p:extLst>
          </p:nvPr>
        </p:nvGraphicFramePr>
        <p:xfrm>
          <a:off x="1247121" y="455988"/>
          <a:ext cx="6649758" cy="4231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8023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66C40E2-8081-4434-802F-CC5907875DEF}"/>
              </a:ext>
            </a:extLst>
          </p:cNvPr>
          <p:cNvSpPr txBox="1">
            <a:spLocks/>
          </p:cNvSpPr>
          <p:nvPr/>
        </p:nvSpPr>
        <p:spPr>
          <a:xfrm>
            <a:off x="202424" y="365212"/>
            <a:ext cx="9001156" cy="47863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r>
              <a:rPr lang="zh-CN" altLang="en-US" b="1" dirty="0">
                <a:latin typeface="微软雅黑" pitchFamily="34" charset="-122"/>
                <a:ea typeface="微软雅黑" pitchFamily="34" charset="-122"/>
              </a:rPr>
              <a:t>阳性体征顺位</a:t>
            </a:r>
            <a:r>
              <a:rPr lang="zh-CN" altLang="en-US" b="1" dirty="0" smtClean="0">
                <a:latin typeface="微软雅黑" pitchFamily="34" charset="-122"/>
                <a:ea typeface="微软雅黑" pitchFamily="34" charset="-122"/>
              </a:rPr>
              <a:t>比</a:t>
            </a:r>
            <a:endParaRPr lang="zh-CN" altLang="en-US" b="1" dirty="0">
              <a:latin typeface="微软雅黑" pitchFamily="34" charset="-122"/>
              <a:ea typeface="微软雅黑" pitchFamily="34" charset="-122"/>
            </a:endParaRPr>
          </a:p>
        </p:txBody>
      </p:sp>
      <p:graphicFrame>
        <p:nvGraphicFramePr>
          <p:cNvPr id="4" name="图表 3">
            <a:extLst>
              <a:ext uri="{FF2B5EF4-FFF2-40B4-BE49-F238E27FC236}">
                <a16:creationId xmlns:a16="http://schemas.microsoft.com/office/drawing/2014/main" id="{0034AB5E-35CD-449A-9078-A9CFE2CA0657}"/>
              </a:ext>
            </a:extLst>
          </p:cNvPr>
          <p:cNvGraphicFramePr/>
          <p:nvPr>
            <p:extLst>
              <p:ext uri="{D42A27DB-BD31-4B8C-83A1-F6EECF244321}">
                <p14:modId xmlns:p14="http://schemas.microsoft.com/office/powerpoint/2010/main" val="2815999974"/>
              </p:ext>
            </p:extLst>
          </p:nvPr>
        </p:nvGraphicFramePr>
        <p:xfrm>
          <a:off x="618023" y="863027"/>
          <a:ext cx="784887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239232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8322A00-60CE-481E-99B0-9AD613A2856E}"/>
              </a:ext>
            </a:extLst>
          </p:cNvPr>
          <p:cNvSpPr txBox="1">
            <a:spLocks/>
          </p:cNvSpPr>
          <p:nvPr/>
        </p:nvSpPr>
        <p:spPr>
          <a:xfrm>
            <a:off x="547942" y="348439"/>
            <a:ext cx="8229600" cy="40785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r>
              <a:rPr lang="zh-CN" altLang="en-US" b="1" dirty="0">
                <a:latin typeface="微软雅黑" pitchFamily="34" charset="-122"/>
                <a:ea typeface="微软雅黑" pitchFamily="34" charset="-122"/>
              </a:rPr>
              <a:t>近五年阳性体征顺位</a:t>
            </a:r>
            <a:r>
              <a:rPr lang="zh-CN" altLang="en-US" b="1" dirty="0" smtClean="0">
                <a:latin typeface="微软雅黑" pitchFamily="34" charset="-122"/>
                <a:ea typeface="微软雅黑" pitchFamily="34" charset="-122"/>
              </a:rPr>
              <a:t>比</a:t>
            </a:r>
            <a:endParaRPr lang="zh-CN" altLang="en-US" b="1" dirty="0">
              <a:solidFill>
                <a:srgbClr val="FF0000"/>
              </a:solidFill>
              <a:latin typeface="微软雅黑" pitchFamily="34" charset="-122"/>
              <a:ea typeface="微软雅黑" pitchFamily="34" charset="-122"/>
            </a:endParaRPr>
          </a:p>
          <a:p>
            <a:pPr>
              <a:buFont typeface="Arial" panose="020B0604020202020204" pitchFamily="34" charset="0"/>
              <a:buNone/>
            </a:pPr>
            <a:endParaRPr lang="zh-CN" altLang="en-US" dirty="0"/>
          </a:p>
        </p:txBody>
      </p:sp>
      <p:graphicFrame>
        <p:nvGraphicFramePr>
          <p:cNvPr id="4" name="图表 3">
            <a:extLst>
              <a:ext uri="{FF2B5EF4-FFF2-40B4-BE49-F238E27FC236}">
                <a16:creationId xmlns:a16="http://schemas.microsoft.com/office/drawing/2014/main" id="{EEEDA189-D63A-4F4A-AE37-0B6376DC8541}"/>
              </a:ext>
            </a:extLst>
          </p:cNvPr>
          <p:cNvGraphicFramePr/>
          <p:nvPr>
            <p:extLst>
              <p:ext uri="{D42A27DB-BD31-4B8C-83A1-F6EECF244321}">
                <p14:modId xmlns:p14="http://schemas.microsoft.com/office/powerpoint/2010/main" val="1129959588"/>
              </p:ext>
            </p:extLst>
          </p:nvPr>
        </p:nvGraphicFramePr>
        <p:xfrm>
          <a:off x="323528" y="653056"/>
          <a:ext cx="824676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081030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09F04A44-9E03-4804-BDFE-9C36DFFFAAF4}"/>
              </a:ext>
            </a:extLst>
          </p:cNvPr>
          <p:cNvSpPr txBox="1">
            <a:spLocks/>
          </p:cNvSpPr>
          <p:nvPr/>
        </p:nvSpPr>
        <p:spPr>
          <a:xfrm>
            <a:off x="571470" y="262618"/>
            <a:ext cx="8115328" cy="471490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r>
              <a:rPr lang="zh-CN" altLang="en-US" b="1" dirty="0">
                <a:latin typeface="微软雅黑" pitchFamily="34" charset="-122"/>
                <a:ea typeface="微软雅黑" pitchFamily="34" charset="-122"/>
              </a:rPr>
              <a:t>近五年视力不足</a:t>
            </a:r>
            <a:r>
              <a:rPr lang="zh-CN" altLang="en-US" b="1" dirty="0" smtClean="0">
                <a:latin typeface="微软雅黑" pitchFamily="34" charset="-122"/>
                <a:ea typeface="微软雅黑" pitchFamily="34" charset="-122"/>
              </a:rPr>
              <a:t>对比</a:t>
            </a:r>
            <a:endParaRPr lang="zh-CN" altLang="en-US" b="1" dirty="0">
              <a:latin typeface="微软雅黑" pitchFamily="34" charset="-122"/>
              <a:ea typeface="微软雅黑" pitchFamily="34" charset="-122"/>
            </a:endParaRPr>
          </a:p>
          <a:p>
            <a:pPr>
              <a:buFont typeface="Arial" panose="020B0604020202020204" pitchFamily="34" charset="0"/>
              <a:buNone/>
            </a:pPr>
            <a:endParaRPr lang="zh-CN" altLang="en-US" dirty="0"/>
          </a:p>
        </p:txBody>
      </p:sp>
      <p:graphicFrame>
        <p:nvGraphicFramePr>
          <p:cNvPr id="5" name="图表 4">
            <a:extLst>
              <a:ext uri="{FF2B5EF4-FFF2-40B4-BE49-F238E27FC236}">
                <a16:creationId xmlns:a16="http://schemas.microsoft.com/office/drawing/2014/main" id="{C51129AE-2B17-4F35-8CE3-ACAB41ABEE9B}"/>
              </a:ext>
            </a:extLst>
          </p:cNvPr>
          <p:cNvGraphicFramePr/>
          <p:nvPr>
            <p:extLst>
              <p:ext uri="{D42A27DB-BD31-4B8C-83A1-F6EECF244321}">
                <p14:modId xmlns:p14="http://schemas.microsoft.com/office/powerpoint/2010/main" val="179339776"/>
              </p:ext>
            </p:extLst>
          </p:nvPr>
        </p:nvGraphicFramePr>
        <p:xfrm>
          <a:off x="718106" y="808823"/>
          <a:ext cx="7968692"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528427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A122EAFE-1B33-4210-86C8-67BA133AC798}"/>
              </a:ext>
            </a:extLst>
          </p:cNvPr>
          <p:cNvSpPr txBox="1">
            <a:spLocks/>
          </p:cNvSpPr>
          <p:nvPr/>
        </p:nvSpPr>
        <p:spPr>
          <a:xfrm>
            <a:off x="611560" y="233060"/>
            <a:ext cx="8229600" cy="400765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r>
              <a:rPr lang="zh-CN" altLang="en-US" b="1" dirty="0">
                <a:latin typeface="微软雅黑" pitchFamily="34" charset="-122"/>
                <a:ea typeface="微软雅黑" pitchFamily="34" charset="-122"/>
              </a:rPr>
              <a:t>近五年超重情况</a:t>
            </a:r>
            <a:r>
              <a:rPr lang="zh-CN" altLang="en-US" b="1" dirty="0" smtClean="0">
                <a:latin typeface="微软雅黑" pitchFamily="34" charset="-122"/>
                <a:ea typeface="微软雅黑" pitchFamily="34" charset="-122"/>
              </a:rPr>
              <a:t>对比</a:t>
            </a:r>
            <a:endParaRPr lang="zh-CN" altLang="en-US" b="1" dirty="0">
              <a:latin typeface="微软雅黑" pitchFamily="34" charset="-122"/>
              <a:ea typeface="微软雅黑" pitchFamily="34" charset="-122"/>
            </a:endParaRPr>
          </a:p>
          <a:p>
            <a:pPr>
              <a:buFont typeface="Arial" panose="020B0604020202020204" pitchFamily="34" charset="0"/>
              <a:buNone/>
            </a:pPr>
            <a:endParaRPr lang="zh-CN" altLang="en-US" dirty="0"/>
          </a:p>
        </p:txBody>
      </p:sp>
      <p:graphicFrame>
        <p:nvGraphicFramePr>
          <p:cNvPr id="3" name="图表 2">
            <a:extLst>
              <a:ext uri="{FF2B5EF4-FFF2-40B4-BE49-F238E27FC236}">
                <a16:creationId xmlns:a16="http://schemas.microsoft.com/office/drawing/2014/main" id="{4EE60CC9-F91B-496B-9159-8786C0458482}"/>
              </a:ext>
            </a:extLst>
          </p:cNvPr>
          <p:cNvGraphicFramePr/>
          <p:nvPr>
            <p:extLst>
              <p:ext uri="{D42A27DB-BD31-4B8C-83A1-F6EECF244321}">
                <p14:modId xmlns:p14="http://schemas.microsoft.com/office/powerpoint/2010/main" val="3822525901"/>
              </p:ext>
            </p:extLst>
          </p:nvPr>
        </p:nvGraphicFramePr>
        <p:xfrm>
          <a:off x="674381" y="829762"/>
          <a:ext cx="765353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56855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id="{6F78FA2D-CBA9-4D7A-83F2-64E70F16B13B}"/>
              </a:ext>
            </a:extLst>
          </p:cNvPr>
          <p:cNvSpPr txBox="1">
            <a:spLocks/>
          </p:cNvSpPr>
          <p:nvPr/>
        </p:nvSpPr>
        <p:spPr>
          <a:xfrm>
            <a:off x="478140" y="177209"/>
            <a:ext cx="8229600" cy="49292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panose="020B0604020202020204" pitchFamily="34" charset="0"/>
              <a:buNone/>
            </a:pPr>
            <a:r>
              <a:rPr lang="zh-CN" altLang="en-US" b="1" dirty="0">
                <a:latin typeface="微软雅黑" pitchFamily="34" charset="-122"/>
                <a:ea typeface="微软雅黑" pitchFamily="34" charset="-122"/>
              </a:rPr>
              <a:t>近五年肥胖情况</a:t>
            </a:r>
            <a:r>
              <a:rPr lang="zh-CN" altLang="en-US" b="1" dirty="0" smtClean="0">
                <a:latin typeface="微软雅黑" pitchFamily="34" charset="-122"/>
                <a:ea typeface="微软雅黑" pitchFamily="34" charset="-122"/>
              </a:rPr>
              <a:t>对比</a:t>
            </a:r>
            <a:endParaRPr lang="zh-CN" altLang="en-US" b="1" dirty="0">
              <a:latin typeface="微软雅黑" pitchFamily="34" charset="-122"/>
              <a:ea typeface="微软雅黑" pitchFamily="34" charset="-122"/>
            </a:endParaRPr>
          </a:p>
          <a:p>
            <a:pPr>
              <a:buFont typeface="Arial" panose="020B0604020202020204" pitchFamily="34" charset="0"/>
              <a:buNone/>
            </a:pPr>
            <a:endParaRPr lang="zh-CN" altLang="en-US" dirty="0"/>
          </a:p>
        </p:txBody>
      </p:sp>
      <p:graphicFrame>
        <p:nvGraphicFramePr>
          <p:cNvPr id="3" name="图表 2">
            <a:extLst>
              <a:ext uri="{FF2B5EF4-FFF2-40B4-BE49-F238E27FC236}">
                <a16:creationId xmlns:a16="http://schemas.microsoft.com/office/drawing/2014/main" id="{926FB912-EC01-4ED5-87FC-2E619F01B79A}"/>
              </a:ext>
            </a:extLst>
          </p:cNvPr>
          <p:cNvGraphicFramePr/>
          <p:nvPr>
            <p:extLst>
              <p:ext uri="{D42A27DB-BD31-4B8C-83A1-F6EECF244321}">
                <p14:modId xmlns:p14="http://schemas.microsoft.com/office/powerpoint/2010/main" val="1959676999"/>
              </p:ext>
            </p:extLst>
          </p:nvPr>
        </p:nvGraphicFramePr>
        <p:xfrm>
          <a:off x="920532" y="899555"/>
          <a:ext cx="7653536"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914149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C9C2A54-EF88-4F31-AD54-AADD50BF4576}"/>
              </a:ext>
            </a:extLst>
          </p:cNvPr>
          <p:cNvGraphicFramePr>
            <a:graphicFrameLocks noGrp="1"/>
          </p:cNvGraphicFramePr>
          <p:nvPr>
            <p:extLst>
              <p:ext uri="{D42A27DB-BD31-4B8C-83A1-F6EECF244321}">
                <p14:modId xmlns:p14="http://schemas.microsoft.com/office/powerpoint/2010/main" val="1786048544"/>
              </p:ext>
            </p:extLst>
          </p:nvPr>
        </p:nvGraphicFramePr>
        <p:xfrm>
          <a:off x="449169" y="738905"/>
          <a:ext cx="8463314" cy="3658593"/>
        </p:xfrm>
        <a:graphic>
          <a:graphicData uri="http://schemas.openxmlformats.org/drawingml/2006/table">
            <a:tbl>
              <a:tblPr firstRow="1" bandRow="1">
                <a:tableStyleId>{5C22544A-7EE6-4342-B048-85BDC9FD1C3A}</a:tableStyleId>
              </a:tblPr>
              <a:tblGrid>
                <a:gridCol w="1692664">
                  <a:extLst>
                    <a:ext uri="{9D8B030D-6E8A-4147-A177-3AD203B41FA5}">
                      <a16:colId xmlns:a16="http://schemas.microsoft.com/office/drawing/2014/main" val="20000"/>
                    </a:ext>
                  </a:extLst>
                </a:gridCol>
                <a:gridCol w="6770650">
                  <a:extLst>
                    <a:ext uri="{9D8B030D-6E8A-4147-A177-3AD203B41FA5}">
                      <a16:colId xmlns:a16="http://schemas.microsoft.com/office/drawing/2014/main" val="20001"/>
                    </a:ext>
                  </a:extLst>
                </a:gridCol>
              </a:tblGrid>
              <a:tr h="561163">
                <a:tc>
                  <a:txBody>
                    <a:bodyPr/>
                    <a:lstStyle/>
                    <a:p>
                      <a:pPr algn="ctr"/>
                      <a:r>
                        <a:rPr lang="zh-CN" altLang="en-US" sz="1400" b="1" dirty="0">
                          <a:latin typeface="微软雅黑" pitchFamily="34" charset="-122"/>
                          <a:ea typeface="微软雅黑" pitchFamily="34" charset="-122"/>
                        </a:rPr>
                        <a:t>体检指标</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dirty="0">
                          <a:latin typeface="微软雅黑" pitchFamily="34" charset="-122"/>
                          <a:ea typeface="微软雅黑" pitchFamily="34" charset="-122"/>
                        </a:rPr>
                        <a:t>指标解释</a:t>
                      </a:r>
                    </a:p>
                  </a:txBody>
                  <a:tcPr anchor="ctr"/>
                </a:tc>
                <a:extLst>
                  <a:ext uri="{0D108BD9-81ED-4DB2-BD59-A6C34878D82A}">
                    <a16:rowId xmlns:a16="http://schemas.microsoft.com/office/drawing/2014/main" val="10000"/>
                  </a:ext>
                </a:extLst>
              </a:tr>
              <a:tr h="561163">
                <a:tc>
                  <a:txBody>
                    <a:bodyPr/>
                    <a:lstStyle/>
                    <a:p>
                      <a:pPr algn="ctr"/>
                      <a:r>
                        <a:rPr lang="zh-CN" altLang="zh-CN" sz="1400" b="1" kern="1200" dirty="0">
                          <a:solidFill>
                            <a:schemeClr val="dk1"/>
                          </a:solidFill>
                          <a:latin typeface="微软雅黑" pitchFamily="34" charset="-122"/>
                          <a:ea typeface="微软雅黑" pitchFamily="34" charset="-122"/>
                          <a:cs typeface="+mn-cs"/>
                        </a:rPr>
                        <a:t>视力不</a:t>
                      </a:r>
                      <a:r>
                        <a:rPr lang="zh-CN" altLang="en-US" sz="1400" b="1" kern="1200" dirty="0">
                          <a:solidFill>
                            <a:schemeClr val="dk1"/>
                          </a:solidFill>
                          <a:latin typeface="微软雅黑" pitchFamily="34" charset="-122"/>
                          <a:ea typeface="微软雅黑" pitchFamily="34" charset="-122"/>
                          <a:cs typeface="+mn-cs"/>
                        </a:rPr>
                        <a:t>良</a:t>
                      </a:r>
                      <a:endParaRPr lang="zh-CN" altLang="en-US" sz="1400" b="1" dirty="0">
                        <a:latin typeface="微软雅黑" pitchFamily="34" charset="-122"/>
                        <a:ea typeface="微软雅黑" pitchFamily="34" charset="-122"/>
                      </a:endParaRPr>
                    </a:p>
                  </a:txBody>
                  <a:tcPr anchor="ctr"/>
                </a:tc>
                <a:tc>
                  <a:txBody>
                    <a:bodyPr/>
                    <a:lstStyle/>
                    <a:p>
                      <a:pPr algn="l"/>
                      <a:r>
                        <a:rPr lang="zh-CN" altLang="zh-CN" sz="1400" b="1" kern="1200" dirty="0">
                          <a:solidFill>
                            <a:schemeClr val="dk1"/>
                          </a:solidFill>
                          <a:latin typeface="微软雅黑" pitchFamily="34" charset="-122"/>
                          <a:ea typeface="微软雅黑" pitchFamily="34" charset="-122"/>
                          <a:cs typeface="+mn-cs"/>
                        </a:rPr>
                        <a:t>任何一眼裸眼视力低于</a:t>
                      </a:r>
                      <a:r>
                        <a:rPr lang="en-US" altLang="zh-CN" sz="1400" b="1" kern="1200" dirty="0">
                          <a:solidFill>
                            <a:schemeClr val="dk1"/>
                          </a:solidFill>
                          <a:latin typeface="微软雅黑" pitchFamily="34" charset="-122"/>
                          <a:ea typeface="微软雅黑" pitchFamily="34" charset="-122"/>
                          <a:cs typeface="+mn-cs"/>
                        </a:rPr>
                        <a:t>5.0</a:t>
                      </a:r>
                      <a:r>
                        <a:rPr lang="zh-CN" altLang="en-US" sz="1400" b="1" kern="1200" dirty="0">
                          <a:solidFill>
                            <a:schemeClr val="dk1"/>
                          </a:solidFill>
                          <a:latin typeface="微软雅黑" pitchFamily="34" charset="-122"/>
                          <a:ea typeface="微软雅黑" pitchFamily="34" charset="-122"/>
                          <a:cs typeface="+mn-cs"/>
                        </a:rPr>
                        <a:t>。</a:t>
                      </a:r>
                      <a:endParaRPr lang="zh-CN" altLang="en-US" sz="1400" b="1" dirty="0">
                        <a:latin typeface="微软雅黑" pitchFamily="34" charset="-122"/>
                        <a:ea typeface="微软雅黑" pitchFamily="34" charset="-122"/>
                      </a:endParaRPr>
                    </a:p>
                  </a:txBody>
                  <a:tcPr anchor="ctr"/>
                </a:tc>
                <a:extLst>
                  <a:ext uri="{0D108BD9-81ED-4DB2-BD59-A6C34878D82A}">
                    <a16:rowId xmlns:a16="http://schemas.microsoft.com/office/drawing/2014/main" val="10001"/>
                  </a:ext>
                </a:extLst>
              </a:tr>
              <a:tr h="561163">
                <a:tc>
                  <a:txBody>
                    <a:bodyPr/>
                    <a:lstStyle/>
                    <a:p>
                      <a:pPr algn="ctr"/>
                      <a:r>
                        <a:rPr lang="zh-CN" altLang="zh-CN" sz="1400" b="1" kern="1200" dirty="0">
                          <a:solidFill>
                            <a:schemeClr val="dk1"/>
                          </a:solidFill>
                          <a:latin typeface="微软雅黑" pitchFamily="34" charset="-122"/>
                          <a:ea typeface="微软雅黑" pitchFamily="34" charset="-122"/>
                          <a:cs typeface="+mn-cs"/>
                        </a:rPr>
                        <a:t>超重</a:t>
                      </a:r>
                      <a:endParaRPr lang="zh-CN" altLang="en-US" sz="1400" b="1" dirty="0">
                        <a:latin typeface="微软雅黑" pitchFamily="34" charset="-122"/>
                        <a:ea typeface="微软雅黑" pitchFamily="34" charset="-122"/>
                      </a:endParaRPr>
                    </a:p>
                  </a:txBody>
                  <a:tcPr anchor="ctr"/>
                </a:tc>
                <a:tc>
                  <a:txBody>
                    <a:bodyPr/>
                    <a:lstStyle/>
                    <a:p>
                      <a:pPr algn="l"/>
                      <a:r>
                        <a:rPr lang="en-US" altLang="zh-CN" sz="1400" b="1" kern="1200" dirty="0">
                          <a:solidFill>
                            <a:schemeClr val="dk1"/>
                          </a:solidFill>
                          <a:latin typeface="微软雅黑" pitchFamily="34" charset="-122"/>
                          <a:ea typeface="微软雅黑" pitchFamily="34" charset="-122"/>
                          <a:cs typeface="+mn-cs"/>
                        </a:rPr>
                        <a:t>16</a:t>
                      </a:r>
                      <a:r>
                        <a:rPr lang="zh-CN" altLang="en-US" sz="1400" b="1" kern="1200" dirty="0">
                          <a:solidFill>
                            <a:schemeClr val="dk1"/>
                          </a:solidFill>
                          <a:latin typeface="微软雅黑" pitchFamily="34" charset="-122"/>
                          <a:ea typeface="微软雅黑" pitchFamily="34" charset="-122"/>
                          <a:cs typeface="+mn-cs"/>
                        </a:rPr>
                        <a:t>岁男生</a:t>
                      </a:r>
                      <a:r>
                        <a:rPr lang="zh-CN" altLang="en-US" sz="1400" b="1" kern="1200" baseline="0" dirty="0">
                          <a:solidFill>
                            <a:schemeClr val="dk1"/>
                          </a:solidFill>
                          <a:latin typeface="微软雅黑" pitchFamily="34" charset="-122"/>
                          <a:ea typeface="微软雅黑" pitchFamily="34" charset="-122"/>
                          <a:cs typeface="+mn-cs"/>
                        </a:rPr>
                        <a:t> </a:t>
                      </a:r>
                      <a:r>
                        <a:rPr lang="en-US" altLang="zh-CN" sz="1400" b="1" kern="1200" dirty="0">
                          <a:solidFill>
                            <a:schemeClr val="dk1"/>
                          </a:solidFill>
                          <a:latin typeface="微软雅黑" pitchFamily="34" charset="-122"/>
                          <a:ea typeface="微软雅黑" pitchFamily="34" charset="-122"/>
                          <a:cs typeface="+mn-cs"/>
                        </a:rPr>
                        <a:t>23.5</a:t>
                      </a:r>
                      <a:r>
                        <a:rPr lang="zh-CN" altLang="zh-CN" sz="1400" b="1" kern="1200" dirty="0">
                          <a:solidFill>
                            <a:schemeClr val="dk1"/>
                          </a:solidFill>
                          <a:latin typeface="微软雅黑" pitchFamily="34" charset="-122"/>
                          <a:ea typeface="微软雅黑" pitchFamily="34" charset="-122"/>
                          <a:cs typeface="+mn-cs"/>
                        </a:rPr>
                        <a:t>≤体重指数（</a:t>
                      </a:r>
                      <a:r>
                        <a:rPr lang="en-US" altLang="zh-CN" sz="1400" b="1" kern="1200" dirty="0">
                          <a:solidFill>
                            <a:schemeClr val="dk1"/>
                          </a:solidFill>
                          <a:latin typeface="微软雅黑" pitchFamily="34" charset="-122"/>
                          <a:ea typeface="微软雅黑" pitchFamily="34" charset="-122"/>
                          <a:cs typeface="+mn-cs"/>
                        </a:rPr>
                        <a:t>BMI</a:t>
                      </a:r>
                      <a:r>
                        <a:rPr lang="zh-CN" altLang="zh-CN" sz="1400" b="1" kern="1200" dirty="0">
                          <a:solidFill>
                            <a:schemeClr val="dk1"/>
                          </a:solidFill>
                          <a:latin typeface="微软雅黑" pitchFamily="34" charset="-122"/>
                          <a:ea typeface="微软雅黑" pitchFamily="34" charset="-122"/>
                          <a:cs typeface="+mn-cs"/>
                        </a:rPr>
                        <a:t>）＜</a:t>
                      </a:r>
                      <a:r>
                        <a:rPr lang="en-US" altLang="zh-CN" sz="1400" b="1" kern="1200" dirty="0">
                          <a:solidFill>
                            <a:schemeClr val="dk1"/>
                          </a:solidFill>
                          <a:latin typeface="微软雅黑" pitchFamily="34" charset="-122"/>
                          <a:ea typeface="微软雅黑" pitchFamily="34" charset="-122"/>
                          <a:cs typeface="+mn-cs"/>
                        </a:rPr>
                        <a:t>27.4</a:t>
                      </a:r>
                      <a:r>
                        <a:rPr lang="zh-CN" altLang="en-US" sz="1400" b="1" kern="1200" dirty="0">
                          <a:solidFill>
                            <a:schemeClr val="dk1"/>
                          </a:solidFill>
                          <a:latin typeface="微软雅黑" pitchFamily="34" charset="-122"/>
                          <a:ea typeface="微软雅黑" pitchFamily="34" charset="-122"/>
                          <a:cs typeface="+mn-cs"/>
                        </a:rPr>
                        <a:t>，女生</a:t>
                      </a:r>
                      <a:r>
                        <a:rPr lang="en-US" altLang="zh-CN" sz="1400" b="1" kern="1200" dirty="0">
                          <a:solidFill>
                            <a:schemeClr val="dk1"/>
                          </a:solidFill>
                          <a:latin typeface="微软雅黑" pitchFamily="34" charset="-122"/>
                          <a:ea typeface="微软雅黑" pitchFamily="34" charset="-122"/>
                          <a:cs typeface="+mn-cs"/>
                        </a:rPr>
                        <a:t>23.7</a:t>
                      </a:r>
                      <a:r>
                        <a:rPr lang="zh-CN" altLang="zh-CN" sz="1400" b="1" kern="1200" dirty="0">
                          <a:solidFill>
                            <a:schemeClr val="dk1"/>
                          </a:solidFill>
                          <a:latin typeface="微软雅黑" pitchFamily="34" charset="-122"/>
                          <a:ea typeface="微软雅黑" pitchFamily="34" charset="-122"/>
                          <a:cs typeface="+mn-cs"/>
                        </a:rPr>
                        <a:t>≤体重指数（</a:t>
                      </a:r>
                      <a:r>
                        <a:rPr lang="en-US" altLang="zh-CN" sz="1400" b="1" kern="1200" dirty="0">
                          <a:solidFill>
                            <a:schemeClr val="dk1"/>
                          </a:solidFill>
                          <a:latin typeface="微软雅黑" pitchFamily="34" charset="-122"/>
                          <a:ea typeface="微软雅黑" pitchFamily="34" charset="-122"/>
                          <a:cs typeface="+mn-cs"/>
                        </a:rPr>
                        <a:t>BMI</a:t>
                      </a:r>
                      <a:r>
                        <a:rPr lang="zh-CN" altLang="zh-CN" sz="1400" b="1" kern="1200" dirty="0">
                          <a:solidFill>
                            <a:schemeClr val="dk1"/>
                          </a:solidFill>
                          <a:latin typeface="微软雅黑" pitchFamily="34" charset="-122"/>
                          <a:ea typeface="微软雅黑" pitchFamily="34" charset="-122"/>
                          <a:cs typeface="+mn-cs"/>
                        </a:rPr>
                        <a:t>）＜</a:t>
                      </a:r>
                      <a:r>
                        <a:rPr lang="en-US" altLang="zh-CN" sz="1400" b="1" kern="1200" dirty="0">
                          <a:solidFill>
                            <a:schemeClr val="dk1"/>
                          </a:solidFill>
                          <a:latin typeface="微软雅黑" pitchFamily="34" charset="-122"/>
                          <a:ea typeface="微软雅黑" pitchFamily="34" charset="-122"/>
                          <a:cs typeface="+mn-cs"/>
                        </a:rPr>
                        <a:t>27.4</a:t>
                      </a:r>
                      <a:r>
                        <a:rPr lang="zh-CN" altLang="en-US" sz="1400" b="1" kern="1200" dirty="0">
                          <a:solidFill>
                            <a:schemeClr val="dk1"/>
                          </a:solidFill>
                          <a:latin typeface="微软雅黑" pitchFamily="34" charset="-122"/>
                          <a:ea typeface="微软雅黑" pitchFamily="34" charset="-122"/>
                          <a:cs typeface="+mn-cs"/>
                        </a:rPr>
                        <a:t>。  </a:t>
                      </a:r>
                      <a:endParaRPr lang="zh-CN" altLang="en-US" sz="1400" b="1" dirty="0">
                        <a:latin typeface="微软雅黑" pitchFamily="34" charset="-122"/>
                        <a:ea typeface="微软雅黑" pitchFamily="34" charset="-122"/>
                      </a:endParaRPr>
                    </a:p>
                  </a:txBody>
                  <a:tcPr anchor="ctr"/>
                </a:tc>
                <a:extLst>
                  <a:ext uri="{0D108BD9-81ED-4DB2-BD59-A6C34878D82A}">
                    <a16:rowId xmlns:a16="http://schemas.microsoft.com/office/drawing/2014/main" val="10002"/>
                  </a:ext>
                </a:extLst>
              </a:tr>
              <a:tr h="561163">
                <a:tc>
                  <a:txBody>
                    <a:bodyPr/>
                    <a:lstStyle/>
                    <a:p>
                      <a:pPr algn="ctr"/>
                      <a:r>
                        <a:rPr lang="zh-CN" altLang="zh-CN" sz="1400" b="1" kern="1200" dirty="0">
                          <a:solidFill>
                            <a:schemeClr val="dk1"/>
                          </a:solidFill>
                          <a:latin typeface="微软雅黑" pitchFamily="34" charset="-122"/>
                          <a:ea typeface="微软雅黑" pitchFamily="34" charset="-122"/>
                          <a:cs typeface="+mn-cs"/>
                        </a:rPr>
                        <a:t>肥胖</a:t>
                      </a:r>
                      <a:endParaRPr lang="zh-CN" altLang="en-US" sz="1400" b="1" dirty="0">
                        <a:latin typeface="微软雅黑" pitchFamily="34" charset="-122"/>
                        <a:ea typeface="微软雅黑" pitchFamily="34" charset="-122"/>
                      </a:endParaRPr>
                    </a:p>
                  </a:txBody>
                  <a:tcPr anchor="ctr"/>
                </a:tc>
                <a:tc>
                  <a:txBody>
                    <a:bodyPr/>
                    <a:lstStyle/>
                    <a:p>
                      <a:pPr algn="l"/>
                      <a:r>
                        <a:rPr lang="en-US" altLang="zh-CN" sz="1400" b="1" kern="1200" dirty="0">
                          <a:solidFill>
                            <a:schemeClr val="dk1"/>
                          </a:solidFill>
                          <a:latin typeface="微软雅黑" pitchFamily="34" charset="-122"/>
                          <a:ea typeface="微软雅黑" pitchFamily="34" charset="-122"/>
                          <a:cs typeface="+mn-cs"/>
                        </a:rPr>
                        <a:t>16</a:t>
                      </a:r>
                      <a:r>
                        <a:rPr lang="zh-CN" altLang="en-US" sz="1400" b="1" kern="1200" dirty="0">
                          <a:solidFill>
                            <a:schemeClr val="dk1"/>
                          </a:solidFill>
                          <a:latin typeface="微软雅黑" pitchFamily="34" charset="-122"/>
                          <a:ea typeface="微软雅黑" pitchFamily="34" charset="-122"/>
                          <a:cs typeface="+mn-cs"/>
                        </a:rPr>
                        <a:t>岁男女生</a:t>
                      </a:r>
                      <a:r>
                        <a:rPr lang="zh-CN" altLang="zh-CN" sz="1400" b="1" kern="1200" dirty="0">
                          <a:solidFill>
                            <a:schemeClr val="dk1"/>
                          </a:solidFill>
                          <a:latin typeface="微软雅黑" pitchFamily="34" charset="-122"/>
                          <a:ea typeface="微软雅黑" pitchFamily="34" charset="-122"/>
                          <a:cs typeface="+mn-cs"/>
                        </a:rPr>
                        <a:t>体重指数（</a:t>
                      </a:r>
                      <a:r>
                        <a:rPr lang="en-US" altLang="zh-CN" sz="1400" b="1" kern="1200" dirty="0">
                          <a:solidFill>
                            <a:schemeClr val="dk1"/>
                          </a:solidFill>
                          <a:latin typeface="微软雅黑" pitchFamily="34" charset="-122"/>
                          <a:ea typeface="微软雅黑" pitchFamily="34" charset="-122"/>
                          <a:cs typeface="+mn-cs"/>
                        </a:rPr>
                        <a:t>BMI</a:t>
                      </a:r>
                      <a:r>
                        <a:rPr lang="zh-CN" altLang="zh-CN" sz="1400" b="1" kern="1200" dirty="0">
                          <a:solidFill>
                            <a:schemeClr val="dk1"/>
                          </a:solidFill>
                          <a:latin typeface="微软雅黑" pitchFamily="34" charset="-122"/>
                          <a:ea typeface="微软雅黑" pitchFamily="34" charset="-122"/>
                          <a:cs typeface="+mn-cs"/>
                        </a:rPr>
                        <a:t>）≥</a:t>
                      </a:r>
                      <a:r>
                        <a:rPr lang="en-US" altLang="zh-CN" sz="1400" b="1" kern="1200" dirty="0">
                          <a:solidFill>
                            <a:schemeClr val="dk1"/>
                          </a:solidFill>
                          <a:latin typeface="微软雅黑" pitchFamily="34" charset="-122"/>
                          <a:ea typeface="微软雅黑" pitchFamily="34" charset="-122"/>
                          <a:cs typeface="+mn-cs"/>
                        </a:rPr>
                        <a:t>27.4</a:t>
                      </a:r>
                      <a:r>
                        <a:rPr lang="zh-CN" altLang="en-US" sz="1400" b="1" kern="1200" dirty="0">
                          <a:solidFill>
                            <a:schemeClr val="dk1"/>
                          </a:solidFill>
                          <a:latin typeface="微软雅黑" pitchFamily="34" charset="-122"/>
                          <a:ea typeface="微软雅黑" pitchFamily="34" charset="-122"/>
                          <a:cs typeface="+mn-cs"/>
                        </a:rPr>
                        <a:t>。</a:t>
                      </a:r>
                      <a:endParaRPr lang="zh-CN" altLang="en-US" sz="1400" b="1" dirty="0">
                        <a:latin typeface="微软雅黑" pitchFamily="34" charset="-122"/>
                        <a:ea typeface="微软雅黑" pitchFamily="34" charset="-122"/>
                      </a:endParaRPr>
                    </a:p>
                  </a:txBody>
                  <a:tcPr anchor="ctr"/>
                </a:tc>
                <a:extLst>
                  <a:ext uri="{0D108BD9-81ED-4DB2-BD59-A6C34878D82A}">
                    <a16:rowId xmlns:a16="http://schemas.microsoft.com/office/drawing/2014/main" val="10003"/>
                  </a:ext>
                </a:extLst>
              </a:tr>
              <a:tr h="852778">
                <a:tc>
                  <a:txBody>
                    <a:bodyPr/>
                    <a:lstStyle/>
                    <a:p>
                      <a:pPr algn="ctr"/>
                      <a:r>
                        <a:rPr lang="zh-CN" altLang="zh-CN" sz="1400" b="1" kern="1200" dirty="0">
                          <a:solidFill>
                            <a:schemeClr val="dk1"/>
                          </a:solidFill>
                          <a:latin typeface="微软雅黑" pitchFamily="34" charset="-122"/>
                          <a:ea typeface="微软雅黑" pitchFamily="34" charset="-122"/>
                          <a:cs typeface="+mn-cs"/>
                        </a:rPr>
                        <a:t>色觉异常</a:t>
                      </a:r>
                      <a:endParaRPr lang="zh-CN" altLang="en-US" sz="1400" b="1" dirty="0">
                        <a:latin typeface="微软雅黑" pitchFamily="34" charset="-122"/>
                        <a:ea typeface="微软雅黑" pitchFamily="34" charset="-122"/>
                      </a:endParaRPr>
                    </a:p>
                  </a:txBody>
                  <a:tcPr anchor="ctr"/>
                </a:tc>
                <a:tc>
                  <a:txBody>
                    <a:bodyPr/>
                    <a:lstStyle/>
                    <a:p>
                      <a:pPr algn="l"/>
                      <a:r>
                        <a:rPr lang="zh-CN" altLang="zh-CN" sz="1400" b="1" kern="1200" dirty="0">
                          <a:solidFill>
                            <a:schemeClr val="dk1"/>
                          </a:solidFill>
                          <a:effectLst/>
                          <a:latin typeface="微软雅黑" pitchFamily="34" charset="-122"/>
                          <a:ea typeface="微软雅黑" pitchFamily="34" charset="-122"/>
                          <a:cs typeface="+mn-cs"/>
                        </a:rPr>
                        <a:t>色觉检查办法为将色盲本置于明亮的自然光线下（但阳光不得直接照射在色盲本上），距离被检者</a:t>
                      </a:r>
                      <a:r>
                        <a:rPr lang="en-US" altLang="zh-CN" sz="1400" b="1" kern="1200" dirty="0">
                          <a:solidFill>
                            <a:schemeClr val="dk1"/>
                          </a:solidFill>
                          <a:effectLst/>
                          <a:latin typeface="微软雅黑" pitchFamily="34" charset="-122"/>
                          <a:ea typeface="微软雅黑" pitchFamily="34" charset="-122"/>
                          <a:cs typeface="+mn-cs"/>
                        </a:rPr>
                        <a:t>70cm</a:t>
                      </a:r>
                      <a:r>
                        <a:rPr lang="zh-CN" altLang="zh-CN" sz="1400" b="1" kern="1200" dirty="0">
                          <a:solidFill>
                            <a:schemeClr val="dk1"/>
                          </a:solidFill>
                          <a:effectLst/>
                          <a:latin typeface="微软雅黑" pitchFamily="34" charset="-122"/>
                          <a:ea typeface="微软雅黑" pitchFamily="34" charset="-122"/>
                          <a:cs typeface="+mn-cs"/>
                        </a:rPr>
                        <a:t>，让被检者迅速读出色盲本上的数字或图形，每图不得超过</a:t>
                      </a:r>
                      <a:r>
                        <a:rPr lang="en-US" altLang="zh-CN" sz="1400" b="1" kern="1200" dirty="0">
                          <a:solidFill>
                            <a:schemeClr val="dk1"/>
                          </a:solidFill>
                          <a:effectLst/>
                          <a:latin typeface="微软雅黑" pitchFamily="34" charset="-122"/>
                          <a:ea typeface="微软雅黑" pitchFamily="34" charset="-122"/>
                          <a:cs typeface="+mn-cs"/>
                        </a:rPr>
                        <a:t>10</a:t>
                      </a:r>
                      <a:r>
                        <a:rPr lang="zh-CN" altLang="zh-CN" sz="1400" b="1" kern="1200" dirty="0">
                          <a:solidFill>
                            <a:schemeClr val="dk1"/>
                          </a:solidFill>
                          <a:effectLst/>
                          <a:latin typeface="微软雅黑" pitchFamily="34" charset="-122"/>
                          <a:ea typeface="微软雅黑" pitchFamily="34" charset="-122"/>
                          <a:cs typeface="+mn-cs"/>
                        </a:rPr>
                        <a:t>秒钟。按色盲本所附的说明，判定是否正确，是哪一种色盲或色弱。</a:t>
                      </a:r>
                      <a:endParaRPr lang="zh-CN" altLang="en-US" sz="1400" b="1" dirty="0">
                        <a:latin typeface="微软雅黑" pitchFamily="34" charset="-122"/>
                        <a:ea typeface="微软雅黑" pitchFamily="34" charset="-122"/>
                      </a:endParaRPr>
                    </a:p>
                  </a:txBody>
                  <a:tcPr anchor="ctr"/>
                </a:tc>
                <a:extLst>
                  <a:ext uri="{0D108BD9-81ED-4DB2-BD59-A6C34878D82A}">
                    <a16:rowId xmlns:a16="http://schemas.microsoft.com/office/drawing/2014/main" val="10004"/>
                  </a:ext>
                </a:extLst>
              </a:tr>
              <a:tr h="561163">
                <a:tc>
                  <a:txBody>
                    <a:bodyPr/>
                    <a:lstStyle/>
                    <a:p>
                      <a:pPr algn="ctr"/>
                      <a:r>
                        <a:rPr lang="zh-CN" altLang="zh-CN" sz="1400" b="1" kern="1200" dirty="0">
                          <a:solidFill>
                            <a:schemeClr val="dk1"/>
                          </a:solidFill>
                          <a:latin typeface="微软雅黑" pitchFamily="34" charset="-122"/>
                          <a:ea typeface="微软雅黑" pitchFamily="34" charset="-122"/>
                          <a:cs typeface="+mn-cs"/>
                        </a:rPr>
                        <a:t>转氨酶异常</a:t>
                      </a:r>
                      <a:endParaRPr lang="zh-CN" altLang="en-US" sz="1400" b="1" dirty="0">
                        <a:latin typeface="微软雅黑" pitchFamily="34" charset="-122"/>
                        <a:ea typeface="微软雅黑" pitchFamily="34" charset="-122"/>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dk1"/>
                          </a:solidFill>
                          <a:latin typeface="微软雅黑" pitchFamily="34" charset="-122"/>
                          <a:ea typeface="微软雅黑" pitchFamily="34" charset="-122"/>
                          <a:cs typeface="+mn-cs"/>
                        </a:rPr>
                        <a:t>ALT</a:t>
                      </a:r>
                      <a:r>
                        <a:rPr lang="zh-CN" altLang="zh-CN" sz="1400" b="1" kern="1200" dirty="0">
                          <a:solidFill>
                            <a:schemeClr val="dk1"/>
                          </a:solidFill>
                          <a:latin typeface="微软雅黑" pitchFamily="34" charset="-122"/>
                          <a:ea typeface="微软雅黑" pitchFamily="34" charset="-122"/>
                          <a:cs typeface="+mn-cs"/>
                        </a:rPr>
                        <a:t>＞</a:t>
                      </a:r>
                      <a:r>
                        <a:rPr lang="en-US" altLang="zh-CN" sz="1400" b="1" kern="1200" dirty="0">
                          <a:solidFill>
                            <a:schemeClr val="dk1"/>
                          </a:solidFill>
                          <a:latin typeface="微软雅黑" pitchFamily="34" charset="-122"/>
                          <a:ea typeface="微软雅黑" pitchFamily="34" charset="-122"/>
                          <a:cs typeface="+mn-cs"/>
                        </a:rPr>
                        <a:t>40U/L</a:t>
                      </a:r>
                      <a:r>
                        <a:rPr lang="zh-CN" altLang="en-US" sz="1400" b="1" kern="1200" dirty="0">
                          <a:solidFill>
                            <a:schemeClr val="dk1"/>
                          </a:solidFill>
                          <a:latin typeface="微软雅黑" pitchFamily="34" charset="-122"/>
                          <a:ea typeface="微软雅黑" pitchFamily="34" charset="-122"/>
                          <a:cs typeface="+mn-cs"/>
                        </a:rPr>
                        <a:t>。</a:t>
                      </a:r>
                      <a:endParaRPr lang="zh-CN" altLang="en-US" sz="1400" b="1" dirty="0">
                        <a:latin typeface="微软雅黑" pitchFamily="34" charset="-122"/>
                        <a:ea typeface="微软雅黑" pitchFamily="34" charset="-122"/>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4416171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77385" y="1172834"/>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72461" y="1357456"/>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107081" y="1595714"/>
            <a:ext cx="806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dirty="0" smtClean="0">
                <a:solidFill>
                  <a:schemeClr val="bg1"/>
                </a:solidFill>
                <a:latin typeface="方正兰亭黑_GBK"/>
                <a:ea typeface="方正兰亭黑_GBK"/>
              </a:rPr>
              <a:t>03</a:t>
            </a:r>
            <a:endParaRPr lang="zh-CN" altLang="en-US" sz="4800" b="1" dirty="0">
              <a:solidFill>
                <a:schemeClr val="bg1"/>
              </a:solidFill>
              <a:latin typeface="方正兰亭黑_GBK"/>
              <a:ea typeface="方正兰亭黑_GBK"/>
            </a:endParaRPr>
          </a:p>
        </p:txBody>
      </p:sp>
      <p:sp>
        <p:nvSpPr>
          <p:cNvPr id="16" name="文本框 5"/>
          <p:cNvSpPr txBox="1">
            <a:spLocks noChangeArrowheads="1"/>
          </p:cNvSpPr>
          <p:nvPr/>
        </p:nvSpPr>
        <p:spPr bwMode="auto">
          <a:xfrm>
            <a:off x="2685871" y="1182809"/>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方正兰亭黑_GBK"/>
                <a:ea typeface="方正兰亭黑_GBK"/>
              </a:rPr>
              <a:t>现场录取阶段</a:t>
            </a:r>
          </a:p>
        </p:txBody>
      </p:sp>
      <p:cxnSp>
        <p:nvCxnSpPr>
          <p:cNvPr id="3" name="直接连接符 2"/>
          <p:cNvCxnSpPr>
            <a:cxnSpLocks/>
          </p:cNvCxnSpPr>
          <p:nvPr/>
        </p:nvCxnSpPr>
        <p:spPr>
          <a:xfrm>
            <a:off x="2765107" y="1644474"/>
            <a:ext cx="19520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685871" y="1804139"/>
            <a:ext cx="6102141" cy="201064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800" b="1" dirty="0">
                <a:solidFill>
                  <a:schemeClr val="accent1"/>
                </a:solidFill>
                <a:effectLst>
                  <a:outerShdw blurRad="38100" dist="38100" dir="2700000" algn="tl">
                    <a:srgbClr val="000000">
                      <a:alpha val="43137"/>
                    </a:srgbClr>
                  </a:outerShdw>
                </a:effectLst>
                <a:latin typeface="+mj-ea"/>
                <a:ea typeface="+mj-ea"/>
              </a:rPr>
              <a:t>       制定</a:t>
            </a:r>
            <a:r>
              <a:rPr lang="en-US" altLang="zh-CN"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年度中考招生录取在七月举行，北京市体检中心委派业务骨干赴录取现场，针对录取过程出现的中招体检存疑进行解答和处理。继续保持 </a:t>
            </a:r>
            <a:r>
              <a:rPr lang="zh-CN" altLang="en-US" sz="2000" b="1" dirty="0">
                <a:solidFill>
                  <a:srgbClr val="FF0000"/>
                </a:solidFill>
                <a:effectLst>
                  <a:outerShdw blurRad="38100" dist="38100" dir="2700000" algn="tl">
                    <a:srgbClr val="000000">
                      <a:alpha val="43137"/>
                    </a:srgbClr>
                  </a:outerShdw>
                </a:effectLst>
                <a:latin typeface="+mj-ea"/>
                <a:ea typeface="+mj-ea"/>
              </a:rPr>
              <a:t>“零”</a:t>
            </a:r>
            <a:r>
              <a:rPr lang="zh-CN" altLang="en-US" sz="1800" b="1" dirty="0">
                <a:solidFill>
                  <a:schemeClr val="accent1"/>
                </a:solidFill>
                <a:effectLst>
                  <a:outerShdw blurRad="38100" dist="38100" dir="2700000" algn="tl">
                    <a:srgbClr val="000000">
                      <a:alpha val="43137"/>
                    </a:srgbClr>
                  </a:outerShdw>
                </a:effectLst>
                <a:latin typeface="+mj-ea"/>
                <a:ea typeface="+mj-ea"/>
              </a:rPr>
              <a:t>退生的佳绩。这与在坐的各位专家辛苦付出分不开，在此表示感谢。</a:t>
            </a:r>
          </a:p>
          <a:p>
            <a:endParaRPr lang="zh-CN" altLang="en-US" sz="1800" b="1" dirty="0">
              <a:solidFill>
                <a:schemeClr val="accent1"/>
              </a:solidFill>
              <a:effectLst>
                <a:outerShdw blurRad="38100" dist="38100" dir="2700000" algn="tl">
                  <a:srgbClr val="000000">
                    <a:alpha val="43137"/>
                  </a:srgbClr>
                </a:outerShdw>
              </a:effectLst>
              <a:latin typeface="+mj-ea"/>
              <a:ea typeface="+mj-ea"/>
            </a:endParaRPr>
          </a:p>
        </p:txBody>
      </p:sp>
      <p:sp>
        <p:nvSpPr>
          <p:cNvPr id="25" name="椭圆 24"/>
          <p:cNvSpPr/>
          <p:nvPr/>
        </p:nvSpPr>
        <p:spPr>
          <a:xfrm>
            <a:off x="1958541" y="1183762"/>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02720" y="1500562"/>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59329" y="2886439"/>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72461" y="2547366"/>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201939" y="2218413"/>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025432" y="2838662"/>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37948" y="2218413"/>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367096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677385" y="1172834"/>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72461" y="1357456"/>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5"/>
          <p:cNvSpPr txBox="1">
            <a:spLocks noChangeArrowheads="1"/>
          </p:cNvSpPr>
          <p:nvPr/>
        </p:nvSpPr>
        <p:spPr bwMode="auto">
          <a:xfrm>
            <a:off x="1038152" y="1595714"/>
            <a:ext cx="944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4800" b="1" dirty="0">
                <a:solidFill>
                  <a:schemeClr val="bg1"/>
                </a:solidFill>
                <a:latin typeface="方正兰亭黑_GBK"/>
                <a:ea typeface="方正兰亭黑_GBK"/>
              </a:rPr>
              <a:t>04</a:t>
            </a:r>
            <a:endParaRPr lang="zh-CN" altLang="en-US" sz="4800" b="1" dirty="0">
              <a:solidFill>
                <a:schemeClr val="bg1"/>
              </a:solidFill>
              <a:latin typeface="方正兰亭黑_GBK"/>
              <a:ea typeface="方正兰亭黑_GBK"/>
            </a:endParaRPr>
          </a:p>
        </p:txBody>
      </p:sp>
      <p:sp>
        <p:nvSpPr>
          <p:cNvPr id="16" name="文本框 5"/>
          <p:cNvSpPr txBox="1">
            <a:spLocks noChangeArrowheads="1"/>
          </p:cNvSpPr>
          <p:nvPr/>
        </p:nvSpPr>
        <p:spPr bwMode="auto">
          <a:xfrm>
            <a:off x="2685871" y="1182809"/>
            <a:ext cx="2040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smtClean="0">
                <a:solidFill>
                  <a:schemeClr val="accent1"/>
                </a:solidFill>
                <a:effectLst>
                  <a:outerShdw blurRad="38100" dist="38100" dir="2700000" algn="tl">
                    <a:srgbClr val="000000">
                      <a:alpha val="43137"/>
                    </a:srgbClr>
                  </a:outerShdw>
                </a:effectLst>
                <a:latin typeface="方正兰亭黑_GBK"/>
                <a:ea typeface="方正兰亭黑_GBK"/>
              </a:rPr>
              <a:t>数据分析汇总</a:t>
            </a:r>
            <a:endParaRPr lang="zh-CN" altLang="en-US" sz="2400" b="1" dirty="0">
              <a:solidFill>
                <a:schemeClr val="accent1"/>
              </a:solidFill>
              <a:effectLst>
                <a:outerShdw blurRad="38100" dist="38100" dir="2700000" algn="tl">
                  <a:srgbClr val="000000">
                    <a:alpha val="43137"/>
                  </a:srgbClr>
                </a:outerShdw>
              </a:effectLst>
              <a:latin typeface="方正兰亭黑_GBK"/>
              <a:ea typeface="方正兰亭黑_GBK"/>
            </a:endParaRPr>
          </a:p>
        </p:txBody>
      </p:sp>
      <p:cxnSp>
        <p:nvCxnSpPr>
          <p:cNvPr id="3" name="直接连接符 2"/>
          <p:cNvCxnSpPr>
            <a:cxnSpLocks/>
          </p:cNvCxnSpPr>
          <p:nvPr/>
        </p:nvCxnSpPr>
        <p:spPr>
          <a:xfrm>
            <a:off x="2765107" y="1644474"/>
            <a:ext cx="195208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958541" y="1183762"/>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02720" y="1500562"/>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59329" y="2886439"/>
            <a:ext cx="160345" cy="16034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72461" y="2547366"/>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201939" y="2218413"/>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025432" y="2838662"/>
            <a:ext cx="154542" cy="154542"/>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37948" y="2218413"/>
            <a:ext cx="99708" cy="9970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765107" y="1912796"/>
            <a:ext cx="1990665"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smtClean="0">
                <a:solidFill>
                  <a:schemeClr val="accent1"/>
                </a:solidFill>
                <a:effectLst>
                  <a:outerShdw blurRad="38100" dist="38100" dir="2700000" algn="tl">
                    <a:srgbClr val="000000">
                      <a:alpha val="43137"/>
                    </a:srgbClr>
                  </a:outerShdw>
                </a:effectLst>
                <a:latin typeface="+mj-ea"/>
                <a:ea typeface="+mj-ea"/>
              </a:rPr>
              <a:t>案例介绍</a:t>
            </a:r>
            <a:endParaRPr lang="zh-CN" altLang="en-US" sz="1800" b="1" dirty="0">
              <a:solidFill>
                <a:schemeClr val="accent1"/>
              </a:solidFill>
              <a:effectLst>
                <a:outerShdw blurRad="38100" dist="38100" dir="2700000" algn="tl">
                  <a:srgbClr val="000000">
                    <a:alpha val="43137"/>
                  </a:srgbClr>
                </a:outerShdw>
              </a:effectLst>
              <a:latin typeface="+mj-ea"/>
              <a:ea typeface="+mj-ea"/>
            </a:endParaRPr>
          </a:p>
        </p:txBody>
      </p:sp>
      <p:sp>
        <p:nvSpPr>
          <p:cNvPr id="18" name="矩形 17"/>
          <p:cNvSpPr/>
          <p:nvPr/>
        </p:nvSpPr>
        <p:spPr>
          <a:xfrm>
            <a:off x="2765107" y="2333925"/>
            <a:ext cx="1990665" cy="30561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800" b="1" dirty="0" smtClean="0">
                <a:solidFill>
                  <a:schemeClr val="accent1"/>
                </a:solidFill>
                <a:effectLst>
                  <a:outerShdw blurRad="38100" dist="38100" dir="2700000" algn="tl">
                    <a:srgbClr val="000000">
                      <a:alpha val="43137"/>
                    </a:srgbClr>
                  </a:outerShdw>
                </a:effectLst>
                <a:latin typeface="+mj-ea"/>
                <a:ea typeface="+mj-ea"/>
              </a:rPr>
              <a:t>总结分析</a:t>
            </a:r>
            <a:endParaRPr lang="zh-CN" altLang="en-US" sz="1800" b="1" dirty="0">
              <a:solidFill>
                <a:schemeClr val="accent1"/>
              </a:solidFill>
              <a:effectLst>
                <a:outerShdw blurRad="38100" dist="38100" dir="2700000" algn="tl">
                  <a:srgbClr val="000000">
                    <a:alpha val="43137"/>
                  </a:srgbClr>
                </a:outerShdw>
              </a:effectLst>
              <a:latin typeface="+mj-ea"/>
              <a:ea typeface="+mj-ea"/>
            </a:endParaRPr>
          </a:p>
        </p:txBody>
      </p:sp>
    </p:spTree>
    <p:extLst>
      <p:ext uri="{BB962C8B-B14F-4D97-AF65-F5344CB8AC3E}">
        <p14:creationId xmlns:p14="http://schemas.microsoft.com/office/powerpoint/2010/main" val="238831467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1285499" y="95739"/>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3" name="组合 22"/>
          <p:cNvGrpSpPr/>
          <p:nvPr/>
        </p:nvGrpSpPr>
        <p:grpSpPr>
          <a:xfrm>
            <a:off x="1017443" y="773688"/>
            <a:ext cx="6886027" cy="3995739"/>
            <a:chOff x="1017443" y="773688"/>
            <a:chExt cx="6886027" cy="3995739"/>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43" y="773689"/>
              <a:ext cx="6886027" cy="3995738"/>
            </a:xfrm>
            <a:prstGeom prst="rect">
              <a:avLst/>
            </a:prstGeom>
          </p:spPr>
        </p:pic>
        <p:sp>
          <p:nvSpPr>
            <p:cNvPr id="15" name="矩形 14"/>
            <p:cNvSpPr/>
            <p:nvPr/>
          </p:nvSpPr>
          <p:spPr bwMode="auto">
            <a:xfrm>
              <a:off x="2237975" y="773689"/>
              <a:ext cx="684389" cy="251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6061830" y="1879857"/>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6043014" y="3511229"/>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194439" y="32098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7194439" y="44671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0" name="矩形 19"/>
            <p:cNvSpPr/>
            <p:nvPr/>
          </p:nvSpPr>
          <p:spPr bwMode="auto">
            <a:xfrm>
              <a:off x="6817306" y="773688"/>
              <a:ext cx="1038139" cy="1399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1" name="矩形 20"/>
            <p:cNvSpPr/>
            <p:nvPr/>
          </p:nvSpPr>
          <p:spPr bwMode="auto">
            <a:xfrm>
              <a:off x="2044704" y="1195588"/>
              <a:ext cx="2367520"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2" name="矩形 21"/>
            <p:cNvSpPr/>
            <p:nvPr/>
          </p:nvSpPr>
          <p:spPr bwMode="auto">
            <a:xfrm>
              <a:off x="2237975" y="3117274"/>
              <a:ext cx="4193998" cy="38381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1868829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15499" y="1666228"/>
            <a:ext cx="5008080" cy="1754326"/>
          </a:xfrm>
          <a:prstGeom prst="rect">
            <a:avLst/>
          </a:prstGeom>
        </p:spPr>
        <p:txBody>
          <a:bodyPr wrap="square">
            <a:spAutoFit/>
          </a:bodyPr>
          <a:lstStyle/>
          <a:p>
            <a:pPr>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       2016</a:t>
            </a:r>
            <a:r>
              <a:rPr lang="zh-CN" altLang="en-US" sz="1800" b="1" dirty="0">
                <a:solidFill>
                  <a:schemeClr val="accent1"/>
                </a:solidFill>
                <a:effectLst>
                  <a:outerShdw blurRad="38100" dist="38100" dir="2700000" algn="tl">
                    <a:srgbClr val="000000">
                      <a:alpha val="43137"/>
                    </a:srgbClr>
                  </a:outerShdw>
                </a:effectLst>
                <a:latin typeface="+mj-ea"/>
                <a:ea typeface="+mj-ea"/>
              </a:rPr>
              <a:t>年底北京市体检中心开始着手为</a:t>
            </a:r>
            <a:r>
              <a:rPr lang="en-US" altLang="zh-CN"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年中招体检工作制定详细的工作计划，分别从工作准备、体检实施、录取及总结等方面提出要求并逐条落实，为中招体检工作打下坚实基础。</a:t>
            </a: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制定工作计划</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01</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
        <p:nvSpPr>
          <p:cNvPr id="20" name="Freeform 5">
            <a:extLst>
              <a:ext uri="{FF2B5EF4-FFF2-40B4-BE49-F238E27FC236}">
                <a16:creationId xmlns:a16="http://schemas.microsoft.com/office/drawing/2014/main" id="{37770FCF-3FD8-4024-866C-1E87E47A840F}"/>
              </a:ext>
            </a:extLst>
          </p:cNvPr>
          <p:cNvSpPr/>
          <p:nvPr/>
        </p:nvSpPr>
        <p:spPr bwMode="auto">
          <a:xfrm>
            <a:off x="7158661" y="2608459"/>
            <a:ext cx="1199328" cy="1152714"/>
          </a:xfrm>
          <a:custGeom>
            <a:avLst/>
            <a:gdLst>
              <a:gd name="T0" fmla="*/ 144 w 1073"/>
              <a:gd name="T1" fmla="*/ 528 h 1073"/>
              <a:gd name="T2" fmla="*/ 49 w 1073"/>
              <a:gd name="T3" fmla="*/ 499 h 1073"/>
              <a:gd name="T4" fmla="*/ 0 w 1073"/>
              <a:gd name="T5" fmla="*/ 530 h 1073"/>
              <a:gd name="T6" fmla="*/ 0 w 1073"/>
              <a:gd name="T7" fmla="*/ 832 h 1073"/>
              <a:gd name="T8" fmla="*/ 299 w 1073"/>
              <a:gd name="T9" fmla="*/ 832 h 1073"/>
              <a:gd name="T10" fmla="*/ 330 w 1073"/>
              <a:gd name="T11" fmla="*/ 881 h 1073"/>
              <a:gd name="T12" fmla="*/ 303 w 1073"/>
              <a:gd name="T13" fmla="*/ 975 h 1073"/>
              <a:gd name="T14" fmla="*/ 415 w 1073"/>
              <a:gd name="T15" fmla="*/ 1073 h 1073"/>
              <a:gd name="T16" fmla="*/ 527 w 1073"/>
              <a:gd name="T17" fmla="*/ 975 h 1073"/>
              <a:gd name="T18" fmla="*/ 499 w 1073"/>
              <a:gd name="T19" fmla="*/ 881 h 1073"/>
              <a:gd name="T20" fmla="*/ 529 w 1073"/>
              <a:gd name="T21" fmla="*/ 832 h 1073"/>
              <a:gd name="T22" fmla="*/ 831 w 1073"/>
              <a:gd name="T23" fmla="*/ 832 h 1073"/>
              <a:gd name="T24" fmla="*/ 831 w 1073"/>
              <a:gd name="T25" fmla="*/ 832 h 1073"/>
              <a:gd name="T26" fmla="*/ 831 w 1073"/>
              <a:gd name="T27" fmla="*/ 832 h 1073"/>
              <a:gd name="T28" fmla="*/ 831 w 1073"/>
              <a:gd name="T29" fmla="*/ 530 h 1073"/>
              <a:gd name="T30" fmla="*/ 880 w 1073"/>
              <a:gd name="T31" fmla="*/ 499 h 1073"/>
              <a:gd name="T32" fmla="*/ 975 w 1073"/>
              <a:gd name="T33" fmla="*/ 528 h 1073"/>
              <a:gd name="T34" fmla="*/ 1073 w 1073"/>
              <a:gd name="T35" fmla="*/ 416 h 1073"/>
              <a:gd name="T36" fmla="*/ 975 w 1073"/>
              <a:gd name="T37" fmla="*/ 303 h 1073"/>
              <a:gd name="T38" fmla="*/ 880 w 1073"/>
              <a:gd name="T39" fmla="*/ 330 h 1073"/>
              <a:gd name="T40" fmla="*/ 831 w 1073"/>
              <a:gd name="T41" fmla="*/ 300 h 1073"/>
              <a:gd name="T42" fmla="*/ 831 w 1073"/>
              <a:gd name="T43" fmla="*/ 0 h 1073"/>
              <a:gd name="T44" fmla="*/ 831 w 1073"/>
              <a:gd name="T45" fmla="*/ 58 h 1073"/>
              <a:gd name="T46" fmla="*/ 831 w 1073"/>
              <a:gd name="T47" fmla="*/ 0 h 1073"/>
              <a:gd name="T48" fmla="*/ 529 w 1073"/>
              <a:gd name="T49" fmla="*/ 0 h 1073"/>
              <a:gd name="T50" fmla="*/ 499 w 1073"/>
              <a:gd name="T51" fmla="*/ 49 h 1073"/>
              <a:gd name="T52" fmla="*/ 527 w 1073"/>
              <a:gd name="T53" fmla="*/ 144 h 1073"/>
              <a:gd name="T54" fmla="*/ 415 w 1073"/>
              <a:gd name="T55" fmla="*/ 242 h 1073"/>
              <a:gd name="T56" fmla="*/ 303 w 1073"/>
              <a:gd name="T57" fmla="*/ 144 h 1073"/>
              <a:gd name="T58" fmla="*/ 330 w 1073"/>
              <a:gd name="T59" fmla="*/ 49 h 1073"/>
              <a:gd name="T60" fmla="*/ 299 w 1073"/>
              <a:gd name="T61" fmla="*/ 0 h 1073"/>
              <a:gd name="T62" fmla="*/ 0 w 1073"/>
              <a:gd name="T63" fmla="*/ 0 h 1073"/>
              <a:gd name="T64" fmla="*/ 0 w 1073"/>
              <a:gd name="T65" fmla="*/ 300 h 1073"/>
              <a:gd name="T66" fmla="*/ 49 w 1073"/>
              <a:gd name="T67" fmla="*/ 330 h 1073"/>
              <a:gd name="T68" fmla="*/ 144 w 1073"/>
              <a:gd name="T69" fmla="*/ 303 h 1073"/>
              <a:gd name="T70" fmla="*/ 241 w 1073"/>
              <a:gd name="T71" fmla="*/ 416 h 1073"/>
              <a:gd name="T72" fmla="*/ 144 w 1073"/>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3">
                <a:moveTo>
                  <a:pt x="144" y="528"/>
                </a:moveTo>
                <a:cubicBezTo>
                  <a:pt x="118" y="528"/>
                  <a:pt x="82" y="516"/>
                  <a:pt x="49" y="499"/>
                </a:cubicBezTo>
                <a:cubicBezTo>
                  <a:pt x="26" y="488"/>
                  <a:pt x="0" y="505"/>
                  <a:pt x="0" y="530"/>
                </a:cubicBezTo>
                <a:cubicBezTo>
                  <a:pt x="0" y="832"/>
                  <a:pt x="0" y="832"/>
                  <a:pt x="0" y="832"/>
                </a:cubicBezTo>
                <a:cubicBezTo>
                  <a:pt x="299" y="832"/>
                  <a:pt x="299" y="832"/>
                  <a:pt x="299" y="832"/>
                </a:cubicBezTo>
                <a:cubicBezTo>
                  <a:pt x="325" y="832"/>
                  <a:pt x="341" y="858"/>
                  <a:pt x="330" y="881"/>
                </a:cubicBezTo>
                <a:cubicBezTo>
                  <a:pt x="314" y="914"/>
                  <a:pt x="303" y="949"/>
                  <a:pt x="303" y="975"/>
                </a:cubicBezTo>
                <a:cubicBezTo>
                  <a:pt x="303" y="1039"/>
                  <a:pt x="353" y="1073"/>
                  <a:pt x="415" y="1073"/>
                </a:cubicBezTo>
                <a:cubicBezTo>
                  <a:pt x="477" y="1073"/>
                  <a:pt x="527" y="1039"/>
                  <a:pt x="527" y="975"/>
                </a:cubicBezTo>
                <a:cubicBezTo>
                  <a:pt x="527" y="949"/>
                  <a:pt x="515" y="914"/>
                  <a:pt x="499" y="881"/>
                </a:cubicBezTo>
                <a:cubicBezTo>
                  <a:pt x="487" y="858"/>
                  <a:pt x="504" y="832"/>
                  <a:pt x="529" y="832"/>
                </a:cubicBezTo>
                <a:cubicBezTo>
                  <a:pt x="831" y="832"/>
                  <a:pt x="831" y="832"/>
                  <a:pt x="831" y="832"/>
                </a:cubicBezTo>
                <a:cubicBezTo>
                  <a:pt x="831" y="832"/>
                  <a:pt x="831" y="832"/>
                  <a:pt x="831" y="832"/>
                </a:cubicBezTo>
                <a:cubicBezTo>
                  <a:pt x="831" y="832"/>
                  <a:pt x="831" y="832"/>
                  <a:pt x="831" y="832"/>
                </a:cubicBezTo>
                <a:cubicBezTo>
                  <a:pt x="831" y="530"/>
                  <a:pt x="831" y="530"/>
                  <a:pt x="831" y="530"/>
                </a:cubicBezTo>
                <a:cubicBezTo>
                  <a:pt x="831" y="505"/>
                  <a:pt x="858" y="488"/>
                  <a:pt x="880" y="499"/>
                </a:cubicBezTo>
                <a:cubicBezTo>
                  <a:pt x="913" y="516"/>
                  <a:pt x="949" y="528"/>
                  <a:pt x="975" y="528"/>
                </a:cubicBezTo>
                <a:cubicBezTo>
                  <a:pt x="1038" y="528"/>
                  <a:pt x="1073" y="477"/>
                  <a:pt x="1073" y="416"/>
                </a:cubicBezTo>
                <a:cubicBezTo>
                  <a:pt x="1073" y="354"/>
                  <a:pt x="1038" y="303"/>
                  <a:pt x="975" y="303"/>
                </a:cubicBezTo>
                <a:cubicBezTo>
                  <a:pt x="949" y="303"/>
                  <a:pt x="913" y="314"/>
                  <a:pt x="880" y="330"/>
                </a:cubicBezTo>
                <a:cubicBezTo>
                  <a:pt x="857" y="341"/>
                  <a:pt x="831" y="325"/>
                  <a:pt x="831" y="300"/>
                </a:cubicBezTo>
                <a:cubicBezTo>
                  <a:pt x="831" y="0"/>
                  <a:pt x="831" y="0"/>
                  <a:pt x="831" y="0"/>
                </a:cubicBezTo>
                <a:cubicBezTo>
                  <a:pt x="831" y="58"/>
                  <a:pt x="831" y="58"/>
                  <a:pt x="831" y="58"/>
                </a:cubicBezTo>
                <a:cubicBezTo>
                  <a:pt x="831" y="0"/>
                  <a:pt x="831" y="0"/>
                  <a:pt x="831" y="0"/>
                </a:cubicBezTo>
                <a:cubicBezTo>
                  <a:pt x="529" y="0"/>
                  <a:pt x="529" y="0"/>
                  <a:pt x="529" y="0"/>
                </a:cubicBezTo>
                <a:cubicBezTo>
                  <a:pt x="504" y="0"/>
                  <a:pt x="487" y="27"/>
                  <a:pt x="499" y="49"/>
                </a:cubicBezTo>
                <a:cubicBezTo>
                  <a:pt x="515" y="82"/>
                  <a:pt x="527" y="118"/>
                  <a:pt x="527" y="144"/>
                </a:cubicBezTo>
                <a:cubicBezTo>
                  <a:pt x="527" y="208"/>
                  <a:pt x="477" y="242"/>
                  <a:pt x="415" y="242"/>
                </a:cubicBezTo>
                <a:cubicBezTo>
                  <a:pt x="353" y="242"/>
                  <a:pt x="303" y="208"/>
                  <a:pt x="303" y="144"/>
                </a:cubicBezTo>
                <a:cubicBezTo>
                  <a:pt x="303" y="118"/>
                  <a:pt x="314" y="82"/>
                  <a:pt x="330" y="49"/>
                </a:cubicBezTo>
                <a:cubicBezTo>
                  <a:pt x="341" y="27"/>
                  <a:pt x="325" y="0"/>
                  <a:pt x="299" y="0"/>
                </a:cubicBezTo>
                <a:cubicBezTo>
                  <a:pt x="0" y="0"/>
                  <a:pt x="0" y="0"/>
                  <a:pt x="0" y="0"/>
                </a:cubicBezTo>
                <a:cubicBezTo>
                  <a:pt x="0" y="300"/>
                  <a:pt x="0" y="300"/>
                  <a:pt x="0" y="300"/>
                </a:cubicBezTo>
                <a:cubicBezTo>
                  <a:pt x="0" y="325"/>
                  <a:pt x="26" y="341"/>
                  <a:pt x="49" y="330"/>
                </a:cubicBezTo>
                <a:cubicBezTo>
                  <a:pt x="82" y="314"/>
                  <a:pt x="118" y="303"/>
                  <a:pt x="144" y="303"/>
                </a:cubicBezTo>
                <a:cubicBezTo>
                  <a:pt x="207" y="303"/>
                  <a:pt x="241" y="354"/>
                  <a:pt x="241" y="416"/>
                </a:cubicBezTo>
                <a:cubicBezTo>
                  <a:pt x="241" y="477"/>
                  <a:pt x="207" y="528"/>
                  <a:pt x="144"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2" name="Freeform 7">
            <a:extLst>
              <a:ext uri="{FF2B5EF4-FFF2-40B4-BE49-F238E27FC236}">
                <a16:creationId xmlns:a16="http://schemas.microsoft.com/office/drawing/2014/main" id="{DB6CCFC8-3BE2-4146-8130-2219144471BC}"/>
              </a:ext>
            </a:extLst>
          </p:cNvPr>
          <p:cNvSpPr/>
          <p:nvPr/>
        </p:nvSpPr>
        <p:spPr bwMode="auto">
          <a:xfrm>
            <a:off x="5954067" y="1453052"/>
            <a:ext cx="1200586" cy="1151507"/>
          </a:xfrm>
          <a:custGeom>
            <a:avLst/>
            <a:gdLst>
              <a:gd name="T0" fmla="*/ 929 w 1073"/>
              <a:gd name="T1" fmla="*/ 545 h 1072"/>
              <a:gd name="T2" fmla="*/ 1024 w 1073"/>
              <a:gd name="T3" fmla="*/ 574 h 1072"/>
              <a:gd name="T4" fmla="*/ 1073 w 1073"/>
              <a:gd name="T5" fmla="*/ 543 h 1072"/>
              <a:gd name="T6" fmla="*/ 1073 w 1073"/>
              <a:gd name="T7" fmla="*/ 241 h 1072"/>
              <a:gd name="T8" fmla="*/ 773 w 1073"/>
              <a:gd name="T9" fmla="*/ 241 h 1072"/>
              <a:gd name="T10" fmla="*/ 743 w 1073"/>
              <a:gd name="T11" fmla="*/ 192 h 1072"/>
              <a:gd name="T12" fmla="*/ 770 w 1073"/>
              <a:gd name="T13" fmla="*/ 97 h 1072"/>
              <a:gd name="T14" fmla="*/ 658 w 1073"/>
              <a:gd name="T15" fmla="*/ 0 h 1072"/>
              <a:gd name="T16" fmla="*/ 546 w 1073"/>
              <a:gd name="T17" fmla="*/ 97 h 1072"/>
              <a:gd name="T18" fmla="*/ 574 w 1073"/>
              <a:gd name="T19" fmla="*/ 192 h 1072"/>
              <a:gd name="T20" fmla="*/ 544 w 1073"/>
              <a:gd name="T21" fmla="*/ 241 h 1072"/>
              <a:gd name="T22" fmla="*/ 242 w 1073"/>
              <a:gd name="T23" fmla="*/ 241 h 1072"/>
              <a:gd name="T24" fmla="*/ 242 w 1073"/>
              <a:gd name="T25" fmla="*/ 241 h 1072"/>
              <a:gd name="T26" fmla="*/ 242 w 1073"/>
              <a:gd name="T27" fmla="*/ 241 h 1072"/>
              <a:gd name="T28" fmla="*/ 242 w 1073"/>
              <a:gd name="T29" fmla="*/ 543 h 1072"/>
              <a:gd name="T30" fmla="*/ 193 w 1073"/>
              <a:gd name="T31" fmla="*/ 574 h 1072"/>
              <a:gd name="T32" fmla="*/ 98 w 1073"/>
              <a:gd name="T33" fmla="*/ 545 h 1072"/>
              <a:gd name="T34" fmla="*/ 0 w 1073"/>
              <a:gd name="T35" fmla="*/ 657 h 1072"/>
              <a:gd name="T36" fmla="*/ 98 w 1073"/>
              <a:gd name="T37" fmla="*/ 769 h 1072"/>
              <a:gd name="T38" fmla="*/ 193 w 1073"/>
              <a:gd name="T39" fmla="*/ 743 h 1072"/>
              <a:gd name="T40" fmla="*/ 242 w 1073"/>
              <a:gd name="T41" fmla="*/ 773 h 1072"/>
              <a:gd name="T42" fmla="*/ 242 w 1073"/>
              <a:gd name="T43" fmla="*/ 1072 h 1072"/>
              <a:gd name="T44" fmla="*/ 242 w 1073"/>
              <a:gd name="T45" fmla="*/ 1015 h 1072"/>
              <a:gd name="T46" fmla="*/ 242 w 1073"/>
              <a:gd name="T47" fmla="*/ 1072 h 1072"/>
              <a:gd name="T48" fmla="*/ 544 w 1073"/>
              <a:gd name="T49" fmla="*/ 1072 h 1072"/>
              <a:gd name="T50" fmla="*/ 574 w 1073"/>
              <a:gd name="T51" fmla="*/ 1023 h 1072"/>
              <a:gd name="T52" fmla="*/ 546 w 1073"/>
              <a:gd name="T53" fmla="*/ 929 h 1072"/>
              <a:gd name="T54" fmla="*/ 658 w 1073"/>
              <a:gd name="T55" fmla="*/ 831 h 1072"/>
              <a:gd name="T56" fmla="*/ 770 w 1073"/>
              <a:gd name="T57" fmla="*/ 929 h 1072"/>
              <a:gd name="T58" fmla="*/ 743 w 1073"/>
              <a:gd name="T59" fmla="*/ 1023 h 1072"/>
              <a:gd name="T60" fmla="*/ 773 w 1073"/>
              <a:gd name="T61" fmla="*/ 1072 h 1072"/>
              <a:gd name="T62" fmla="*/ 1073 w 1073"/>
              <a:gd name="T63" fmla="*/ 1072 h 1072"/>
              <a:gd name="T64" fmla="*/ 1073 w 1073"/>
              <a:gd name="T65" fmla="*/ 773 h 1072"/>
              <a:gd name="T66" fmla="*/ 1024 w 1073"/>
              <a:gd name="T67" fmla="*/ 743 h 1072"/>
              <a:gd name="T68" fmla="*/ 929 w 1073"/>
              <a:gd name="T69" fmla="*/ 769 h 1072"/>
              <a:gd name="T70" fmla="*/ 831 w 1073"/>
              <a:gd name="T71" fmla="*/ 657 h 1072"/>
              <a:gd name="T72" fmla="*/ 929 w 1073"/>
              <a:gd name="T73" fmla="*/ 54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072">
                <a:moveTo>
                  <a:pt x="929" y="545"/>
                </a:moveTo>
                <a:cubicBezTo>
                  <a:pt x="955" y="545"/>
                  <a:pt x="991" y="557"/>
                  <a:pt x="1024" y="574"/>
                </a:cubicBezTo>
                <a:cubicBezTo>
                  <a:pt x="1046" y="585"/>
                  <a:pt x="1073" y="568"/>
                  <a:pt x="1073" y="543"/>
                </a:cubicBezTo>
                <a:cubicBezTo>
                  <a:pt x="1073" y="241"/>
                  <a:pt x="1073" y="241"/>
                  <a:pt x="1073" y="241"/>
                </a:cubicBezTo>
                <a:cubicBezTo>
                  <a:pt x="773" y="241"/>
                  <a:pt x="773" y="241"/>
                  <a:pt x="773" y="241"/>
                </a:cubicBezTo>
                <a:cubicBezTo>
                  <a:pt x="748" y="241"/>
                  <a:pt x="732" y="215"/>
                  <a:pt x="743" y="192"/>
                </a:cubicBezTo>
                <a:cubicBezTo>
                  <a:pt x="759" y="159"/>
                  <a:pt x="770" y="123"/>
                  <a:pt x="770" y="97"/>
                </a:cubicBezTo>
                <a:cubicBezTo>
                  <a:pt x="770" y="34"/>
                  <a:pt x="720" y="0"/>
                  <a:pt x="658" y="0"/>
                </a:cubicBezTo>
                <a:cubicBezTo>
                  <a:pt x="596" y="0"/>
                  <a:pt x="546" y="34"/>
                  <a:pt x="546" y="97"/>
                </a:cubicBezTo>
                <a:cubicBezTo>
                  <a:pt x="546" y="123"/>
                  <a:pt x="557" y="159"/>
                  <a:pt x="574" y="192"/>
                </a:cubicBezTo>
                <a:cubicBezTo>
                  <a:pt x="585" y="215"/>
                  <a:pt x="569" y="241"/>
                  <a:pt x="544" y="241"/>
                </a:cubicBezTo>
                <a:cubicBezTo>
                  <a:pt x="242" y="241"/>
                  <a:pt x="242" y="241"/>
                  <a:pt x="242" y="241"/>
                </a:cubicBezTo>
                <a:cubicBezTo>
                  <a:pt x="242" y="241"/>
                  <a:pt x="242" y="241"/>
                  <a:pt x="242" y="241"/>
                </a:cubicBezTo>
                <a:cubicBezTo>
                  <a:pt x="242" y="241"/>
                  <a:pt x="242" y="241"/>
                  <a:pt x="242" y="241"/>
                </a:cubicBezTo>
                <a:cubicBezTo>
                  <a:pt x="242" y="543"/>
                  <a:pt x="242" y="543"/>
                  <a:pt x="242" y="543"/>
                </a:cubicBezTo>
                <a:cubicBezTo>
                  <a:pt x="242" y="568"/>
                  <a:pt x="215" y="585"/>
                  <a:pt x="193" y="574"/>
                </a:cubicBezTo>
                <a:cubicBezTo>
                  <a:pt x="160" y="557"/>
                  <a:pt x="124" y="545"/>
                  <a:pt x="98" y="545"/>
                </a:cubicBezTo>
                <a:cubicBezTo>
                  <a:pt x="34" y="545"/>
                  <a:pt x="0" y="595"/>
                  <a:pt x="0" y="657"/>
                </a:cubicBezTo>
                <a:cubicBezTo>
                  <a:pt x="0" y="719"/>
                  <a:pt x="34" y="769"/>
                  <a:pt x="98" y="769"/>
                </a:cubicBezTo>
                <a:cubicBezTo>
                  <a:pt x="124" y="769"/>
                  <a:pt x="160" y="759"/>
                  <a:pt x="193" y="743"/>
                </a:cubicBezTo>
                <a:cubicBezTo>
                  <a:pt x="215" y="731"/>
                  <a:pt x="242" y="748"/>
                  <a:pt x="242" y="773"/>
                </a:cubicBezTo>
                <a:cubicBezTo>
                  <a:pt x="242" y="1072"/>
                  <a:pt x="242" y="1072"/>
                  <a:pt x="242" y="1072"/>
                </a:cubicBezTo>
                <a:cubicBezTo>
                  <a:pt x="242" y="1015"/>
                  <a:pt x="242" y="1015"/>
                  <a:pt x="242" y="1015"/>
                </a:cubicBezTo>
                <a:cubicBezTo>
                  <a:pt x="242" y="1072"/>
                  <a:pt x="242" y="1072"/>
                  <a:pt x="242" y="1072"/>
                </a:cubicBezTo>
                <a:cubicBezTo>
                  <a:pt x="544" y="1072"/>
                  <a:pt x="544" y="1072"/>
                  <a:pt x="544" y="1072"/>
                </a:cubicBezTo>
                <a:cubicBezTo>
                  <a:pt x="569" y="1072"/>
                  <a:pt x="585" y="1046"/>
                  <a:pt x="574" y="1023"/>
                </a:cubicBezTo>
                <a:cubicBezTo>
                  <a:pt x="557" y="990"/>
                  <a:pt x="546" y="955"/>
                  <a:pt x="546" y="929"/>
                </a:cubicBezTo>
                <a:cubicBezTo>
                  <a:pt x="546" y="865"/>
                  <a:pt x="596" y="831"/>
                  <a:pt x="658" y="831"/>
                </a:cubicBezTo>
                <a:cubicBezTo>
                  <a:pt x="720" y="831"/>
                  <a:pt x="770" y="865"/>
                  <a:pt x="770" y="929"/>
                </a:cubicBezTo>
                <a:cubicBezTo>
                  <a:pt x="770" y="955"/>
                  <a:pt x="759" y="990"/>
                  <a:pt x="743" y="1023"/>
                </a:cubicBezTo>
                <a:cubicBezTo>
                  <a:pt x="732" y="1046"/>
                  <a:pt x="748" y="1072"/>
                  <a:pt x="773" y="1072"/>
                </a:cubicBezTo>
                <a:cubicBezTo>
                  <a:pt x="1073" y="1072"/>
                  <a:pt x="1073" y="1072"/>
                  <a:pt x="1073" y="1072"/>
                </a:cubicBezTo>
                <a:cubicBezTo>
                  <a:pt x="1073" y="773"/>
                  <a:pt x="1073" y="773"/>
                  <a:pt x="1073" y="773"/>
                </a:cubicBezTo>
                <a:cubicBezTo>
                  <a:pt x="1073" y="748"/>
                  <a:pt x="1046" y="731"/>
                  <a:pt x="1024" y="743"/>
                </a:cubicBezTo>
                <a:cubicBezTo>
                  <a:pt x="991" y="759"/>
                  <a:pt x="955" y="769"/>
                  <a:pt x="929" y="769"/>
                </a:cubicBezTo>
                <a:cubicBezTo>
                  <a:pt x="866" y="769"/>
                  <a:pt x="831" y="719"/>
                  <a:pt x="831" y="657"/>
                </a:cubicBezTo>
                <a:cubicBezTo>
                  <a:pt x="831" y="595"/>
                  <a:pt x="866" y="545"/>
                  <a:pt x="929" y="545"/>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3" name="Freeform 9">
            <a:extLst>
              <a:ext uri="{FF2B5EF4-FFF2-40B4-BE49-F238E27FC236}">
                <a16:creationId xmlns:a16="http://schemas.microsoft.com/office/drawing/2014/main" id="{1794F787-D8DA-4F51-A355-FA63B3C6C68F}"/>
              </a:ext>
            </a:extLst>
          </p:cNvPr>
          <p:cNvSpPr/>
          <p:nvPr/>
        </p:nvSpPr>
        <p:spPr bwMode="auto">
          <a:xfrm>
            <a:off x="7340602" y="1300589"/>
            <a:ext cx="1199328" cy="1152714"/>
          </a:xfrm>
          <a:custGeom>
            <a:avLst/>
            <a:gdLst>
              <a:gd name="T0" fmla="*/ 929 w 1072"/>
              <a:gd name="T1" fmla="*/ 528 h 1073"/>
              <a:gd name="T2" fmla="*/ 1023 w 1072"/>
              <a:gd name="T3" fmla="*/ 499 h 1073"/>
              <a:gd name="T4" fmla="*/ 1072 w 1072"/>
              <a:gd name="T5" fmla="*/ 530 h 1073"/>
              <a:gd name="T6" fmla="*/ 1072 w 1072"/>
              <a:gd name="T7" fmla="*/ 832 h 1073"/>
              <a:gd name="T8" fmla="*/ 773 w 1072"/>
              <a:gd name="T9" fmla="*/ 832 h 1073"/>
              <a:gd name="T10" fmla="*/ 742 w 1072"/>
              <a:gd name="T11" fmla="*/ 881 h 1073"/>
              <a:gd name="T12" fmla="*/ 769 w 1072"/>
              <a:gd name="T13" fmla="*/ 975 h 1073"/>
              <a:gd name="T14" fmla="*/ 657 w 1072"/>
              <a:gd name="T15" fmla="*/ 1073 h 1073"/>
              <a:gd name="T16" fmla="*/ 545 w 1072"/>
              <a:gd name="T17" fmla="*/ 975 h 1073"/>
              <a:gd name="T18" fmla="*/ 573 w 1072"/>
              <a:gd name="T19" fmla="*/ 881 h 1073"/>
              <a:gd name="T20" fmla="*/ 543 w 1072"/>
              <a:gd name="T21" fmla="*/ 832 h 1073"/>
              <a:gd name="T22" fmla="*/ 241 w 1072"/>
              <a:gd name="T23" fmla="*/ 832 h 1073"/>
              <a:gd name="T24" fmla="*/ 241 w 1072"/>
              <a:gd name="T25" fmla="*/ 832 h 1073"/>
              <a:gd name="T26" fmla="*/ 241 w 1072"/>
              <a:gd name="T27" fmla="*/ 832 h 1073"/>
              <a:gd name="T28" fmla="*/ 241 w 1072"/>
              <a:gd name="T29" fmla="*/ 530 h 1073"/>
              <a:gd name="T30" fmla="*/ 192 w 1072"/>
              <a:gd name="T31" fmla="*/ 499 h 1073"/>
              <a:gd name="T32" fmla="*/ 97 w 1072"/>
              <a:gd name="T33" fmla="*/ 528 h 1073"/>
              <a:gd name="T34" fmla="*/ 0 w 1072"/>
              <a:gd name="T35" fmla="*/ 416 h 1073"/>
              <a:gd name="T36" fmla="*/ 97 w 1072"/>
              <a:gd name="T37" fmla="*/ 303 h 1073"/>
              <a:gd name="T38" fmla="*/ 192 w 1072"/>
              <a:gd name="T39" fmla="*/ 330 h 1073"/>
              <a:gd name="T40" fmla="*/ 241 w 1072"/>
              <a:gd name="T41" fmla="*/ 300 h 1073"/>
              <a:gd name="T42" fmla="*/ 241 w 1072"/>
              <a:gd name="T43" fmla="*/ 0 h 1073"/>
              <a:gd name="T44" fmla="*/ 241 w 1072"/>
              <a:gd name="T45" fmla="*/ 58 h 1073"/>
              <a:gd name="T46" fmla="*/ 241 w 1072"/>
              <a:gd name="T47" fmla="*/ 0 h 1073"/>
              <a:gd name="T48" fmla="*/ 543 w 1072"/>
              <a:gd name="T49" fmla="*/ 0 h 1073"/>
              <a:gd name="T50" fmla="*/ 573 w 1072"/>
              <a:gd name="T51" fmla="*/ 50 h 1073"/>
              <a:gd name="T52" fmla="*/ 545 w 1072"/>
              <a:gd name="T53" fmla="*/ 144 h 1073"/>
              <a:gd name="T54" fmla="*/ 657 w 1072"/>
              <a:gd name="T55" fmla="*/ 242 h 1073"/>
              <a:gd name="T56" fmla="*/ 769 w 1072"/>
              <a:gd name="T57" fmla="*/ 144 h 1073"/>
              <a:gd name="T58" fmla="*/ 742 w 1072"/>
              <a:gd name="T59" fmla="*/ 50 h 1073"/>
              <a:gd name="T60" fmla="*/ 773 w 1072"/>
              <a:gd name="T61" fmla="*/ 0 h 1073"/>
              <a:gd name="T62" fmla="*/ 1072 w 1072"/>
              <a:gd name="T63" fmla="*/ 0 h 1073"/>
              <a:gd name="T64" fmla="*/ 1072 w 1072"/>
              <a:gd name="T65" fmla="*/ 300 h 1073"/>
              <a:gd name="T66" fmla="*/ 1023 w 1072"/>
              <a:gd name="T67" fmla="*/ 330 h 1073"/>
              <a:gd name="T68" fmla="*/ 929 w 1072"/>
              <a:gd name="T69" fmla="*/ 303 h 1073"/>
              <a:gd name="T70" fmla="*/ 831 w 1072"/>
              <a:gd name="T71" fmla="*/ 416 h 1073"/>
              <a:gd name="T72" fmla="*/ 929 w 1072"/>
              <a:gd name="T73" fmla="*/ 528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929" y="528"/>
                </a:moveTo>
                <a:cubicBezTo>
                  <a:pt x="955" y="528"/>
                  <a:pt x="990" y="516"/>
                  <a:pt x="1023" y="499"/>
                </a:cubicBezTo>
                <a:cubicBezTo>
                  <a:pt x="1046" y="488"/>
                  <a:pt x="1072" y="505"/>
                  <a:pt x="1072" y="530"/>
                </a:cubicBezTo>
                <a:cubicBezTo>
                  <a:pt x="1072" y="832"/>
                  <a:pt x="1072" y="832"/>
                  <a:pt x="1072" y="832"/>
                </a:cubicBezTo>
                <a:cubicBezTo>
                  <a:pt x="773" y="832"/>
                  <a:pt x="773" y="832"/>
                  <a:pt x="773" y="832"/>
                </a:cubicBezTo>
                <a:cubicBezTo>
                  <a:pt x="747" y="832"/>
                  <a:pt x="731" y="858"/>
                  <a:pt x="742" y="881"/>
                </a:cubicBezTo>
                <a:cubicBezTo>
                  <a:pt x="759" y="914"/>
                  <a:pt x="769" y="949"/>
                  <a:pt x="769" y="975"/>
                </a:cubicBezTo>
                <a:cubicBezTo>
                  <a:pt x="769" y="1039"/>
                  <a:pt x="719" y="1073"/>
                  <a:pt x="657" y="1073"/>
                </a:cubicBezTo>
                <a:cubicBezTo>
                  <a:pt x="595" y="1073"/>
                  <a:pt x="545" y="1039"/>
                  <a:pt x="545" y="975"/>
                </a:cubicBezTo>
                <a:cubicBezTo>
                  <a:pt x="545" y="949"/>
                  <a:pt x="557" y="914"/>
                  <a:pt x="573" y="881"/>
                </a:cubicBezTo>
                <a:cubicBezTo>
                  <a:pt x="585" y="858"/>
                  <a:pt x="568" y="832"/>
                  <a:pt x="543" y="832"/>
                </a:cubicBezTo>
                <a:cubicBezTo>
                  <a:pt x="241" y="832"/>
                  <a:pt x="241" y="832"/>
                  <a:pt x="241" y="832"/>
                </a:cubicBezTo>
                <a:cubicBezTo>
                  <a:pt x="241" y="832"/>
                  <a:pt x="241" y="832"/>
                  <a:pt x="241" y="832"/>
                </a:cubicBezTo>
                <a:cubicBezTo>
                  <a:pt x="241" y="832"/>
                  <a:pt x="241" y="832"/>
                  <a:pt x="241" y="832"/>
                </a:cubicBezTo>
                <a:cubicBezTo>
                  <a:pt x="241" y="530"/>
                  <a:pt x="241" y="530"/>
                  <a:pt x="241" y="530"/>
                </a:cubicBezTo>
                <a:cubicBezTo>
                  <a:pt x="241" y="505"/>
                  <a:pt x="215" y="488"/>
                  <a:pt x="192" y="499"/>
                </a:cubicBezTo>
                <a:cubicBezTo>
                  <a:pt x="159" y="516"/>
                  <a:pt x="123" y="528"/>
                  <a:pt x="97" y="528"/>
                </a:cubicBezTo>
                <a:cubicBezTo>
                  <a:pt x="34" y="528"/>
                  <a:pt x="0" y="478"/>
                  <a:pt x="0" y="416"/>
                </a:cubicBezTo>
                <a:cubicBezTo>
                  <a:pt x="0" y="354"/>
                  <a:pt x="34" y="303"/>
                  <a:pt x="97" y="303"/>
                </a:cubicBezTo>
                <a:cubicBezTo>
                  <a:pt x="123" y="303"/>
                  <a:pt x="159" y="314"/>
                  <a:pt x="192" y="330"/>
                </a:cubicBezTo>
                <a:cubicBezTo>
                  <a:pt x="215" y="341"/>
                  <a:pt x="241" y="325"/>
                  <a:pt x="241" y="300"/>
                </a:cubicBezTo>
                <a:cubicBezTo>
                  <a:pt x="241" y="0"/>
                  <a:pt x="241" y="0"/>
                  <a:pt x="241" y="0"/>
                </a:cubicBezTo>
                <a:cubicBezTo>
                  <a:pt x="241" y="58"/>
                  <a:pt x="241" y="58"/>
                  <a:pt x="241" y="58"/>
                </a:cubicBezTo>
                <a:cubicBezTo>
                  <a:pt x="241" y="0"/>
                  <a:pt x="241" y="0"/>
                  <a:pt x="241" y="0"/>
                </a:cubicBezTo>
                <a:cubicBezTo>
                  <a:pt x="543" y="0"/>
                  <a:pt x="543" y="0"/>
                  <a:pt x="543" y="0"/>
                </a:cubicBezTo>
                <a:cubicBezTo>
                  <a:pt x="568" y="0"/>
                  <a:pt x="585" y="27"/>
                  <a:pt x="573" y="50"/>
                </a:cubicBezTo>
                <a:cubicBezTo>
                  <a:pt x="557" y="83"/>
                  <a:pt x="545" y="118"/>
                  <a:pt x="545" y="144"/>
                </a:cubicBezTo>
                <a:cubicBezTo>
                  <a:pt x="545" y="208"/>
                  <a:pt x="595" y="242"/>
                  <a:pt x="657" y="242"/>
                </a:cubicBezTo>
                <a:cubicBezTo>
                  <a:pt x="719" y="242"/>
                  <a:pt x="769" y="208"/>
                  <a:pt x="769" y="144"/>
                </a:cubicBezTo>
                <a:cubicBezTo>
                  <a:pt x="769" y="118"/>
                  <a:pt x="759" y="83"/>
                  <a:pt x="742" y="50"/>
                </a:cubicBezTo>
                <a:cubicBezTo>
                  <a:pt x="731" y="27"/>
                  <a:pt x="747" y="0"/>
                  <a:pt x="773" y="0"/>
                </a:cubicBezTo>
                <a:cubicBezTo>
                  <a:pt x="1072" y="0"/>
                  <a:pt x="1072" y="0"/>
                  <a:pt x="1072" y="0"/>
                </a:cubicBezTo>
                <a:cubicBezTo>
                  <a:pt x="1072" y="300"/>
                  <a:pt x="1072" y="300"/>
                  <a:pt x="1072" y="300"/>
                </a:cubicBezTo>
                <a:cubicBezTo>
                  <a:pt x="1072" y="325"/>
                  <a:pt x="1046" y="341"/>
                  <a:pt x="1023" y="330"/>
                </a:cubicBezTo>
                <a:cubicBezTo>
                  <a:pt x="990" y="314"/>
                  <a:pt x="955" y="303"/>
                  <a:pt x="929" y="303"/>
                </a:cubicBezTo>
                <a:cubicBezTo>
                  <a:pt x="865" y="303"/>
                  <a:pt x="831" y="354"/>
                  <a:pt x="831" y="416"/>
                </a:cubicBezTo>
                <a:cubicBezTo>
                  <a:pt x="831" y="478"/>
                  <a:pt x="865" y="528"/>
                  <a:pt x="929" y="528"/>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
        <p:nvSpPr>
          <p:cNvPr id="25" name="Freeform 11">
            <a:extLst>
              <a:ext uri="{FF2B5EF4-FFF2-40B4-BE49-F238E27FC236}">
                <a16:creationId xmlns:a16="http://schemas.microsoft.com/office/drawing/2014/main" id="{A6E36E7D-C9D2-4CFF-9771-DC23F2EDDB26}"/>
              </a:ext>
            </a:extLst>
          </p:cNvPr>
          <p:cNvSpPr/>
          <p:nvPr/>
        </p:nvSpPr>
        <p:spPr bwMode="auto">
          <a:xfrm>
            <a:off x="6223152" y="2342719"/>
            <a:ext cx="1199328" cy="1151507"/>
          </a:xfrm>
          <a:custGeom>
            <a:avLst/>
            <a:gdLst>
              <a:gd name="T0" fmla="*/ 143 w 1072"/>
              <a:gd name="T1" fmla="*/ 546 h 1073"/>
              <a:gd name="T2" fmla="*/ 49 w 1072"/>
              <a:gd name="T3" fmla="*/ 574 h 1073"/>
              <a:gd name="T4" fmla="*/ 0 w 1072"/>
              <a:gd name="T5" fmla="*/ 544 h 1073"/>
              <a:gd name="T6" fmla="*/ 0 w 1072"/>
              <a:gd name="T7" fmla="*/ 242 h 1073"/>
              <a:gd name="T8" fmla="*/ 299 w 1072"/>
              <a:gd name="T9" fmla="*/ 242 h 1073"/>
              <a:gd name="T10" fmla="*/ 330 w 1072"/>
              <a:gd name="T11" fmla="*/ 193 h 1073"/>
              <a:gd name="T12" fmla="*/ 303 w 1072"/>
              <a:gd name="T13" fmla="*/ 98 h 1073"/>
              <a:gd name="T14" fmla="*/ 415 w 1072"/>
              <a:gd name="T15" fmla="*/ 0 h 1073"/>
              <a:gd name="T16" fmla="*/ 527 w 1072"/>
              <a:gd name="T17" fmla="*/ 98 h 1073"/>
              <a:gd name="T18" fmla="*/ 499 w 1072"/>
              <a:gd name="T19" fmla="*/ 193 h 1073"/>
              <a:gd name="T20" fmla="*/ 529 w 1072"/>
              <a:gd name="T21" fmla="*/ 242 h 1073"/>
              <a:gd name="T22" fmla="*/ 831 w 1072"/>
              <a:gd name="T23" fmla="*/ 242 h 1073"/>
              <a:gd name="T24" fmla="*/ 831 w 1072"/>
              <a:gd name="T25" fmla="*/ 242 h 1073"/>
              <a:gd name="T26" fmla="*/ 831 w 1072"/>
              <a:gd name="T27" fmla="*/ 242 h 1073"/>
              <a:gd name="T28" fmla="*/ 831 w 1072"/>
              <a:gd name="T29" fmla="*/ 544 h 1073"/>
              <a:gd name="T30" fmla="*/ 880 w 1072"/>
              <a:gd name="T31" fmla="*/ 574 h 1073"/>
              <a:gd name="T32" fmla="*/ 975 w 1072"/>
              <a:gd name="T33" fmla="*/ 546 h 1073"/>
              <a:gd name="T34" fmla="*/ 1072 w 1072"/>
              <a:gd name="T35" fmla="*/ 658 h 1073"/>
              <a:gd name="T36" fmla="*/ 975 w 1072"/>
              <a:gd name="T37" fmla="*/ 770 h 1073"/>
              <a:gd name="T38" fmla="*/ 880 w 1072"/>
              <a:gd name="T39" fmla="*/ 743 h 1073"/>
              <a:gd name="T40" fmla="*/ 831 w 1072"/>
              <a:gd name="T41" fmla="*/ 773 h 1073"/>
              <a:gd name="T42" fmla="*/ 831 w 1072"/>
              <a:gd name="T43" fmla="*/ 1073 h 1073"/>
              <a:gd name="T44" fmla="*/ 831 w 1072"/>
              <a:gd name="T45" fmla="*/ 1015 h 1073"/>
              <a:gd name="T46" fmla="*/ 831 w 1072"/>
              <a:gd name="T47" fmla="*/ 1073 h 1073"/>
              <a:gd name="T48" fmla="*/ 529 w 1072"/>
              <a:gd name="T49" fmla="*/ 1073 h 1073"/>
              <a:gd name="T50" fmla="*/ 499 w 1072"/>
              <a:gd name="T51" fmla="*/ 1024 h 1073"/>
              <a:gd name="T52" fmla="*/ 527 w 1072"/>
              <a:gd name="T53" fmla="*/ 929 h 1073"/>
              <a:gd name="T54" fmla="*/ 415 w 1072"/>
              <a:gd name="T55" fmla="*/ 831 h 1073"/>
              <a:gd name="T56" fmla="*/ 303 w 1072"/>
              <a:gd name="T57" fmla="*/ 929 h 1073"/>
              <a:gd name="T58" fmla="*/ 330 w 1072"/>
              <a:gd name="T59" fmla="*/ 1024 h 1073"/>
              <a:gd name="T60" fmla="*/ 299 w 1072"/>
              <a:gd name="T61" fmla="*/ 1073 h 1073"/>
              <a:gd name="T62" fmla="*/ 0 w 1072"/>
              <a:gd name="T63" fmla="*/ 1073 h 1073"/>
              <a:gd name="T64" fmla="*/ 0 w 1072"/>
              <a:gd name="T65" fmla="*/ 773 h 1073"/>
              <a:gd name="T66" fmla="*/ 49 w 1072"/>
              <a:gd name="T67" fmla="*/ 743 h 1073"/>
              <a:gd name="T68" fmla="*/ 143 w 1072"/>
              <a:gd name="T69" fmla="*/ 770 h 1073"/>
              <a:gd name="T70" fmla="*/ 241 w 1072"/>
              <a:gd name="T71" fmla="*/ 658 h 1073"/>
              <a:gd name="T72" fmla="*/ 143 w 1072"/>
              <a:gd name="T73" fmla="*/ 54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2" h="1073">
                <a:moveTo>
                  <a:pt x="143" y="546"/>
                </a:moveTo>
                <a:cubicBezTo>
                  <a:pt x="117" y="546"/>
                  <a:pt x="82" y="557"/>
                  <a:pt x="49" y="574"/>
                </a:cubicBezTo>
                <a:cubicBezTo>
                  <a:pt x="26" y="586"/>
                  <a:pt x="0" y="569"/>
                  <a:pt x="0" y="544"/>
                </a:cubicBezTo>
                <a:cubicBezTo>
                  <a:pt x="0" y="242"/>
                  <a:pt x="0" y="242"/>
                  <a:pt x="0" y="242"/>
                </a:cubicBezTo>
                <a:cubicBezTo>
                  <a:pt x="299" y="242"/>
                  <a:pt x="299" y="242"/>
                  <a:pt x="299" y="242"/>
                </a:cubicBezTo>
                <a:cubicBezTo>
                  <a:pt x="324" y="242"/>
                  <a:pt x="341" y="215"/>
                  <a:pt x="330" y="193"/>
                </a:cubicBezTo>
                <a:cubicBezTo>
                  <a:pt x="313" y="160"/>
                  <a:pt x="303" y="124"/>
                  <a:pt x="303" y="98"/>
                </a:cubicBezTo>
                <a:cubicBezTo>
                  <a:pt x="303" y="34"/>
                  <a:pt x="353" y="0"/>
                  <a:pt x="415" y="0"/>
                </a:cubicBezTo>
                <a:cubicBezTo>
                  <a:pt x="477" y="0"/>
                  <a:pt x="527" y="34"/>
                  <a:pt x="527" y="98"/>
                </a:cubicBezTo>
                <a:cubicBezTo>
                  <a:pt x="527" y="124"/>
                  <a:pt x="515" y="160"/>
                  <a:pt x="499" y="193"/>
                </a:cubicBezTo>
                <a:cubicBezTo>
                  <a:pt x="487" y="215"/>
                  <a:pt x="504" y="242"/>
                  <a:pt x="529" y="242"/>
                </a:cubicBezTo>
                <a:cubicBezTo>
                  <a:pt x="831" y="242"/>
                  <a:pt x="831" y="242"/>
                  <a:pt x="831" y="242"/>
                </a:cubicBezTo>
                <a:cubicBezTo>
                  <a:pt x="831" y="242"/>
                  <a:pt x="831" y="242"/>
                  <a:pt x="831" y="242"/>
                </a:cubicBezTo>
                <a:cubicBezTo>
                  <a:pt x="831" y="242"/>
                  <a:pt x="831" y="242"/>
                  <a:pt x="831" y="242"/>
                </a:cubicBezTo>
                <a:cubicBezTo>
                  <a:pt x="831" y="544"/>
                  <a:pt x="831" y="544"/>
                  <a:pt x="831" y="544"/>
                </a:cubicBezTo>
                <a:cubicBezTo>
                  <a:pt x="831" y="569"/>
                  <a:pt x="857" y="586"/>
                  <a:pt x="880" y="574"/>
                </a:cubicBezTo>
                <a:cubicBezTo>
                  <a:pt x="913" y="557"/>
                  <a:pt x="949" y="546"/>
                  <a:pt x="975" y="546"/>
                </a:cubicBezTo>
                <a:cubicBezTo>
                  <a:pt x="1038" y="546"/>
                  <a:pt x="1072" y="596"/>
                  <a:pt x="1072" y="658"/>
                </a:cubicBezTo>
                <a:cubicBezTo>
                  <a:pt x="1072" y="720"/>
                  <a:pt x="1038" y="770"/>
                  <a:pt x="975" y="770"/>
                </a:cubicBezTo>
                <a:cubicBezTo>
                  <a:pt x="949" y="770"/>
                  <a:pt x="913" y="759"/>
                  <a:pt x="880" y="743"/>
                </a:cubicBezTo>
                <a:cubicBezTo>
                  <a:pt x="857" y="732"/>
                  <a:pt x="831" y="748"/>
                  <a:pt x="831" y="773"/>
                </a:cubicBezTo>
                <a:cubicBezTo>
                  <a:pt x="831" y="1073"/>
                  <a:pt x="831" y="1073"/>
                  <a:pt x="831" y="1073"/>
                </a:cubicBezTo>
                <a:cubicBezTo>
                  <a:pt x="831" y="1015"/>
                  <a:pt x="831" y="1015"/>
                  <a:pt x="831" y="1015"/>
                </a:cubicBezTo>
                <a:cubicBezTo>
                  <a:pt x="831" y="1073"/>
                  <a:pt x="831" y="1073"/>
                  <a:pt x="831" y="1073"/>
                </a:cubicBezTo>
                <a:cubicBezTo>
                  <a:pt x="529" y="1073"/>
                  <a:pt x="529" y="1073"/>
                  <a:pt x="529" y="1073"/>
                </a:cubicBezTo>
                <a:cubicBezTo>
                  <a:pt x="504" y="1073"/>
                  <a:pt x="487" y="1046"/>
                  <a:pt x="499" y="1024"/>
                </a:cubicBezTo>
                <a:cubicBezTo>
                  <a:pt x="515" y="991"/>
                  <a:pt x="527" y="955"/>
                  <a:pt x="527" y="929"/>
                </a:cubicBezTo>
                <a:cubicBezTo>
                  <a:pt x="527" y="866"/>
                  <a:pt x="477" y="831"/>
                  <a:pt x="415" y="831"/>
                </a:cubicBezTo>
                <a:cubicBezTo>
                  <a:pt x="353" y="831"/>
                  <a:pt x="303" y="866"/>
                  <a:pt x="303" y="929"/>
                </a:cubicBezTo>
                <a:cubicBezTo>
                  <a:pt x="303" y="955"/>
                  <a:pt x="313" y="991"/>
                  <a:pt x="330" y="1024"/>
                </a:cubicBezTo>
                <a:cubicBezTo>
                  <a:pt x="341" y="1047"/>
                  <a:pt x="324" y="1073"/>
                  <a:pt x="299" y="1073"/>
                </a:cubicBezTo>
                <a:cubicBezTo>
                  <a:pt x="0" y="1073"/>
                  <a:pt x="0" y="1073"/>
                  <a:pt x="0" y="1073"/>
                </a:cubicBezTo>
                <a:cubicBezTo>
                  <a:pt x="0" y="773"/>
                  <a:pt x="0" y="773"/>
                  <a:pt x="0" y="773"/>
                </a:cubicBezTo>
                <a:cubicBezTo>
                  <a:pt x="0" y="748"/>
                  <a:pt x="26" y="732"/>
                  <a:pt x="49" y="743"/>
                </a:cubicBezTo>
                <a:cubicBezTo>
                  <a:pt x="82" y="759"/>
                  <a:pt x="117" y="770"/>
                  <a:pt x="143" y="770"/>
                </a:cubicBezTo>
                <a:cubicBezTo>
                  <a:pt x="207" y="770"/>
                  <a:pt x="241" y="720"/>
                  <a:pt x="241" y="658"/>
                </a:cubicBezTo>
                <a:cubicBezTo>
                  <a:pt x="241" y="596"/>
                  <a:pt x="207" y="546"/>
                  <a:pt x="143" y="546"/>
                </a:cubicBezTo>
                <a:close/>
              </a:path>
            </a:pathLst>
          </a:custGeom>
          <a:gradFill>
            <a:gsLst>
              <a:gs pos="100000">
                <a:schemeClr val="accent1">
                  <a:lumMod val="75000"/>
                </a:schemeClr>
              </a:gs>
              <a:gs pos="0">
                <a:srgbClr val="27506E"/>
              </a:gs>
            </a:gsLst>
            <a:path path="circle">
              <a:fillToRect l="50000" t="50000" r="50000" b="50000"/>
            </a:path>
          </a:gradFill>
          <a:ln w="12700">
            <a:solidFill>
              <a:schemeClr val="bg1"/>
            </a:solid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0" nodeType="afterEffect">
                                  <p:stCondLst>
                                    <p:cond delay="0"/>
                                  </p:stCondLst>
                                  <p:childTnLst>
                                    <p:animMotion origin="layout" path="M 8.33333E-7 -4.81481E-6 L -0.05035 0.07963 " pathEditMode="relative" rAng="0" ptsTypes="AA">
                                      <p:cBhvr>
                                        <p:cTn id="6" dur="2000" fill="hold"/>
                                        <p:tgtEl>
                                          <p:spTgt spid="23"/>
                                        </p:tgtEl>
                                        <p:attrNameLst>
                                          <p:attrName>ppt_x</p:attrName>
                                          <p:attrName>ppt_y</p:attrName>
                                        </p:attrNameLst>
                                      </p:cBhvr>
                                      <p:rCtr x="-2517" y="3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ChangeArrowheads="1"/>
          </p:cNvSpPr>
          <p:nvPr/>
        </p:nvSpPr>
        <p:spPr bwMode="auto">
          <a:xfrm>
            <a:off x="1285499" y="193462"/>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3" name="组合 22"/>
          <p:cNvGrpSpPr/>
          <p:nvPr/>
        </p:nvGrpSpPr>
        <p:grpSpPr>
          <a:xfrm>
            <a:off x="1077680" y="871969"/>
            <a:ext cx="6927219" cy="4001366"/>
            <a:chOff x="1077680" y="871969"/>
            <a:chExt cx="6927219" cy="4001366"/>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680" y="871970"/>
              <a:ext cx="6927219" cy="4001365"/>
            </a:xfrm>
            <a:prstGeom prst="rect">
              <a:avLst/>
            </a:prstGeom>
          </p:spPr>
        </p:pic>
        <p:sp>
          <p:nvSpPr>
            <p:cNvPr id="15" name="矩形 14"/>
            <p:cNvSpPr/>
            <p:nvPr/>
          </p:nvSpPr>
          <p:spPr bwMode="auto">
            <a:xfrm>
              <a:off x="2362665" y="955098"/>
              <a:ext cx="684389" cy="215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6186521" y="1983766"/>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6186521" y="3646311"/>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308738" y="33241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7308738" y="4623056"/>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0" name="矩形 19"/>
            <p:cNvSpPr/>
            <p:nvPr/>
          </p:nvSpPr>
          <p:spPr bwMode="auto">
            <a:xfrm>
              <a:off x="6930737" y="871969"/>
              <a:ext cx="1042990" cy="1420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1" name="矩形 20"/>
            <p:cNvSpPr/>
            <p:nvPr/>
          </p:nvSpPr>
          <p:spPr bwMode="auto">
            <a:xfrm>
              <a:off x="2138222" y="1317508"/>
              <a:ext cx="2490699" cy="3526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2" name="矩形 21"/>
            <p:cNvSpPr/>
            <p:nvPr/>
          </p:nvSpPr>
          <p:spPr bwMode="auto">
            <a:xfrm>
              <a:off x="2331493" y="3241964"/>
              <a:ext cx="4412207" cy="3526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5928422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79502"/>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0" name="组合 19"/>
          <p:cNvGrpSpPr/>
          <p:nvPr/>
        </p:nvGrpSpPr>
        <p:grpSpPr>
          <a:xfrm>
            <a:off x="969385" y="822415"/>
            <a:ext cx="7125133" cy="4135567"/>
            <a:chOff x="969385" y="822415"/>
            <a:chExt cx="7125133" cy="4135567"/>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85" y="822415"/>
              <a:ext cx="7125133" cy="4135567"/>
            </a:xfrm>
            <a:prstGeom prst="rect">
              <a:avLst/>
            </a:prstGeom>
          </p:spPr>
        </p:pic>
        <p:sp>
          <p:nvSpPr>
            <p:cNvPr id="13" name="矩形 12"/>
            <p:cNvSpPr/>
            <p:nvPr/>
          </p:nvSpPr>
          <p:spPr bwMode="auto">
            <a:xfrm>
              <a:off x="2217192" y="914464"/>
              <a:ext cx="684389" cy="16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4" name="矩形 13"/>
            <p:cNvSpPr/>
            <p:nvPr/>
          </p:nvSpPr>
          <p:spPr bwMode="auto">
            <a:xfrm>
              <a:off x="6259257" y="1994157"/>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5" name="矩形 14"/>
            <p:cNvSpPr/>
            <p:nvPr/>
          </p:nvSpPr>
          <p:spPr bwMode="auto">
            <a:xfrm>
              <a:off x="6259257" y="3687875"/>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7443821" y="3416814"/>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7443821" y="4697312"/>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004426" y="843197"/>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3712785" y="3612104"/>
              <a:ext cx="1170942"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235613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16680"/>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0" name="组合 19"/>
          <p:cNvGrpSpPr/>
          <p:nvPr/>
        </p:nvGrpSpPr>
        <p:grpSpPr>
          <a:xfrm>
            <a:off x="975014" y="797503"/>
            <a:ext cx="7246705" cy="4190134"/>
            <a:chOff x="975014" y="797503"/>
            <a:chExt cx="7246705" cy="4190134"/>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14" y="797503"/>
              <a:ext cx="7246705" cy="4190134"/>
            </a:xfrm>
            <a:prstGeom prst="rect">
              <a:avLst/>
            </a:prstGeom>
          </p:spPr>
        </p:pic>
        <p:sp>
          <p:nvSpPr>
            <p:cNvPr id="13" name="矩形 12"/>
            <p:cNvSpPr/>
            <p:nvPr/>
          </p:nvSpPr>
          <p:spPr bwMode="auto">
            <a:xfrm>
              <a:off x="2289929" y="883291"/>
              <a:ext cx="684389" cy="162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4" name="矩形 13"/>
            <p:cNvSpPr/>
            <p:nvPr/>
          </p:nvSpPr>
          <p:spPr bwMode="auto">
            <a:xfrm>
              <a:off x="6331994" y="2014939"/>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5" name="矩形 14"/>
            <p:cNvSpPr/>
            <p:nvPr/>
          </p:nvSpPr>
          <p:spPr bwMode="auto">
            <a:xfrm>
              <a:off x="6331994" y="3698266"/>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7464603" y="3376148"/>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7464603" y="4747749"/>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141325" y="797503"/>
              <a:ext cx="1038139" cy="1489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3794907" y="3643277"/>
              <a:ext cx="1183760"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268937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72519"/>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3" name="组合 1"/>
          <p:cNvGrpSpPr>
            <a:grpSpLocks/>
          </p:cNvGrpSpPr>
          <p:nvPr/>
        </p:nvGrpSpPr>
        <p:grpSpPr bwMode="auto">
          <a:xfrm>
            <a:off x="1196555" y="690633"/>
            <a:ext cx="6827044" cy="4092179"/>
            <a:chOff x="1439863" y="908050"/>
            <a:chExt cx="9312275" cy="5456238"/>
          </a:xfrm>
        </p:grpSpPr>
        <p:pic>
          <p:nvPicPr>
            <p:cNvPr id="4" name="Picture 2" descr="C:\Users\Administrator\Desktop\zz\pic\10160030328-bad_1.bmp"/>
            <p:cNvPicPr>
              <a:picLocks noChangeAspect="1" noChangeArrowheads="1"/>
            </p:cNvPicPr>
            <p:nvPr/>
          </p:nvPicPr>
          <p:blipFill>
            <a:blip r:embed="rId2"/>
            <a:srcRect t="5946" b="54718"/>
            <a:stretch>
              <a:fillRect/>
            </a:stretch>
          </p:blipFill>
          <p:spPr bwMode="auto">
            <a:xfrm>
              <a:off x="1439863" y="908050"/>
              <a:ext cx="9312275" cy="5456238"/>
            </a:xfrm>
            <a:prstGeom prst="rect">
              <a:avLst/>
            </a:prstGeom>
            <a:noFill/>
            <a:ln w="9525">
              <a:noFill/>
              <a:miter lim="800000"/>
              <a:headEnd/>
              <a:tailEnd/>
            </a:ln>
          </p:spPr>
        </p:pic>
        <p:sp>
          <p:nvSpPr>
            <p:cNvPr id="5" name="矩形 4"/>
            <p:cNvSpPr/>
            <p:nvPr/>
          </p:nvSpPr>
          <p:spPr>
            <a:xfrm>
              <a:off x="2855913" y="1487488"/>
              <a:ext cx="3600450"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4816475" y="4149725"/>
              <a:ext cx="2559050"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3143250" y="1052513"/>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8183563" y="2492375"/>
              <a:ext cx="9366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9840913" y="4287838"/>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9845675" y="6021388"/>
              <a:ext cx="69691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8304213" y="4724400"/>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9336088" y="908050"/>
              <a:ext cx="1416050" cy="1935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520236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37619"/>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4" name="组合 13"/>
          <p:cNvGrpSpPr/>
          <p:nvPr/>
        </p:nvGrpSpPr>
        <p:grpSpPr>
          <a:xfrm>
            <a:off x="1250134" y="669851"/>
            <a:ext cx="6752683" cy="4078061"/>
            <a:chOff x="1250134" y="669851"/>
            <a:chExt cx="6752683" cy="4078061"/>
          </a:xfrm>
        </p:grpSpPr>
        <p:grpSp>
          <p:nvGrpSpPr>
            <p:cNvPr id="3" name="组合 1"/>
            <p:cNvGrpSpPr>
              <a:grpSpLocks/>
            </p:cNvGrpSpPr>
            <p:nvPr/>
          </p:nvGrpSpPr>
          <p:grpSpPr bwMode="auto">
            <a:xfrm>
              <a:off x="1250134" y="677165"/>
              <a:ext cx="6750867" cy="4070747"/>
              <a:chOff x="1439863" y="908050"/>
              <a:chExt cx="9312275" cy="5427663"/>
            </a:xfrm>
          </p:grpSpPr>
          <p:pic>
            <p:nvPicPr>
              <p:cNvPr id="4" name="Picture 2" descr="C:\Users\Administrator\Desktop\zz\pic\10160030328-good_1.bmp"/>
              <p:cNvPicPr>
                <a:picLocks noChangeAspect="1" noChangeArrowheads="1"/>
              </p:cNvPicPr>
              <p:nvPr/>
            </p:nvPicPr>
            <p:blipFill>
              <a:blip r:embed="rId2"/>
              <a:srcRect t="6055" b="54814"/>
              <a:stretch>
                <a:fillRect/>
              </a:stretch>
            </p:blipFill>
            <p:spPr bwMode="auto">
              <a:xfrm>
                <a:off x="1439863" y="908050"/>
                <a:ext cx="9312275" cy="5427663"/>
              </a:xfrm>
              <a:prstGeom prst="rect">
                <a:avLst/>
              </a:prstGeom>
              <a:noFill/>
              <a:ln w="9525">
                <a:noFill/>
                <a:miter lim="800000"/>
                <a:headEnd/>
                <a:tailEnd/>
              </a:ln>
            </p:spPr>
          </p:pic>
          <p:sp>
            <p:nvSpPr>
              <p:cNvPr id="5" name="矩形 4"/>
              <p:cNvSpPr/>
              <p:nvPr/>
            </p:nvSpPr>
            <p:spPr>
              <a:xfrm>
                <a:off x="2855913" y="1487488"/>
                <a:ext cx="3600450"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4816475" y="4149725"/>
                <a:ext cx="2559050"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3143250" y="1052513"/>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8183563" y="2492375"/>
                <a:ext cx="9366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9840913" y="4287838"/>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9845675" y="6021388"/>
                <a:ext cx="69691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8304213" y="4724400"/>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9336088" y="1704975"/>
                <a:ext cx="1416050"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3" name="矩形 12"/>
            <p:cNvSpPr/>
            <p:nvPr/>
          </p:nvSpPr>
          <p:spPr bwMode="auto">
            <a:xfrm>
              <a:off x="6964678" y="669851"/>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71559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319106"/>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9" name="组合 18"/>
          <p:cNvGrpSpPr/>
          <p:nvPr/>
        </p:nvGrpSpPr>
        <p:grpSpPr>
          <a:xfrm>
            <a:off x="907905" y="899673"/>
            <a:ext cx="7051531" cy="4091265"/>
            <a:chOff x="907905" y="899673"/>
            <a:chExt cx="7051531" cy="4091265"/>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905" y="899673"/>
              <a:ext cx="7051531" cy="4091265"/>
            </a:xfrm>
            <a:prstGeom prst="rect">
              <a:avLst/>
            </a:prstGeom>
          </p:spPr>
        </p:pic>
        <p:sp>
          <p:nvSpPr>
            <p:cNvPr id="12" name="矩形 11"/>
            <p:cNvSpPr/>
            <p:nvPr/>
          </p:nvSpPr>
          <p:spPr bwMode="auto">
            <a:xfrm>
              <a:off x="2217193" y="976809"/>
              <a:ext cx="684389" cy="197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3" name="矩形 12"/>
            <p:cNvSpPr/>
            <p:nvPr/>
          </p:nvSpPr>
          <p:spPr bwMode="auto">
            <a:xfrm>
              <a:off x="6061830" y="2118847"/>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4" name="矩形 13"/>
            <p:cNvSpPr/>
            <p:nvPr/>
          </p:nvSpPr>
          <p:spPr bwMode="auto">
            <a:xfrm>
              <a:off x="6061830" y="3771002"/>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5" name="矩形 14"/>
            <p:cNvSpPr/>
            <p:nvPr/>
          </p:nvSpPr>
          <p:spPr bwMode="auto">
            <a:xfrm>
              <a:off x="7225612" y="3428102"/>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7225612" y="4740658"/>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6891941" y="919235"/>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2901581" y="4589117"/>
              <a:ext cx="3010845"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103673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9" name="组合 18"/>
          <p:cNvGrpSpPr/>
          <p:nvPr/>
        </p:nvGrpSpPr>
        <p:grpSpPr>
          <a:xfrm>
            <a:off x="866341" y="950408"/>
            <a:ext cx="6962624" cy="4070408"/>
            <a:chOff x="866341" y="950408"/>
            <a:chExt cx="6962624" cy="4070408"/>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41" y="987478"/>
              <a:ext cx="6962624" cy="4010549"/>
            </a:xfrm>
            <a:prstGeom prst="rect">
              <a:avLst/>
            </a:prstGeom>
          </p:spPr>
        </p:pic>
        <p:sp>
          <p:nvSpPr>
            <p:cNvPr id="12" name="矩形 11"/>
            <p:cNvSpPr/>
            <p:nvPr/>
          </p:nvSpPr>
          <p:spPr bwMode="auto">
            <a:xfrm>
              <a:off x="2119521" y="998211"/>
              <a:ext cx="684389" cy="249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3" name="矩形 12"/>
            <p:cNvSpPr/>
            <p:nvPr/>
          </p:nvSpPr>
          <p:spPr bwMode="auto">
            <a:xfrm>
              <a:off x="5999484" y="2139629"/>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4" name="矩形 13"/>
            <p:cNvSpPr/>
            <p:nvPr/>
          </p:nvSpPr>
          <p:spPr bwMode="auto">
            <a:xfrm>
              <a:off x="5999484" y="3760611"/>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5" name="矩形 14"/>
            <p:cNvSpPr/>
            <p:nvPr/>
          </p:nvSpPr>
          <p:spPr bwMode="auto">
            <a:xfrm>
              <a:off x="7100921" y="347043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7100921" y="4768529"/>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6756858" y="950408"/>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2799870" y="4639777"/>
              <a:ext cx="3199614"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784793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09699"/>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4" name="组合 13"/>
          <p:cNvGrpSpPr/>
          <p:nvPr/>
        </p:nvGrpSpPr>
        <p:grpSpPr>
          <a:xfrm>
            <a:off x="1196555" y="605192"/>
            <a:ext cx="6806262" cy="4114800"/>
            <a:chOff x="1196555" y="605192"/>
            <a:chExt cx="6806262" cy="4114800"/>
          </a:xfrm>
        </p:grpSpPr>
        <p:grpSp>
          <p:nvGrpSpPr>
            <p:cNvPr id="3" name="组合 1"/>
            <p:cNvGrpSpPr>
              <a:grpSpLocks/>
            </p:cNvGrpSpPr>
            <p:nvPr/>
          </p:nvGrpSpPr>
          <p:grpSpPr bwMode="auto">
            <a:xfrm>
              <a:off x="1196555" y="605192"/>
              <a:ext cx="6804446" cy="4114800"/>
              <a:chOff x="1439863" y="895350"/>
              <a:chExt cx="9312275" cy="5486400"/>
            </a:xfrm>
          </p:grpSpPr>
          <p:pic>
            <p:nvPicPr>
              <p:cNvPr id="4" name="Picture 2" descr="C:\Users\Administrator\Desktop\zz\pic\12160140306-bad_1.bmp"/>
              <p:cNvPicPr>
                <a:picLocks noChangeAspect="1" noChangeArrowheads="1"/>
              </p:cNvPicPr>
              <p:nvPr/>
            </p:nvPicPr>
            <p:blipFill>
              <a:blip r:embed="rId2"/>
              <a:srcRect t="5820" b="54620"/>
              <a:stretch>
                <a:fillRect/>
              </a:stretch>
            </p:blipFill>
            <p:spPr bwMode="auto">
              <a:xfrm>
                <a:off x="1439863" y="895350"/>
                <a:ext cx="9312275" cy="5486400"/>
              </a:xfrm>
              <a:prstGeom prst="rect">
                <a:avLst/>
              </a:prstGeom>
              <a:noFill/>
              <a:ln w="9525">
                <a:noFill/>
                <a:miter lim="800000"/>
                <a:headEnd/>
                <a:tailEnd/>
              </a:ln>
            </p:spPr>
          </p:pic>
          <p:sp>
            <p:nvSpPr>
              <p:cNvPr id="5" name="矩形 4"/>
              <p:cNvSpPr/>
              <p:nvPr/>
            </p:nvSpPr>
            <p:spPr>
              <a:xfrm>
                <a:off x="6672263" y="3284538"/>
                <a:ext cx="2238375"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4224338" y="4149725"/>
                <a:ext cx="3567112"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3143250" y="1052513"/>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8183563" y="2492375"/>
                <a:ext cx="9366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9840913" y="4287838"/>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9845675" y="6021388"/>
                <a:ext cx="69691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8304213" y="4724400"/>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9336088" y="1704975"/>
                <a:ext cx="1416050"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3" name="矩形 12"/>
            <p:cNvSpPr/>
            <p:nvPr/>
          </p:nvSpPr>
          <p:spPr bwMode="auto">
            <a:xfrm>
              <a:off x="6964678" y="628287"/>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11333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37621"/>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4" name="组合 13"/>
          <p:cNvGrpSpPr/>
          <p:nvPr/>
        </p:nvGrpSpPr>
        <p:grpSpPr>
          <a:xfrm>
            <a:off x="1142977" y="718838"/>
            <a:ext cx="6858024" cy="4082654"/>
            <a:chOff x="1142977" y="718838"/>
            <a:chExt cx="6858024" cy="4082654"/>
          </a:xfrm>
        </p:grpSpPr>
        <p:grpSp>
          <p:nvGrpSpPr>
            <p:cNvPr id="3" name="组合 1"/>
            <p:cNvGrpSpPr>
              <a:grpSpLocks/>
            </p:cNvGrpSpPr>
            <p:nvPr/>
          </p:nvGrpSpPr>
          <p:grpSpPr bwMode="auto">
            <a:xfrm>
              <a:off x="1142977" y="718838"/>
              <a:ext cx="6858024" cy="4082654"/>
              <a:chOff x="1439863" y="904875"/>
              <a:chExt cx="9312275" cy="5443538"/>
            </a:xfrm>
          </p:grpSpPr>
          <p:pic>
            <p:nvPicPr>
              <p:cNvPr id="4" name="Picture 2" descr="C:\Users\Administrator\Desktop\zz\pic\12160140306-good_1.bmp"/>
              <p:cNvPicPr>
                <a:picLocks noChangeAspect="1" noChangeArrowheads="1"/>
              </p:cNvPicPr>
              <p:nvPr/>
            </p:nvPicPr>
            <p:blipFill>
              <a:blip r:embed="rId2"/>
              <a:srcRect t="5856" b="54886"/>
              <a:stretch>
                <a:fillRect/>
              </a:stretch>
            </p:blipFill>
            <p:spPr bwMode="auto">
              <a:xfrm>
                <a:off x="1439863" y="904875"/>
                <a:ext cx="9312275" cy="5443538"/>
              </a:xfrm>
              <a:prstGeom prst="rect">
                <a:avLst/>
              </a:prstGeom>
              <a:noFill/>
              <a:ln w="9525">
                <a:noFill/>
                <a:miter lim="800000"/>
                <a:headEnd/>
                <a:tailEnd/>
              </a:ln>
            </p:spPr>
          </p:pic>
          <p:sp>
            <p:nvSpPr>
              <p:cNvPr id="5" name="矩形 4"/>
              <p:cNvSpPr/>
              <p:nvPr/>
            </p:nvSpPr>
            <p:spPr>
              <a:xfrm>
                <a:off x="6672263" y="3284538"/>
                <a:ext cx="2238375"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3719513" y="4149725"/>
                <a:ext cx="4392612"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3143250" y="1052513"/>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8183563" y="2492375"/>
                <a:ext cx="9366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9840913" y="4287838"/>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9845675" y="6021388"/>
                <a:ext cx="696913" cy="287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8304213" y="4724400"/>
                <a:ext cx="6953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9336088" y="1704975"/>
                <a:ext cx="1416050"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3" name="矩形 12"/>
            <p:cNvSpPr/>
            <p:nvPr/>
          </p:nvSpPr>
          <p:spPr bwMode="auto">
            <a:xfrm>
              <a:off x="6954287" y="732197"/>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2129004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44600"/>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3" name="组合 22"/>
          <p:cNvGrpSpPr/>
          <p:nvPr/>
        </p:nvGrpSpPr>
        <p:grpSpPr>
          <a:xfrm>
            <a:off x="866342" y="745949"/>
            <a:ext cx="7291741" cy="4200124"/>
            <a:chOff x="866342" y="745949"/>
            <a:chExt cx="7291741" cy="4200124"/>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42" y="745949"/>
              <a:ext cx="7291741" cy="4200124"/>
            </a:xfrm>
            <a:prstGeom prst="rect">
              <a:avLst/>
            </a:prstGeom>
          </p:spPr>
        </p:pic>
        <p:sp>
          <p:nvSpPr>
            <p:cNvPr id="15" name="矩形 14"/>
            <p:cNvSpPr/>
            <p:nvPr/>
          </p:nvSpPr>
          <p:spPr bwMode="auto">
            <a:xfrm>
              <a:off x="2223430" y="745949"/>
              <a:ext cx="684389" cy="238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6176130" y="19525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6176130" y="3687875"/>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412648" y="33241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7412648" y="4716575"/>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0" name="矩形 19"/>
            <p:cNvSpPr/>
            <p:nvPr/>
          </p:nvSpPr>
          <p:spPr bwMode="auto">
            <a:xfrm>
              <a:off x="7058197" y="745949"/>
              <a:ext cx="1038139" cy="148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1" name="矩形 20"/>
            <p:cNvSpPr/>
            <p:nvPr/>
          </p:nvSpPr>
          <p:spPr bwMode="auto">
            <a:xfrm>
              <a:off x="4946072" y="2553943"/>
              <a:ext cx="1933659"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2" name="矩形 21"/>
            <p:cNvSpPr/>
            <p:nvPr/>
          </p:nvSpPr>
          <p:spPr bwMode="auto">
            <a:xfrm>
              <a:off x="1946329" y="3248422"/>
              <a:ext cx="4933402"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1457749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格 37">
            <a:extLst>
              <a:ext uri="{FF2B5EF4-FFF2-40B4-BE49-F238E27FC236}">
                <a16:creationId xmlns:a16="http://schemas.microsoft.com/office/drawing/2014/main" id="{7166DB74-EB2B-4C88-B634-DE768BFD2328}"/>
              </a:ext>
            </a:extLst>
          </p:cNvPr>
          <p:cNvGraphicFramePr>
            <a:graphicFrameLocks noGrp="1"/>
          </p:cNvGraphicFramePr>
          <p:nvPr>
            <p:extLst>
              <p:ext uri="{D42A27DB-BD31-4B8C-83A1-F6EECF244321}">
                <p14:modId xmlns:p14="http://schemas.microsoft.com/office/powerpoint/2010/main" val="2218782172"/>
              </p:ext>
            </p:extLst>
          </p:nvPr>
        </p:nvGraphicFramePr>
        <p:xfrm>
          <a:off x="2000977" y="16064892"/>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39" name="表格 38">
            <a:extLst>
              <a:ext uri="{FF2B5EF4-FFF2-40B4-BE49-F238E27FC236}">
                <a16:creationId xmlns:a16="http://schemas.microsoft.com/office/drawing/2014/main" id="{7AB69D8A-2D27-4206-9833-1A221702E849}"/>
              </a:ext>
            </a:extLst>
          </p:cNvPr>
          <p:cNvGraphicFramePr>
            <a:graphicFrameLocks noGrp="1"/>
          </p:cNvGraphicFramePr>
          <p:nvPr>
            <p:extLst>
              <p:ext uri="{D42A27DB-BD31-4B8C-83A1-F6EECF244321}">
                <p14:modId xmlns:p14="http://schemas.microsoft.com/office/powerpoint/2010/main" val="1723555442"/>
              </p:ext>
            </p:extLst>
          </p:nvPr>
        </p:nvGraphicFramePr>
        <p:xfrm>
          <a:off x="2000977" y="23419885"/>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5" name="表格 4">
            <a:extLst>
              <a:ext uri="{FF2B5EF4-FFF2-40B4-BE49-F238E27FC236}">
                <a16:creationId xmlns:a16="http://schemas.microsoft.com/office/drawing/2014/main" id="{38672CDD-8F78-4697-AA38-75305B38D48D}"/>
              </a:ext>
            </a:extLst>
          </p:cNvPr>
          <p:cNvGraphicFramePr>
            <a:graphicFrameLocks noGrp="1"/>
          </p:cNvGraphicFramePr>
          <p:nvPr>
            <p:extLst>
              <p:ext uri="{D42A27DB-BD31-4B8C-83A1-F6EECF244321}">
                <p14:modId xmlns:p14="http://schemas.microsoft.com/office/powerpoint/2010/main" val="3926540079"/>
              </p:ext>
            </p:extLst>
          </p:nvPr>
        </p:nvGraphicFramePr>
        <p:xfrm>
          <a:off x="516531" y="1135621"/>
          <a:ext cx="8271481" cy="2667000"/>
        </p:xfrm>
        <a:graphic>
          <a:graphicData uri="http://schemas.openxmlformats.org/drawingml/2006/table">
            <a:tbl>
              <a:tblPr firstRow="1" bandRow="1">
                <a:tableStyleId>{5C22544A-7EE6-4342-B048-85BDC9FD1C3A}</a:tableStyleId>
              </a:tblPr>
              <a:tblGrid>
                <a:gridCol w="641424">
                  <a:extLst>
                    <a:ext uri="{9D8B030D-6E8A-4147-A177-3AD203B41FA5}">
                      <a16:colId xmlns:a16="http://schemas.microsoft.com/office/drawing/2014/main" val="2952364128"/>
                    </a:ext>
                  </a:extLst>
                </a:gridCol>
                <a:gridCol w="737528">
                  <a:extLst>
                    <a:ext uri="{9D8B030D-6E8A-4147-A177-3AD203B41FA5}">
                      <a16:colId xmlns:a16="http://schemas.microsoft.com/office/drawing/2014/main" val="14771375"/>
                    </a:ext>
                  </a:extLst>
                </a:gridCol>
                <a:gridCol w="4465394">
                  <a:extLst>
                    <a:ext uri="{9D8B030D-6E8A-4147-A177-3AD203B41FA5}">
                      <a16:colId xmlns:a16="http://schemas.microsoft.com/office/drawing/2014/main" val="3766245146"/>
                    </a:ext>
                  </a:extLst>
                </a:gridCol>
                <a:gridCol w="1267207">
                  <a:extLst>
                    <a:ext uri="{9D8B030D-6E8A-4147-A177-3AD203B41FA5}">
                      <a16:colId xmlns:a16="http://schemas.microsoft.com/office/drawing/2014/main" val="1931701156"/>
                    </a:ext>
                  </a:extLst>
                </a:gridCol>
                <a:gridCol w="1159928">
                  <a:extLst>
                    <a:ext uri="{9D8B030D-6E8A-4147-A177-3AD203B41FA5}">
                      <a16:colId xmlns:a16="http://schemas.microsoft.com/office/drawing/2014/main" val="3054059169"/>
                    </a:ext>
                  </a:extLst>
                </a:gridCol>
              </a:tblGrid>
              <a:tr h="370840">
                <a:tc>
                  <a:txBody>
                    <a:bodyPr/>
                    <a:lstStyle/>
                    <a:p>
                      <a:pPr algn="ctr"/>
                      <a:r>
                        <a:rPr lang="zh-CN" altLang="en-US" sz="1400" b="1" dirty="0">
                          <a:latin typeface="+mj-ea"/>
                          <a:ea typeface="+mj-ea"/>
                        </a:rPr>
                        <a:t>阶段</a:t>
                      </a:r>
                    </a:p>
                  </a:txBody>
                  <a:tcPr anchor="ctr"/>
                </a:tc>
                <a:tc>
                  <a:txBody>
                    <a:bodyPr/>
                    <a:lstStyle/>
                    <a:p>
                      <a:pPr algn="ctr"/>
                      <a:r>
                        <a:rPr lang="zh-CN" altLang="en-US" sz="1400" b="1" dirty="0">
                          <a:latin typeface="+mj-ea"/>
                          <a:ea typeface="+mj-ea"/>
                        </a:rPr>
                        <a:t>序号</a:t>
                      </a:r>
                    </a:p>
                  </a:txBody>
                  <a:tcPr anchor="ctr"/>
                </a:tc>
                <a:tc>
                  <a:txBody>
                    <a:bodyPr/>
                    <a:lstStyle/>
                    <a:p>
                      <a:pPr algn="ctr"/>
                      <a:r>
                        <a:rPr lang="zh-CN" altLang="en-US" sz="1400" b="1" dirty="0">
                          <a:latin typeface="+mj-ea"/>
                          <a:ea typeface="+mj-ea"/>
                        </a:rPr>
                        <a:t>工作项目及内容</a:t>
                      </a:r>
                    </a:p>
                  </a:txBody>
                  <a:tcPr anchor="ctr"/>
                </a:tc>
                <a:tc>
                  <a:txBody>
                    <a:bodyPr/>
                    <a:lstStyle/>
                    <a:p>
                      <a:pPr algn="ctr"/>
                      <a:r>
                        <a:rPr lang="zh-CN" altLang="en-US" sz="1400" b="1" dirty="0">
                          <a:latin typeface="+mj-ea"/>
                          <a:ea typeface="+mj-ea"/>
                        </a:rPr>
                        <a:t>时间</a:t>
                      </a:r>
                    </a:p>
                  </a:txBody>
                  <a:tcPr anchor="ctr"/>
                </a:tc>
                <a:tc>
                  <a:txBody>
                    <a:bodyPr/>
                    <a:lstStyle/>
                    <a:p>
                      <a:pPr algn="ctr"/>
                      <a:r>
                        <a:rPr lang="zh-CN" altLang="en-US" sz="1400" b="1" dirty="0">
                          <a:latin typeface="+mj-ea"/>
                          <a:ea typeface="+mj-ea"/>
                        </a:rPr>
                        <a:t>负责科室</a:t>
                      </a:r>
                    </a:p>
                  </a:txBody>
                  <a:tcPr anchor="ctr"/>
                </a:tc>
                <a:extLst>
                  <a:ext uri="{0D108BD9-81ED-4DB2-BD59-A6C34878D82A}">
                    <a16:rowId xmlns:a16="http://schemas.microsoft.com/office/drawing/2014/main" val="658144564"/>
                  </a:ext>
                </a:extLst>
              </a:tr>
              <a:tr h="370840">
                <a:tc rowSpan="5">
                  <a:txBody>
                    <a:bodyPr/>
                    <a:lstStyle/>
                    <a:p>
                      <a:pPr algn="ctr"/>
                      <a:r>
                        <a:rPr lang="zh-CN" altLang="en-US" sz="1400" b="1" dirty="0">
                          <a:latin typeface="+mj-ea"/>
                          <a:ea typeface="+mj-ea"/>
                        </a:rPr>
                        <a:t>准</a:t>
                      </a:r>
                      <a:endParaRPr lang="en-US" altLang="zh-CN" sz="1400" b="1" dirty="0">
                        <a:latin typeface="+mj-ea"/>
                        <a:ea typeface="+mj-ea"/>
                      </a:endParaRPr>
                    </a:p>
                    <a:p>
                      <a:pPr algn="ctr"/>
                      <a:r>
                        <a:rPr lang="zh-CN" altLang="en-US" sz="1400" b="1" dirty="0">
                          <a:latin typeface="+mj-ea"/>
                          <a:ea typeface="+mj-ea"/>
                        </a:rPr>
                        <a:t>备</a:t>
                      </a:r>
                      <a:endParaRPr lang="en-US" altLang="zh-CN" sz="1400" b="1" dirty="0">
                        <a:latin typeface="+mj-ea"/>
                        <a:ea typeface="+mj-ea"/>
                      </a:endParaRPr>
                    </a:p>
                    <a:p>
                      <a:pPr algn="ctr"/>
                      <a:r>
                        <a:rPr lang="zh-CN" altLang="en-US" sz="1400" b="1" dirty="0">
                          <a:latin typeface="+mj-ea"/>
                          <a:ea typeface="+mj-ea"/>
                        </a:rPr>
                        <a:t>阶</a:t>
                      </a:r>
                      <a:endParaRPr lang="en-US" altLang="zh-CN" sz="1400" b="1" dirty="0">
                        <a:latin typeface="+mj-ea"/>
                        <a:ea typeface="+mj-ea"/>
                      </a:endParaRPr>
                    </a:p>
                    <a:p>
                      <a:pPr algn="ctr"/>
                      <a:r>
                        <a:rPr lang="zh-CN" altLang="en-US" sz="1400" b="1" dirty="0">
                          <a:latin typeface="+mj-ea"/>
                          <a:ea typeface="+mj-ea"/>
                        </a:rPr>
                        <a:t>段</a:t>
                      </a:r>
                    </a:p>
                  </a:txBody>
                  <a:tcPr anchor="ctr"/>
                </a:tc>
                <a:tc>
                  <a:txBody>
                    <a:bodyPr/>
                    <a:lstStyle/>
                    <a:p>
                      <a:pPr algn="ctr"/>
                      <a:r>
                        <a:rPr lang="en-US" altLang="zh-CN" sz="1400" b="1" dirty="0">
                          <a:latin typeface="+mj-ea"/>
                          <a:ea typeface="+mj-ea"/>
                        </a:rPr>
                        <a:t>1</a:t>
                      </a:r>
                      <a:endParaRPr lang="zh-CN" altLang="en-US" sz="1400" b="1" dirty="0">
                        <a:latin typeface="+mj-ea"/>
                        <a:ea typeface="+mj-ea"/>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400" b="1" i="0" u="none" strike="noStrike" dirty="0">
                          <a:latin typeface="+mj-ea"/>
                          <a:ea typeface="+mj-ea"/>
                        </a:rPr>
                        <a:t>制定</a:t>
                      </a:r>
                      <a:r>
                        <a:rPr lang="en-US" altLang="zh-CN" sz="1400" b="1" i="0" u="none" strike="noStrike" dirty="0">
                          <a:latin typeface="+mj-ea"/>
                          <a:ea typeface="+mj-ea"/>
                        </a:rPr>
                        <a:t>2017</a:t>
                      </a:r>
                      <a:r>
                        <a:rPr lang="zh-CN" altLang="zh-CN" sz="1400" b="1" i="0" u="none" strike="noStrike" dirty="0">
                          <a:latin typeface="+mj-ea"/>
                          <a:ea typeface="+mj-ea"/>
                        </a:rPr>
                        <a:t>年全市中招体检工作计划</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u="none" strike="noStrike" dirty="0">
                          <a:latin typeface="+mj-ea"/>
                          <a:ea typeface="+mj-ea"/>
                        </a:rPr>
                        <a:t>2016年底</a:t>
                      </a:r>
                      <a:endParaRPr lang="zh-CN" altLang="zh-CN" sz="1400" b="1" i="0" u="none" strike="noStrike" dirty="0">
                        <a:latin typeface="+mj-ea"/>
                        <a:ea typeface="+mj-ea"/>
                      </a:endParaRPr>
                    </a:p>
                  </a:txBody>
                  <a:tcPr anchor="ctr"/>
                </a:tc>
                <a:tc>
                  <a:txBody>
                    <a:bodyPr/>
                    <a:lstStyle/>
                    <a:p>
                      <a:pPr marL="0" algn="ctr" rtl="0" eaLnBrk="1" fontAlgn="ctr" latinLnBrk="0" hangingPunct="1"/>
                      <a:r>
                        <a:rPr kumimoji="0" lang="zh-CN" sz="1400" b="1" i="0" u="none" strike="noStrike" kern="1200" dirty="0">
                          <a:solidFill>
                            <a:schemeClr val="dk1"/>
                          </a:solidFill>
                          <a:latin typeface="+mj-ea"/>
                          <a:ea typeface="+mj-ea"/>
                          <a:cs typeface="+mn-cs"/>
                        </a:rPr>
                        <a:t>专项办</a:t>
                      </a:r>
                    </a:p>
                  </a:txBody>
                  <a:tcPr marL="4351" marR="4351" marT="4351" marB="0" anchor="ctr"/>
                </a:tc>
                <a:extLst>
                  <a:ext uri="{0D108BD9-81ED-4DB2-BD59-A6C34878D82A}">
                    <a16:rowId xmlns:a16="http://schemas.microsoft.com/office/drawing/2014/main" val="3889575425"/>
                  </a:ext>
                </a:extLst>
              </a:tr>
              <a:tr h="370840">
                <a:tc vMerge="1">
                  <a:txBody>
                    <a:bodyPr/>
                    <a:lstStyle/>
                    <a:p>
                      <a:endParaRPr lang="zh-CN" altLang="en-US" dirty="0"/>
                    </a:p>
                  </a:txBody>
                  <a:tcPr/>
                </a:tc>
                <a:tc>
                  <a:txBody>
                    <a:bodyPr/>
                    <a:lstStyle/>
                    <a:p>
                      <a:pPr algn="ctr"/>
                      <a:r>
                        <a:rPr lang="en-US" altLang="zh-CN" sz="1400" b="1" dirty="0">
                          <a:latin typeface="+mj-ea"/>
                          <a:ea typeface="+mj-ea"/>
                        </a:rPr>
                        <a:t>2</a:t>
                      </a:r>
                      <a:endParaRPr lang="zh-CN" altLang="en-US" sz="1400" b="1" dirty="0">
                        <a:latin typeface="+mj-ea"/>
                        <a:ea typeface="+mj-ea"/>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400" b="1" i="0" u="none" strike="noStrike" dirty="0">
                          <a:latin typeface="+mj-ea"/>
                          <a:ea typeface="+mj-ea"/>
                        </a:rPr>
                        <a:t>召开中招体检工作会暨业务培训会</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u="none" strike="noStrike" dirty="0">
                          <a:latin typeface="+mj-ea"/>
                          <a:ea typeface="+mj-ea"/>
                        </a:rPr>
                        <a:t>2月</a:t>
                      </a:r>
                      <a:r>
                        <a:rPr lang="zh-CN" altLang="en-US" sz="1400" b="1" i="0" u="none" strike="noStrike" dirty="0">
                          <a:latin typeface="+mj-ea"/>
                          <a:ea typeface="+mj-ea"/>
                        </a:rPr>
                        <a:t>底</a:t>
                      </a:r>
                      <a:endParaRPr lang="zh-CN" altLang="zh-CN" sz="1400" b="1" i="0" u="none" strike="noStrike" dirty="0">
                        <a:latin typeface="+mj-ea"/>
                        <a:ea typeface="+mj-ea"/>
                      </a:endParaRPr>
                    </a:p>
                  </a:txBody>
                  <a:tcPr anchor="ctr"/>
                </a:tc>
                <a:tc>
                  <a:txBody>
                    <a:bodyPr/>
                    <a:lstStyle/>
                    <a:p>
                      <a:pPr marL="0" algn="ctr" rtl="0" eaLnBrk="1" fontAlgn="ctr" latinLnBrk="0" hangingPunct="1"/>
                      <a:r>
                        <a:rPr kumimoji="0" lang="zh-CN" sz="1400" b="1" i="0" u="none" strike="noStrike" kern="1200" dirty="0">
                          <a:solidFill>
                            <a:schemeClr val="dk1"/>
                          </a:solidFill>
                          <a:latin typeface="+mj-ea"/>
                          <a:ea typeface="+mj-ea"/>
                          <a:cs typeface="+mn-cs"/>
                        </a:rPr>
                        <a:t>专项办</a:t>
                      </a:r>
                    </a:p>
                  </a:txBody>
                  <a:tcPr marL="4351" marR="4351" marT="4351" marB="0" anchor="ctr"/>
                </a:tc>
                <a:extLst>
                  <a:ext uri="{0D108BD9-81ED-4DB2-BD59-A6C34878D82A}">
                    <a16:rowId xmlns:a16="http://schemas.microsoft.com/office/drawing/2014/main" val="934742889"/>
                  </a:ext>
                </a:extLst>
              </a:tr>
              <a:tr h="370840">
                <a:tc vMerge="1">
                  <a:txBody>
                    <a:bodyPr/>
                    <a:lstStyle/>
                    <a:p>
                      <a:endParaRPr lang="zh-CN" altLang="en-US" dirty="0"/>
                    </a:p>
                  </a:txBody>
                  <a:tcPr/>
                </a:tc>
                <a:tc>
                  <a:txBody>
                    <a:bodyPr/>
                    <a:lstStyle/>
                    <a:p>
                      <a:pPr algn="ctr"/>
                      <a:r>
                        <a:rPr lang="en-US" altLang="zh-CN" sz="1400" b="1" dirty="0">
                          <a:latin typeface="+mj-ea"/>
                          <a:ea typeface="+mj-ea"/>
                        </a:rPr>
                        <a:t>3</a:t>
                      </a:r>
                      <a:endParaRPr lang="zh-CN" altLang="en-US" sz="1400" b="1" dirty="0">
                        <a:latin typeface="+mj-ea"/>
                        <a:ea typeface="+mj-ea"/>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400" b="1" i="0" u="none" strike="noStrike" dirty="0">
                          <a:latin typeface="+mj-ea"/>
                          <a:ea typeface="+mj-ea"/>
                        </a:rPr>
                        <a:t>修改完善中招体检软件单机版、网络版</a:t>
                      </a:r>
                    </a:p>
                  </a:txBody>
                  <a:tcPr anchor="ctr"/>
                </a:tc>
                <a:tc>
                  <a:txBody>
                    <a:bodyPr/>
                    <a:lstStyle/>
                    <a:p>
                      <a:pPr algn="ctr" fontAlgn="ctr"/>
                      <a:r>
                        <a:rPr lang="en-US" sz="1400" b="1" i="0" u="none" strike="noStrike" dirty="0">
                          <a:latin typeface="+mj-ea"/>
                          <a:ea typeface="+mj-ea"/>
                        </a:rPr>
                        <a:t>2月初</a:t>
                      </a:r>
                      <a:endParaRPr lang="zh-CN" sz="1400" b="1" i="0" u="none" strike="noStrike" dirty="0">
                        <a:latin typeface="+mj-ea"/>
                        <a:ea typeface="+mj-ea"/>
                      </a:endParaRPr>
                    </a:p>
                  </a:txBody>
                  <a:tcPr marL="4351" marR="4351" marT="4351"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i="0" u="none" strike="noStrike" dirty="0">
                          <a:latin typeface="+mj-ea"/>
                          <a:ea typeface="+mj-ea"/>
                        </a:rPr>
                        <a:t>专项办</a:t>
                      </a:r>
                      <a:endParaRPr lang="en-US" altLang="zh-CN" sz="1400" b="1" i="0" u="none" strike="noStrike" dirty="0">
                        <a:latin typeface="+mj-ea"/>
                        <a:ea typeface="+mj-ea"/>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i="0" u="none" strike="noStrike" dirty="0">
                          <a:latin typeface="+mj-ea"/>
                          <a:ea typeface="+mj-ea"/>
                        </a:rPr>
                        <a:t>信息科</a:t>
                      </a:r>
                    </a:p>
                  </a:txBody>
                  <a:tcPr anchor="ctr"/>
                </a:tc>
                <a:extLst>
                  <a:ext uri="{0D108BD9-81ED-4DB2-BD59-A6C34878D82A}">
                    <a16:rowId xmlns:a16="http://schemas.microsoft.com/office/drawing/2014/main" val="2824121537"/>
                  </a:ext>
                </a:extLst>
              </a:tr>
              <a:tr h="370840">
                <a:tc vMerge="1">
                  <a:txBody>
                    <a:bodyPr/>
                    <a:lstStyle/>
                    <a:p>
                      <a:endParaRPr lang="zh-CN" altLang="en-US" dirty="0"/>
                    </a:p>
                  </a:txBody>
                  <a:tcPr/>
                </a:tc>
                <a:tc>
                  <a:txBody>
                    <a:bodyPr/>
                    <a:lstStyle/>
                    <a:p>
                      <a:pPr algn="ctr"/>
                      <a:r>
                        <a:rPr lang="en-US" altLang="zh-CN" sz="1400" b="1" dirty="0">
                          <a:latin typeface="+mj-ea"/>
                          <a:ea typeface="+mj-ea"/>
                        </a:rPr>
                        <a:t>4</a:t>
                      </a:r>
                      <a:endParaRPr lang="zh-CN" altLang="en-US" sz="1400" b="1" dirty="0">
                        <a:latin typeface="+mj-ea"/>
                        <a:ea typeface="+mj-ea"/>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1400" b="1" i="0" u="none" strike="noStrike" dirty="0">
                          <a:latin typeface="+mj-ea"/>
                          <a:ea typeface="+mj-ea"/>
                        </a:rPr>
                        <a:t>统计、购买化验质</a:t>
                      </a:r>
                      <a:r>
                        <a:rPr lang="zh-CN" altLang="zh-CN" sz="1400" b="1" i="0" u="none" strike="noStrike" dirty="0" smtClean="0">
                          <a:latin typeface="+mj-ea"/>
                          <a:ea typeface="+mj-ea"/>
                        </a:rPr>
                        <a:t>控</a:t>
                      </a:r>
                      <a:r>
                        <a:rPr lang="zh-CN" altLang="en-US" sz="1400" b="1" i="0" u="none" strike="noStrike" dirty="0" smtClean="0">
                          <a:latin typeface="+mj-ea"/>
                          <a:ea typeface="+mj-ea"/>
                        </a:rPr>
                        <a:t>品</a:t>
                      </a:r>
                      <a:endParaRPr lang="zh-CN" altLang="zh-CN" sz="1400" b="1" i="0" u="none" strike="noStrike" dirty="0">
                        <a:latin typeface="+mj-ea"/>
                        <a:ea typeface="+mj-ea"/>
                      </a:endParaRPr>
                    </a:p>
                  </a:txBody>
                  <a:tcPr anchor="ctr"/>
                </a:tc>
                <a:tc>
                  <a:txBody>
                    <a:bodyPr/>
                    <a:lstStyle/>
                    <a:p>
                      <a:pPr algn="ctr" fontAlgn="ctr"/>
                      <a:r>
                        <a:rPr lang="en-US" sz="1400" b="1" i="0" u="none" strike="noStrike" dirty="0">
                          <a:latin typeface="+mj-ea"/>
                          <a:ea typeface="+mj-ea"/>
                        </a:rPr>
                        <a:t>1月中下旬</a:t>
                      </a:r>
                      <a:endParaRPr lang="zh-CN" sz="1400" b="1" i="0" u="none" strike="noStrike" dirty="0">
                        <a:latin typeface="+mj-ea"/>
                        <a:ea typeface="+mj-ea"/>
                      </a:endParaRPr>
                    </a:p>
                  </a:txBody>
                  <a:tcPr marL="4351" marR="4351" marT="4351"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i="0" u="none" strike="noStrike" dirty="0">
                          <a:latin typeface="+mj-ea"/>
                          <a:ea typeface="+mj-ea"/>
                        </a:rPr>
                        <a:t>检验科</a:t>
                      </a:r>
                      <a:endParaRPr lang="en-US" altLang="zh-CN" sz="1400" b="1" i="0" u="none" strike="noStrike" dirty="0">
                        <a:latin typeface="+mj-ea"/>
                        <a:ea typeface="+mj-ea"/>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i="0" u="none" strike="noStrike" dirty="0">
                          <a:latin typeface="+mj-ea"/>
                          <a:ea typeface="+mj-ea"/>
                        </a:rPr>
                        <a:t>专项办</a:t>
                      </a:r>
                    </a:p>
                  </a:txBody>
                  <a:tcPr anchor="ctr"/>
                </a:tc>
                <a:extLst>
                  <a:ext uri="{0D108BD9-81ED-4DB2-BD59-A6C34878D82A}">
                    <a16:rowId xmlns:a16="http://schemas.microsoft.com/office/drawing/2014/main" val="1408053470"/>
                  </a:ext>
                </a:extLst>
              </a:tr>
              <a:tr h="370840">
                <a:tc vMerge="1">
                  <a:txBody>
                    <a:bodyPr/>
                    <a:lstStyle/>
                    <a:p>
                      <a:endParaRPr lang="zh-CN" altLang="en-US" dirty="0"/>
                    </a:p>
                  </a:txBody>
                  <a:tcPr/>
                </a:tc>
                <a:tc>
                  <a:txBody>
                    <a:bodyPr/>
                    <a:lstStyle/>
                    <a:p>
                      <a:pPr algn="ctr"/>
                      <a:r>
                        <a:rPr lang="en-US" altLang="zh-CN" sz="1400" b="1" dirty="0">
                          <a:latin typeface="+mj-ea"/>
                          <a:ea typeface="+mj-ea"/>
                        </a:rPr>
                        <a:t>5</a:t>
                      </a:r>
                      <a:endParaRPr lang="zh-CN" altLang="en-US" sz="1400" b="1" dirty="0">
                        <a:latin typeface="+mj-ea"/>
                        <a:ea typeface="+mj-ea"/>
                      </a:endParaRPr>
                    </a:p>
                  </a:txBody>
                  <a:tcPr anchor="ctr"/>
                </a:tc>
                <a:tc>
                  <a:txBody>
                    <a:bodyPr/>
                    <a:lstStyle/>
                    <a:p>
                      <a:pPr algn="ctr" fontAlgn="b"/>
                      <a:r>
                        <a:rPr lang="zh-CN" altLang="zh-CN" sz="1400" b="1" i="0" u="none" strike="noStrike" dirty="0">
                          <a:latin typeface="+mj-ea"/>
                          <a:ea typeface="+mj-ea"/>
                        </a:rPr>
                        <a:t>各种管理文件及表格的修改、核对、定稿；</a:t>
                      </a:r>
                      <a:endParaRPr lang="en-US" altLang="zh-CN" sz="1400" b="1" i="0" u="none" strike="noStrike" dirty="0">
                        <a:latin typeface="+mj-ea"/>
                        <a:ea typeface="+mj-ea"/>
                      </a:endParaRPr>
                    </a:p>
                    <a:p>
                      <a:pPr algn="ctr" fontAlgn="b"/>
                      <a:r>
                        <a:rPr lang="zh-CN" altLang="zh-CN" sz="1400" b="1" i="0" u="none" strike="noStrike" dirty="0">
                          <a:latin typeface="+mj-ea"/>
                          <a:ea typeface="+mj-ea"/>
                        </a:rPr>
                        <a:t>体检表、化验单、体检须知的校对印刷</a:t>
                      </a:r>
                    </a:p>
                  </a:txBody>
                  <a:tcPr anchor="ctr"/>
                </a:tc>
                <a:tc>
                  <a:txBody>
                    <a:bodyPr/>
                    <a:lstStyle/>
                    <a:p>
                      <a:pPr algn="ctr" fontAlgn="ctr"/>
                      <a:r>
                        <a:rPr lang="en-US" sz="1400" b="1" i="0" u="none" strike="noStrike" dirty="0">
                          <a:latin typeface="+mj-ea"/>
                          <a:ea typeface="+mj-ea"/>
                        </a:rPr>
                        <a:t>1月初</a:t>
                      </a:r>
                      <a:endParaRPr lang="zh-CN" sz="1400" b="1" i="0" u="none" strike="noStrike" dirty="0">
                        <a:latin typeface="+mj-ea"/>
                        <a:ea typeface="+mj-ea"/>
                      </a:endParaRPr>
                    </a:p>
                  </a:txBody>
                  <a:tcPr marL="4351" marR="4351" marT="4351"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i="0" u="none" strike="noStrike" dirty="0">
                          <a:latin typeface="+mj-ea"/>
                          <a:ea typeface="+mj-ea"/>
                        </a:rPr>
                        <a:t>专项办</a:t>
                      </a:r>
                    </a:p>
                  </a:txBody>
                  <a:tcPr anchor="ctr"/>
                </a:tc>
                <a:extLst>
                  <a:ext uri="{0D108BD9-81ED-4DB2-BD59-A6C34878D82A}">
                    <a16:rowId xmlns:a16="http://schemas.microsoft.com/office/drawing/2014/main" val="3765745881"/>
                  </a:ext>
                </a:extLst>
              </a:tr>
            </a:tbl>
          </a:graphicData>
        </a:graphic>
      </p:graphicFrame>
    </p:spTree>
    <p:extLst>
      <p:ext uri="{BB962C8B-B14F-4D97-AF65-F5344CB8AC3E}">
        <p14:creationId xmlns:p14="http://schemas.microsoft.com/office/powerpoint/2010/main" val="2629504138"/>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130640"/>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23" name="组合 22"/>
          <p:cNvGrpSpPr/>
          <p:nvPr/>
        </p:nvGrpSpPr>
        <p:grpSpPr>
          <a:xfrm>
            <a:off x="904008" y="740785"/>
            <a:ext cx="7190509" cy="4144529"/>
            <a:chOff x="904008" y="740785"/>
            <a:chExt cx="7190509" cy="4144529"/>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08" y="740785"/>
              <a:ext cx="7190509" cy="4144529"/>
            </a:xfrm>
            <a:prstGeom prst="rect">
              <a:avLst/>
            </a:prstGeom>
          </p:spPr>
        </p:pic>
        <p:sp>
          <p:nvSpPr>
            <p:cNvPr id="15" name="矩形 14"/>
            <p:cNvSpPr/>
            <p:nvPr/>
          </p:nvSpPr>
          <p:spPr bwMode="auto">
            <a:xfrm>
              <a:off x="2206801" y="820881"/>
              <a:ext cx="684389" cy="16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6124175" y="1942202"/>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7371084" y="332419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7371084" y="4655816"/>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9" name="矩形 18"/>
            <p:cNvSpPr/>
            <p:nvPr/>
          </p:nvSpPr>
          <p:spPr bwMode="auto">
            <a:xfrm>
              <a:off x="6178095" y="3646311"/>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0" name="矩形 19"/>
            <p:cNvSpPr/>
            <p:nvPr/>
          </p:nvSpPr>
          <p:spPr bwMode="auto">
            <a:xfrm>
              <a:off x="6995851" y="740785"/>
              <a:ext cx="1038139" cy="1481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1" name="矩形 20"/>
            <p:cNvSpPr/>
            <p:nvPr/>
          </p:nvSpPr>
          <p:spPr bwMode="auto">
            <a:xfrm>
              <a:off x="4883726" y="2538357"/>
              <a:ext cx="1983055"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22" name="矩形 21"/>
            <p:cNvSpPr/>
            <p:nvPr/>
          </p:nvSpPr>
          <p:spPr bwMode="auto">
            <a:xfrm>
              <a:off x="2330793" y="3203825"/>
              <a:ext cx="4535988"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081193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3" name="组合 1"/>
          <p:cNvGrpSpPr>
            <a:grpSpLocks/>
          </p:cNvGrpSpPr>
          <p:nvPr/>
        </p:nvGrpSpPr>
        <p:grpSpPr bwMode="auto">
          <a:xfrm>
            <a:off x="1142977" y="1438288"/>
            <a:ext cx="6840140" cy="3062288"/>
            <a:chOff x="1439863" y="1484784"/>
            <a:chExt cx="9312275" cy="4083050"/>
          </a:xfrm>
        </p:grpSpPr>
        <p:pic>
          <p:nvPicPr>
            <p:cNvPr id="4" name="Picture 2" descr="C:\Users\Administrator\Desktop\zz\pic\14160410129-bad_1.bmp"/>
            <p:cNvPicPr>
              <a:picLocks noChangeAspect="1" noChangeArrowheads="1"/>
            </p:cNvPicPr>
            <p:nvPr/>
          </p:nvPicPr>
          <p:blipFill>
            <a:blip r:embed="rId2"/>
            <a:srcRect t="32341" b="38223"/>
            <a:stretch>
              <a:fillRect/>
            </a:stretch>
          </p:blipFill>
          <p:spPr bwMode="auto">
            <a:xfrm>
              <a:off x="1439863" y="1484784"/>
              <a:ext cx="9312275" cy="4083050"/>
            </a:xfrm>
            <a:prstGeom prst="rect">
              <a:avLst/>
            </a:prstGeom>
            <a:noFill/>
            <a:ln w="9525">
              <a:noFill/>
              <a:miter lim="800000"/>
              <a:headEnd/>
              <a:tailEnd/>
            </a:ln>
          </p:spPr>
        </p:pic>
        <p:sp>
          <p:nvSpPr>
            <p:cNvPr id="5" name="矩形 4"/>
            <p:cNvSpPr/>
            <p:nvPr/>
          </p:nvSpPr>
          <p:spPr>
            <a:xfrm>
              <a:off x="6816725" y="2256309"/>
              <a:ext cx="2236788" cy="503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4960938" y="2753196"/>
              <a:ext cx="2559050"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8183563" y="1629246"/>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9840913" y="2975446"/>
              <a:ext cx="71913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8256588" y="3572346"/>
              <a:ext cx="71913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8332788" y="4508971"/>
              <a:ext cx="7207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9886950" y="5229696"/>
              <a:ext cx="71913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958340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3" name="组合 1"/>
          <p:cNvGrpSpPr>
            <a:grpSpLocks/>
          </p:cNvGrpSpPr>
          <p:nvPr/>
        </p:nvGrpSpPr>
        <p:grpSpPr bwMode="auto">
          <a:xfrm>
            <a:off x="1196555" y="1464483"/>
            <a:ext cx="6804446" cy="3036094"/>
            <a:chOff x="1439863" y="1341438"/>
            <a:chExt cx="9312275" cy="4048125"/>
          </a:xfrm>
        </p:grpSpPr>
        <p:pic>
          <p:nvPicPr>
            <p:cNvPr id="4" name="Picture 2" descr="C:\Users\Administrator\Desktop\zz\pic\14160410129-good_1.bmp"/>
            <p:cNvPicPr>
              <a:picLocks noChangeAspect="1" noChangeArrowheads="1"/>
            </p:cNvPicPr>
            <p:nvPr/>
          </p:nvPicPr>
          <p:blipFill>
            <a:blip r:embed="rId2"/>
            <a:srcRect t="32574" b="38226"/>
            <a:stretch>
              <a:fillRect/>
            </a:stretch>
          </p:blipFill>
          <p:spPr bwMode="auto">
            <a:xfrm>
              <a:off x="1439863" y="1341438"/>
              <a:ext cx="9312275" cy="4048125"/>
            </a:xfrm>
            <a:prstGeom prst="rect">
              <a:avLst/>
            </a:prstGeom>
            <a:noFill/>
            <a:ln w="9525">
              <a:noFill/>
              <a:miter lim="800000"/>
              <a:headEnd/>
              <a:tailEnd/>
            </a:ln>
          </p:spPr>
        </p:pic>
        <p:sp>
          <p:nvSpPr>
            <p:cNvPr id="5" name="矩形 4"/>
            <p:cNvSpPr/>
            <p:nvPr/>
          </p:nvSpPr>
          <p:spPr>
            <a:xfrm>
              <a:off x="6672263" y="2063750"/>
              <a:ext cx="2238375"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6" name="矩形 5"/>
            <p:cNvSpPr/>
            <p:nvPr/>
          </p:nvSpPr>
          <p:spPr>
            <a:xfrm>
              <a:off x="4151313" y="2565400"/>
              <a:ext cx="3744912"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7" name="矩形 6"/>
            <p:cNvSpPr/>
            <p:nvPr/>
          </p:nvSpPr>
          <p:spPr>
            <a:xfrm>
              <a:off x="8183563" y="1420813"/>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9840913" y="2830513"/>
              <a:ext cx="719137" cy="217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8256588" y="3381375"/>
              <a:ext cx="719137" cy="217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8332788" y="4314825"/>
              <a:ext cx="7207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9886950" y="5051425"/>
              <a:ext cx="71913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4081757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9" name="组合 18"/>
          <p:cNvGrpSpPr/>
          <p:nvPr/>
        </p:nvGrpSpPr>
        <p:grpSpPr>
          <a:xfrm>
            <a:off x="1046508" y="1365971"/>
            <a:ext cx="6792058" cy="2582575"/>
            <a:chOff x="1046508" y="1365971"/>
            <a:chExt cx="6792058" cy="2582575"/>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08" y="1365971"/>
              <a:ext cx="6792058" cy="2582575"/>
            </a:xfrm>
            <a:prstGeom prst="rect">
              <a:avLst/>
            </a:prstGeom>
          </p:spPr>
        </p:pic>
        <p:sp>
          <p:nvSpPr>
            <p:cNvPr id="15" name="矩形 14"/>
            <p:cNvSpPr/>
            <p:nvPr/>
          </p:nvSpPr>
          <p:spPr bwMode="auto">
            <a:xfrm>
              <a:off x="7139021" y="3378836"/>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6" name="矩形 15"/>
            <p:cNvSpPr/>
            <p:nvPr/>
          </p:nvSpPr>
          <p:spPr bwMode="auto">
            <a:xfrm>
              <a:off x="7139021" y="2281638"/>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7" name="矩形 16"/>
            <p:cNvSpPr/>
            <p:nvPr/>
          </p:nvSpPr>
          <p:spPr bwMode="auto">
            <a:xfrm>
              <a:off x="7139021" y="300034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2085408" y="1879817"/>
              <a:ext cx="2367520" cy="38103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4054842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9" name="组合 18"/>
          <p:cNvGrpSpPr/>
          <p:nvPr/>
        </p:nvGrpSpPr>
        <p:grpSpPr>
          <a:xfrm>
            <a:off x="1028699" y="1301659"/>
            <a:ext cx="7044001" cy="2709231"/>
            <a:chOff x="1028699" y="1301659"/>
            <a:chExt cx="7044001" cy="2709231"/>
          </a:xfrm>
        </p:grpSpPr>
        <p:grpSp>
          <p:nvGrpSpPr>
            <p:cNvPr id="16" name="组合 15"/>
            <p:cNvGrpSpPr/>
            <p:nvPr/>
          </p:nvGrpSpPr>
          <p:grpSpPr>
            <a:xfrm>
              <a:off x="1028699" y="1301659"/>
              <a:ext cx="7044001" cy="2709231"/>
              <a:chOff x="1028699" y="1301659"/>
              <a:chExt cx="7044001" cy="2709231"/>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99" y="1301659"/>
                <a:ext cx="7044001" cy="2709231"/>
              </a:xfrm>
              <a:prstGeom prst="rect">
                <a:avLst/>
              </a:prstGeom>
            </p:spPr>
          </p:pic>
          <p:sp>
            <p:nvSpPr>
              <p:cNvPr id="13" name="矩形 12"/>
              <p:cNvSpPr/>
              <p:nvPr/>
            </p:nvSpPr>
            <p:spPr bwMode="auto">
              <a:xfrm>
                <a:off x="7350302" y="2233148"/>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4" name="矩形 13"/>
              <p:cNvSpPr/>
              <p:nvPr/>
            </p:nvSpPr>
            <p:spPr bwMode="auto">
              <a:xfrm>
                <a:off x="7350302" y="3002074"/>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5" name="矩形 14"/>
              <p:cNvSpPr/>
              <p:nvPr/>
            </p:nvSpPr>
            <p:spPr bwMode="auto">
              <a:xfrm>
                <a:off x="7350302" y="3420613"/>
                <a:ext cx="557180" cy="2294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7" name="矩形 16"/>
            <p:cNvSpPr/>
            <p:nvPr/>
          </p:nvSpPr>
          <p:spPr bwMode="auto">
            <a:xfrm>
              <a:off x="2183179" y="1883282"/>
              <a:ext cx="2367520" cy="29880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8" name="矩形 17"/>
            <p:cNvSpPr/>
            <p:nvPr/>
          </p:nvSpPr>
          <p:spPr bwMode="auto">
            <a:xfrm>
              <a:off x="3449548" y="2233149"/>
              <a:ext cx="1943334" cy="3037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36468685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479647"/>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前</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4" name="组合 13"/>
          <p:cNvGrpSpPr/>
          <p:nvPr/>
        </p:nvGrpSpPr>
        <p:grpSpPr>
          <a:xfrm>
            <a:off x="1196555" y="1058484"/>
            <a:ext cx="6804446" cy="4085035"/>
            <a:chOff x="1196555" y="1058484"/>
            <a:chExt cx="6804446" cy="4085035"/>
          </a:xfrm>
        </p:grpSpPr>
        <p:grpSp>
          <p:nvGrpSpPr>
            <p:cNvPr id="3" name="组合 2"/>
            <p:cNvGrpSpPr>
              <a:grpSpLocks/>
            </p:cNvGrpSpPr>
            <p:nvPr/>
          </p:nvGrpSpPr>
          <p:grpSpPr bwMode="auto">
            <a:xfrm>
              <a:off x="1196555" y="1058484"/>
              <a:ext cx="6804446" cy="4085035"/>
              <a:chOff x="1439863" y="908050"/>
              <a:chExt cx="9312275" cy="5446713"/>
            </a:xfrm>
          </p:grpSpPr>
          <p:grpSp>
            <p:nvGrpSpPr>
              <p:cNvPr id="4" name="组合 1"/>
              <p:cNvGrpSpPr>
                <a:grpSpLocks/>
              </p:cNvGrpSpPr>
              <p:nvPr/>
            </p:nvGrpSpPr>
            <p:grpSpPr bwMode="auto">
              <a:xfrm>
                <a:off x="1439863" y="908050"/>
                <a:ext cx="9312275" cy="5446713"/>
                <a:chOff x="1439863" y="908050"/>
                <a:chExt cx="9312275" cy="5446713"/>
              </a:xfrm>
            </p:grpSpPr>
            <p:pic>
              <p:nvPicPr>
                <p:cNvPr id="6" name="Picture 2" descr="C:\Users\Administrator\Desktop\zz\pic\29160041042-bad_1.bmp"/>
                <p:cNvPicPr>
                  <a:picLocks noChangeAspect="1" noChangeArrowheads="1"/>
                </p:cNvPicPr>
                <p:nvPr/>
              </p:nvPicPr>
              <p:blipFill>
                <a:blip r:embed="rId2"/>
                <a:srcRect t="5910" b="54822"/>
                <a:stretch>
                  <a:fillRect/>
                </a:stretch>
              </p:blipFill>
              <p:spPr bwMode="auto">
                <a:xfrm>
                  <a:off x="1439863" y="908050"/>
                  <a:ext cx="9312275" cy="5446713"/>
                </a:xfrm>
                <a:prstGeom prst="rect">
                  <a:avLst/>
                </a:prstGeom>
                <a:noFill/>
                <a:ln w="9525">
                  <a:noFill/>
                  <a:miter lim="800000"/>
                  <a:headEnd/>
                  <a:tailEnd/>
                </a:ln>
              </p:spPr>
            </p:pic>
            <p:sp>
              <p:nvSpPr>
                <p:cNvPr id="7" name="矩形 6"/>
                <p:cNvSpPr/>
                <p:nvPr/>
              </p:nvSpPr>
              <p:spPr>
                <a:xfrm>
                  <a:off x="3359150" y="4149725"/>
                  <a:ext cx="5184775"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3216275" y="1052513"/>
                  <a:ext cx="93503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8183563" y="2528888"/>
                  <a:ext cx="9366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8256588" y="4724400"/>
                  <a:ext cx="935037" cy="217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9840913" y="4373563"/>
                  <a:ext cx="7588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9880600" y="6062663"/>
                  <a:ext cx="760413"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5" name="矩形 4"/>
              <p:cNvSpPr/>
              <p:nvPr/>
            </p:nvSpPr>
            <p:spPr>
              <a:xfrm>
                <a:off x="9336088" y="1700213"/>
                <a:ext cx="141605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3" name="矩形 12"/>
            <p:cNvSpPr/>
            <p:nvPr/>
          </p:nvSpPr>
          <p:spPr bwMode="auto">
            <a:xfrm>
              <a:off x="6962862" y="1070626"/>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689816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1285499" y="228363"/>
            <a:ext cx="1518411" cy="507831"/>
          </a:xfrm>
          <a:prstGeom prst="rect">
            <a:avLst/>
          </a:prstGeom>
          <a:noFill/>
          <a:ln w="9525">
            <a:noFill/>
            <a:miter lim="800000"/>
            <a:headEnd/>
            <a:tailEnd/>
          </a:ln>
        </p:spPr>
        <p:txBody>
          <a:bodyPr vert="horz" wrap="square">
            <a:spAutoFit/>
          </a:bodyPr>
          <a:lstStyle/>
          <a:p>
            <a:pPr eaLnBrk="1" hangingPunct="1">
              <a:lnSpc>
                <a:spcPct val="150000"/>
              </a:lnSpc>
              <a:buClr>
                <a:srgbClr val="0070C0"/>
              </a:buClr>
            </a:pPr>
            <a:r>
              <a:rPr lang="zh-CN" altLang="en-US" sz="1800" b="1" dirty="0">
                <a:solidFill>
                  <a:srgbClr val="0054A7"/>
                </a:solidFill>
                <a:latin typeface="微软雅黑" pitchFamily="34" charset="-122"/>
                <a:ea typeface="微软雅黑" pitchFamily="34" charset="-122"/>
                <a:sym typeface="微软雅黑" pitchFamily="34" charset="-122"/>
              </a:rPr>
              <a:t>修  改  后</a:t>
            </a:r>
            <a:endParaRPr lang="en-US" altLang="zh-CN" sz="1800" b="1" dirty="0">
              <a:solidFill>
                <a:srgbClr val="0054A7"/>
              </a:solidFill>
              <a:latin typeface="微软雅黑" pitchFamily="34" charset="-122"/>
              <a:ea typeface="微软雅黑" pitchFamily="34" charset="-122"/>
              <a:sym typeface="微软雅黑" pitchFamily="34" charset="-122"/>
            </a:endParaRPr>
          </a:p>
        </p:txBody>
      </p:sp>
      <p:grpSp>
        <p:nvGrpSpPr>
          <p:cNvPr id="14" name="组合 13"/>
          <p:cNvGrpSpPr/>
          <p:nvPr/>
        </p:nvGrpSpPr>
        <p:grpSpPr>
          <a:xfrm>
            <a:off x="1196555" y="819105"/>
            <a:ext cx="6809490" cy="4073129"/>
            <a:chOff x="1196555" y="819105"/>
            <a:chExt cx="6809490" cy="4073129"/>
          </a:xfrm>
        </p:grpSpPr>
        <p:grpSp>
          <p:nvGrpSpPr>
            <p:cNvPr id="3" name="组合 2"/>
            <p:cNvGrpSpPr>
              <a:grpSpLocks/>
            </p:cNvGrpSpPr>
            <p:nvPr/>
          </p:nvGrpSpPr>
          <p:grpSpPr bwMode="auto">
            <a:xfrm>
              <a:off x="1196555" y="819105"/>
              <a:ext cx="6804446" cy="4073129"/>
              <a:chOff x="1439863" y="908050"/>
              <a:chExt cx="9312275" cy="5430838"/>
            </a:xfrm>
          </p:grpSpPr>
          <p:grpSp>
            <p:nvGrpSpPr>
              <p:cNvPr id="4" name="组合 1"/>
              <p:cNvGrpSpPr>
                <a:grpSpLocks/>
              </p:cNvGrpSpPr>
              <p:nvPr/>
            </p:nvGrpSpPr>
            <p:grpSpPr bwMode="auto">
              <a:xfrm>
                <a:off x="1439863" y="908050"/>
                <a:ext cx="9312275" cy="5430838"/>
                <a:chOff x="1439863" y="908050"/>
                <a:chExt cx="9312275" cy="5430838"/>
              </a:xfrm>
            </p:grpSpPr>
            <p:pic>
              <p:nvPicPr>
                <p:cNvPr id="6" name="Picture 2" descr="C:\Users\Administrator\Desktop\zz\pic\29160041042-good_1.bmp"/>
                <p:cNvPicPr>
                  <a:picLocks noChangeAspect="1" noChangeArrowheads="1"/>
                </p:cNvPicPr>
                <p:nvPr/>
              </p:nvPicPr>
              <p:blipFill>
                <a:blip r:embed="rId2"/>
                <a:srcRect t="5940" b="54900"/>
                <a:stretch>
                  <a:fillRect/>
                </a:stretch>
              </p:blipFill>
              <p:spPr bwMode="auto">
                <a:xfrm>
                  <a:off x="1439863" y="908050"/>
                  <a:ext cx="9312275" cy="5430838"/>
                </a:xfrm>
                <a:prstGeom prst="rect">
                  <a:avLst/>
                </a:prstGeom>
                <a:noFill/>
                <a:ln w="9525">
                  <a:noFill/>
                  <a:miter lim="800000"/>
                  <a:headEnd/>
                  <a:tailEnd/>
                </a:ln>
              </p:spPr>
            </p:pic>
            <p:sp>
              <p:nvSpPr>
                <p:cNvPr id="7" name="矩形 6"/>
                <p:cNvSpPr/>
                <p:nvPr/>
              </p:nvSpPr>
              <p:spPr>
                <a:xfrm>
                  <a:off x="3071813" y="4149725"/>
                  <a:ext cx="6119812" cy="5032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8" name="矩形 7"/>
                <p:cNvSpPr/>
                <p:nvPr/>
              </p:nvSpPr>
              <p:spPr>
                <a:xfrm>
                  <a:off x="9880600" y="6062663"/>
                  <a:ext cx="760413"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9" name="矩形 8"/>
                <p:cNvSpPr/>
                <p:nvPr/>
              </p:nvSpPr>
              <p:spPr>
                <a:xfrm>
                  <a:off x="9872663" y="4365625"/>
                  <a:ext cx="760412"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0" name="矩形 9"/>
                <p:cNvSpPr/>
                <p:nvPr/>
              </p:nvSpPr>
              <p:spPr>
                <a:xfrm>
                  <a:off x="8256588" y="2528888"/>
                  <a:ext cx="7588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1" name="矩形 10"/>
                <p:cNvSpPr/>
                <p:nvPr/>
              </p:nvSpPr>
              <p:spPr>
                <a:xfrm>
                  <a:off x="3287713" y="1052513"/>
                  <a:ext cx="758825"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sp>
              <p:nvSpPr>
                <p:cNvPr id="12" name="矩形 11"/>
                <p:cNvSpPr/>
                <p:nvPr/>
              </p:nvSpPr>
              <p:spPr>
                <a:xfrm>
                  <a:off x="8288338" y="4724400"/>
                  <a:ext cx="760412" cy="217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5" name="矩形 4"/>
              <p:cNvSpPr/>
              <p:nvPr/>
            </p:nvSpPr>
            <p:spPr>
              <a:xfrm>
                <a:off x="9336088" y="1628775"/>
                <a:ext cx="1416050" cy="287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
          <p:nvSpPr>
            <p:cNvPr id="13" name="矩形 12"/>
            <p:cNvSpPr/>
            <p:nvPr/>
          </p:nvSpPr>
          <p:spPr bwMode="auto">
            <a:xfrm>
              <a:off x="6967906" y="819105"/>
              <a:ext cx="1038139" cy="14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p>
          </p:txBody>
        </p:sp>
      </p:grpSp>
    </p:spTree>
    <p:extLst>
      <p:ext uri="{BB962C8B-B14F-4D97-AF65-F5344CB8AC3E}">
        <p14:creationId xmlns:p14="http://schemas.microsoft.com/office/powerpoint/2010/main" val="22180045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831238"/>
            <a:ext cx="3672408" cy="202854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32040" y="831238"/>
            <a:ext cx="3672408" cy="2028544"/>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75454"/>
            <a:ext cx="3672408" cy="2028544"/>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32040" y="2775454"/>
            <a:ext cx="3672408" cy="2028544"/>
          </a:xfrm>
          <a:prstGeom prst="rect">
            <a:avLst/>
          </a:prstGeom>
        </p:spPr>
      </p:pic>
      <p:sp>
        <p:nvSpPr>
          <p:cNvPr id="8" name="TextBox 18"/>
          <p:cNvSpPr txBox="1"/>
          <p:nvPr/>
        </p:nvSpPr>
        <p:spPr>
          <a:xfrm rot="156627">
            <a:off x="789554" y="1293725"/>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zh-CN" altLang="en-US" sz="2400" b="1" i="0" u="none" strike="noStrike" kern="0" cap="none" spc="0" normalizeH="0" baseline="0" noProof="0" dirty="0" smtClean="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rPr>
              <a:t>既往病史</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9" name="TextBox 19"/>
          <p:cNvSpPr txBox="1"/>
          <p:nvPr/>
        </p:nvSpPr>
        <p:spPr>
          <a:xfrm rot="156627">
            <a:off x="789554" y="1832888"/>
            <a:ext cx="2630318" cy="523220"/>
          </a:xfrm>
          <a:prstGeom prst="rect">
            <a:avLst/>
          </a:prstGeom>
          <a:noFill/>
        </p:spPr>
        <p:txBody>
          <a:bodyPr wrap="square" rtlCol="0">
            <a:spAutoFit/>
          </a:bodyPr>
          <a:lstStyle/>
          <a:p>
            <a:pPr defTabSz="914400">
              <a:defRPr/>
            </a:pPr>
            <a:r>
              <a:rPr lang="zh-CN" altLang="zh-CN" sz="1400" b="1" dirty="0" smtClean="0"/>
              <a:t>既往病史记录的疾病</a:t>
            </a:r>
            <a:r>
              <a:rPr lang="zh-CN" altLang="en-US" sz="1400" b="1" dirty="0" smtClean="0"/>
              <a:t>情况</a:t>
            </a:r>
            <a:r>
              <a:rPr lang="zh-CN" altLang="zh-CN" sz="1400" b="1" dirty="0" smtClean="0"/>
              <a:t>需与科室检查记录的疾病</a:t>
            </a:r>
            <a:r>
              <a:rPr lang="zh-CN" altLang="en-US" sz="1400" b="1" dirty="0" smtClean="0"/>
              <a:t>情况</a:t>
            </a:r>
            <a:r>
              <a:rPr lang="zh-CN" altLang="zh-CN" sz="1400" b="1" dirty="0" smtClean="0"/>
              <a:t>一致</a:t>
            </a:r>
            <a:r>
              <a:rPr kumimoji="0" lang="en-US" altLang="zh-CN" sz="1400" b="1" i="0" u="none" strike="noStrike" kern="0" cap="none" spc="0" normalizeH="0" baseline="0" noProof="0" dirty="0" smtClean="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rPr>
              <a:t> </a:t>
            </a:r>
          </a:p>
        </p:txBody>
      </p:sp>
      <p:sp>
        <p:nvSpPr>
          <p:cNvPr id="10" name="TextBox 20"/>
          <p:cNvSpPr txBox="1"/>
          <p:nvPr/>
        </p:nvSpPr>
        <p:spPr>
          <a:xfrm>
            <a:off x="5902122" y="1371299"/>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器质性心脏病</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11" name="TextBox 21"/>
          <p:cNvSpPr txBox="1"/>
          <p:nvPr/>
        </p:nvSpPr>
        <p:spPr>
          <a:xfrm>
            <a:off x="5902122" y="1775041"/>
            <a:ext cx="2630318" cy="1169551"/>
          </a:xfrm>
          <a:prstGeom prst="rect">
            <a:avLst/>
          </a:prstGeom>
          <a:noFill/>
        </p:spPr>
        <p:txBody>
          <a:bodyPr wrap="square" rtlCol="0">
            <a:spAutoFit/>
          </a:bodyPr>
          <a:lstStyle/>
          <a:p>
            <a:pPr defTabSz="914400">
              <a:defRPr/>
            </a:pPr>
            <a:r>
              <a:rPr lang="zh-CN" altLang="zh-CN" sz="1400" b="1" dirty="0" smtClean="0"/>
              <a:t>内科应记录疾病名称，</a:t>
            </a:r>
            <a:r>
              <a:rPr lang="zh-CN" altLang="zh-CN" sz="1400" b="1" dirty="0" smtClean="0">
                <a:solidFill>
                  <a:srgbClr val="0070C0"/>
                </a:solidFill>
              </a:rPr>
              <a:t>手术时间</a:t>
            </a:r>
            <a:r>
              <a:rPr lang="zh-CN" altLang="zh-CN" sz="1400" b="1" dirty="0" smtClean="0"/>
              <a:t>，目前功能状态</a:t>
            </a:r>
            <a:endParaRPr lang="en-US" altLang="zh-CN" sz="1400" b="1" dirty="0" smtClean="0"/>
          </a:p>
          <a:p>
            <a:pPr defTabSz="914400">
              <a:defRPr/>
            </a:pPr>
            <a:r>
              <a:rPr lang="zh-CN" altLang="zh-CN" sz="1400" b="1" dirty="0" smtClean="0"/>
              <a:t>外科应记录手术时间（术式），瘢痕部位、长度</a:t>
            </a:r>
            <a:endParaRPr lang="en-US" altLang="zh-CN" sz="1400" b="1" kern="0" dirty="0" smtClean="0">
              <a:solidFill>
                <a:sysClr val="windowText" lastClr="000000">
                  <a:lumMod val="75000"/>
                  <a:lumOff val="25000"/>
                </a:sysClr>
              </a:solidFill>
              <a:latin typeface="Arial" pitchFamily="34" charset="0"/>
              <a:ea typeface="微软雅黑" pitchFamily="34" charset="-122"/>
              <a:cs typeface="Arial" pitchFamily="34" charset="0"/>
            </a:endParaRPr>
          </a:p>
          <a:p>
            <a:pPr lvl="0" defTabSz="914400">
              <a:defRPr/>
            </a:pP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12" name="TextBox 22"/>
          <p:cNvSpPr txBox="1"/>
          <p:nvPr/>
        </p:nvSpPr>
        <p:spPr>
          <a:xfrm rot="156627">
            <a:off x="703931" y="3258413"/>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心脏杂音</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13" name="TextBox 23"/>
          <p:cNvSpPr txBox="1"/>
          <p:nvPr/>
        </p:nvSpPr>
        <p:spPr>
          <a:xfrm rot="156627">
            <a:off x="703931" y="3582132"/>
            <a:ext cx="2630318" cy="954107"/>
          </a:xfrm>
          <a:prstGeom prst="rect">
            <a:avLst/>
          </a:prstGeom>
          <a:noFill/>
        </p:spPr>
        <p:txBody>
          <a:bodyPr wrap="square" rtlCol="0">
            <a:spAutoFit/>
          </a:bodyPr>
          <a:lstStyle/>
          <a:p>
            <a:pPr lvl="0" defTabSz="914400">
              <a:defRPr/>
            </a:pPr>
            <a:r>
              <a:rPr lang="zh-CN" altLang="en-US" sz="1400" b="1" dirty="0" smtClean="0"/>
              <a:t>内科</a:t>
            </a:r>
            <a:r>
              <a:rPr lang="zh-CN" altLang="zh-CN" sz="1400" b="1" dirty="0" smtClean="0"/>
              <a:t>需描述杂音位置、性质、级别</a:t>
            </a:r>
            <a:endParaRPr lang="en-US" altLang="zh-CN" sz="1400" b="1" dirty="0" smtClean="0"/>
          </a:p>
          <a:p>
            <a:pPr lvl="0" defTabSz="914400">
              <a:defRPr/>
            </a:pPr>
            <a:r>
              <a:rPr lang="zh-CN" altLang="zh-CN" sz="1400" b="1" dirty="0" smtClean="0"/>
              <a:t>心脏彩超</a:t>
            </a:r>
            <a:r>
              <a:rPr lang="zh-CN" altLang="en-US" sz="1400" b="1" dirty="0" smtClean="0"/>
              <a:t>须</a:t>
            </a:r>
            <a:r>
              <a:rPr lang="zh-CN" altLang="zh-CN" sz="1400" b="1" dirty="0" smtClean="0"/>
              <a:t>注明时间、诊断结果及诊断医院</a:t>
            </a:r>
            <a:endParaRPr lang="en-US" altLang="zh-CN" sz="1400" b="1" kern="0" dirty="0" smtClean="0">
              <a:solidFill>
                <a:sysClr val="windowText" lastClr="000000">
                  <a:lumMod val="75000"/>
                  <a:lumOff val="25000"/>
                </a:sysClr>
              </a:solidFill>
              <a:latin typeface="Arial" pitchFamily="34" charset="0"/>
              <a:ea typeface="微软雅黑" pitchFamily="34" charset="-122"/>
              <a:cs typeface="Arial" pitchFamily="34" charset="0"/>
            </a:endParaRPr>
          </a:p>
        </p:txBody>
      </p:sp>
      <p:sp>
        <p:nvSpPr>
          <p:cNvPr id="14" name="TextBox 24"/>
          <p:cNvSpPr txBox="1"/>
          <p:nvPr/>
        </p:nvSpPr>
        <p:spPr>
          <a:xfrm>
            <a:off x="5816499" y="3335987"/>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瘢痕问题</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15" name="TextBox 25"/>
          <p:cNvSpPr txBox="1"/>
          <p:nvPr/>
        </p:nvSpPr>
        <p:spPr>
          <a:xfrm>
            <a:off x="5816499" y="3651870"/>
            <a:ext cx="2630318" cy="1169551"/>
          </a:xfrm>
          <a:prstGeom prst="rect">
            <a:avLst/>
          </a:prstGeom>
          <a:noFill/>
        </p:spPr>
        <p:txBody>
          <a:bodyPr wrap="square" rtlCol="0">
            <a:spAutoFit/>
          </a:bodyPr>
          <a:lstStyle/>
          <a:p>
            <a:pPr lvl="0" defTabSz="914400">
              <a:defRPr/>
            </a:pPr>
            <a:r>
              <a:rPr lang="zh-CN" altLang="zh-CN" sz="1400" b="1" dirty="0" smtClean="0"/>
              <a:t>大面积或关节处瘢痕者需记录有无</a:t>
            </a:r>
            <a:r>
              <a:rPr lang="zh-CN" altLang="zh-CN" sz="1400" b="1" dirty="0" smtClean="0">
                <a:solidFill>
                  <a:srgbClr val="0070C0"/>
                </a:solidFill>
              </a:rPr>
              <a:t>功能受限</a:t>
            </a:r>
            <a:endParaRPr lang="en-US" altLang="zh-CN" sz="1400" b="1" dirty="0" smtClean="0">
              <a:solidFill>
                <a:srgbClr val="0070C0"/>
              </a:solidFill>
            </a:endParaRPr>
          </a:p>
          <a:p>
            <a:pPr lvl="0" defTabSz="914400">
              <a:defRPr/>
            </a:pPr>
            <a:r>
              <a:rPr lang="zh-CN" altLang="zh-CN" sz="1400" b="1" dirty="0" smtClean="0">
                <a:solidFill>
                  <a:srgbClr val="0070C0"/>
                </a:solidFill>
              </a:rPr>
              <a:t>面部明显</a:t>
            </a:r>
            <a:r>
              <a:rPr lang="zh-CN" altLang="zh-CN" sz="1400" b="1" dirty="0" smtClean="0"/>
              <a:t>瘢痕、皮肤色素沉着、色素痣等，需记录位置、大小</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16" name="TextBox 26"/>
          <p:cNvSpPr txBox="1"/>
          <p:nvPr/>
        </p:nvSpPr>
        <p:spPr>
          <a:xfrm rot="5400000">
            <a:off x="2975917" y="2460608"/>
            <a:ext cx="3200876" cy="584775"/>
          </a:xfrm>
          <a:prstGeom prst="rect">
            <a:avLst/>
          </a:prstGeom>
          <a:noFill/>
        </p:spPr>
        <p:txBody>
          <a:bodyPr vert="vert270" wrap="square" rtlCol="0" anchor="ctr" anchorCtr="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strike="noStrike" kern="0" cap="none" spc="0" normalizeH="0" baseline="0" noProof="0" dirty="0" smtClean="0">
                <a:ln>
                  <a:noFill/>
                </a:ln>
                <a:solidFill>
                  <a:srgbClr val="602E04"/>
                </a:solidFill>
                <a:effectLst>
                  <a:innerShdw blurRad="63500" dist="50800" dir="16200000">
                    <a:prstClr val="black">
                      <a:alpha val="50000"/>
                    </a:prstClr>
                  </a:innerShdw>
                </a:effectLst>
                <a:uLnTx/>
                <a:uFillTx/>
                <a:latin typeface="Adidas Unity" pitchFamily="2" charset="0"/>
              </a:rPr>
              <a:t>体检表记录要求</a:t>
            </a:r>
            <a:endParaRPr kumimoji="0" lang="zh-CN" altLang="en-US" sz="2800" b="1" i="0" strike="noStrike" kern="0" cap="none" spc="0" normalizeH="0" baseline="0" noProof="0" dirty="0">
              <a:ln>
                <a:noFill/>
              </a:ln>
              <a:solidFill>
                <a:srgbClr val="602E04"/>
              </a:solidFill>
              <a:effectLst>
                <a:innerShdw blurRad="63500" dist="50800" dir="16200000">
                  <a:prstClr val="black">
                    <a:alpha val="50000"/>
                  </a:prstClr>
                </a:innerShdw>
              </a:effectLst>
              <a:uLnTx/>
              <a:uFillTx/>
              <a:latin typeface="Adidas Unity" pitchFamily="2" charset="0"/>
            </a:endParaRPr>
          </a:p>
        </p:txBody>
      </p:sp>
      <p:sp>
        <p:nvSpPr>
          <p:cNvPr id="17" name="矩形 16"/>
          <p:cNvSpPr/>
          <p:nvPr/>
        </p:nvSpPr>
        <p:spPr>
          <a:xfrm>
            <a:off x="755576" y="123478"/>
            <a:ext cx="3874779" cy="535531"/>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体检表记录要求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879987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831238"/>
            <a:ext cx="3672408" cy="2028544"/>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32040" y="831238"/>
            <a:ext cx="3672408" cy="2028544"/>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775454"/>
            <a:ext cx="3672408" cy="2028544"/>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932040" y="2775454"/>
            <a:ext cx="3672408" cy="2028544"/>
          </a:xfrm>
          <a:prstGeom prst="rect">
            <a:avLst/>
          </a:prstGeom>
        </p:spPr>
      </p:pic>
      <p:sp>
        <p:nvSpPr>
          <p:cNvPr id="6" name="TextBox 18"/>
          <p:cNvSpPr txBox="1"/>
          <p:nvPr/>
        </p:nvSpPr>
        <p:spPr>
          <a:xfrm rot="156627">
            <a:off x="789328" y="1303598"/>
            <a:ext cx="2559800"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肢体残疾</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7" name="TextBox 19"/>
          <p:cNvSpPr txBox="1"/>
          <p:nvPr/>
        </p:nvSpPr>
        <p:spPr>
          <a:xfrm rot="156627">
            <a:off x="789554" y="1586667"/>
            <a:ext cx="2630318" cy="1015663"/>
          </a:xfrm>
          <a:prstGeom prst="rect">
            <a:avLst/>
          </a:prstGeom>
          <a:noFill/>
        </p:spPr>
        <p:txBody>
          <a:bodyPr wrap="square" rtlCol="0">
            <a:spAutoFit/>
          </a:bodyPr>
          <a:lstStyle/>
          <a:p>
            <a:pPr defTabSz="914400">
              <a:defRPr/>
            </a:pPr>
            <a:r>
              <a:rPr lang="zh-CN" altLang="zh-CN" sz="1200" b="1" dirty="0" smtClean="0"/>
              <a:t>肢体残疾需具体描述残疾的部位（如左上肢、右手小指末节等），残疾程度（残缺、功能障碍等）</a:t>
            </a:r>
            <a:endParaRPr lang="en-US" altLang="zh-CN" sz="1200" b="1" dirty="0" smtClean="0"/>
          </a:p>
          <a:p>
            <a:pPr defTabSz="914400">
              <a:defRPr/>
            </a:pPr>
            <a:r>
              <a:rPr lang="zh-CN" altLang="zh-CN" sz="1200" b="1" dirty="0" smtClean="0"/>
              <a:t>残疾证号由主检录在主检模块“残疾证号”一栏中</a:t>
            </a:r>
            <a:endParaRPr kumimoji="0" lang="en-US" altLang="zh-CN" sz="12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8" name="TextBox 20"/>
          <p:cNvSpPr txBox="1"/>
          <p:nvPr/>
        </p:nvSpPr>
        <p:spPr>
          <a:xfrm>
            <a:off x="5902122" y="1371299"/>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肢体功能障碍</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9" name="TextBox 21"/>
          <p:cNvSpPr txBox="1"/>
          <p:nvPr/>
        </p:nvSpPr>
        <p:spPr>
          <a:xfrm>
            <a:off x="5902122" y="1775041"/>
            <a:ext cx="2630318" cy="523220"/>
          </a:xfrm>
          <a:prstGeom prst="rect">
            <a:avLst/>
          </a:prstGeom>
          <a:noFill/>
        </p:spPr>
        <p:txBody>
          <a:bodyPr wrap="square" rtlCol="0">
            <a:spAutoFit/>
          </a:bodyPr>
          <a:lstStyle/>
          <a:p>
            <a:pPr lvl="0" defTabSz="914400">
              <a:defRPr/>
            </a:pPr>
            <a:r>
              <a:rPr lang="zh-CN" altLang="zh-CN" sz="1400" b="1" dirty="0" smtClean="0"/>
              <a:t>肢体运动功能障碍建议表述细化（屈、伸等）</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10" name="TextBox 22"/>
          <p:cNvSpPr txBox="1"/>
          <p:nvPr/>
        </p:nvSpPr>
        <p:spPr>
          <a:xfrm rot="156627">
            <a:off x="703931" y="3258413"/>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听力记录</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11" name="TextBox 23"/>
          <p:cNvSpPr txBox="1"/>
          <p:nvPr/>
        </p:nvSpPr>
        <p:spPr>
          <a:xfrm rot="156627">
            <a:off x="703931" y="3645778"/>
            <a:ext cx="2630318" cy="738664"/>
          </a:xfrm>
          <a:prstGeom prst="rect">
            <a:avLst/>
          </a:prstGeom>
          <a:noFill/>
        </p:spPr>
        <p:txBody>
          <a:bodyPr wrap="square" rtlCol="0">
            <a:spAutoFit/>
          </a:bodyPr>
          <a:lstStyle/>
          <a:p>
            <a:pPr defTabSz="914400">
              <a:defRPr/>
            </a:pPr>
            <a:r>
              <a:rPr lang="zh-CN" altLang="zh-CN" sz="1400" b="1" dirty="0" smtClean="0"/>
              <a:t>顺序：耳语听力→口语听力→带助听器耳语听力→带助听器口语听力</a:t>
            </a:r>
            <a:endParaRPr kumimoji="0" lang="en-US" altLang="zh-CN" sz="1400" b="1" i="0" u="none" strike="noStrike" kern="0" cap="none" spc="0" normalizeH="0" baseline="0" noProof="0" dirty="0">
              <a:ln>
                <a:noFill/>
              </a:ln>
              <a:solidFill>
                <a:sysClr val="windowText" lastClr="000000">
                  <a:lumMod val="75000"/>
                  <a:lumOff val="25000"/>
                </a:sysClr>
              </a:solidFill>
              <a:effectLst/>
              <a:uLnTx/>
              <a:uFillTx/>
              <a:latin typeface="Arial" pitchFamily="34" charset="0"/>
              <a:ea typeface="微软雅黑" pitchFamily="34" charset="-122"/>
              <a:cs typeface="Arial" pitchFamily="34" charset="0"/>
            </a:endParaRPr>
          </a:p>
        </p:txBody>
      </p:sp>
      <p:sp>
        <p:nvSpPr>
          <p:cNvPr id="12" name="TextBox 24"/>
          <p:cNvSpPr txBox="1"/>
          <p:nvPr/>
        </p:nvSpPr>
        <p:spPr>
          <a:xfrm>
            <a:off x="5816499" y="3335987"/>
            <a:ext cx="2126262" cy="40626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lvl="0" defTabSz="914400">
              <a:defRPr/>
            </a:pPr>
            <a:r>
              <a:rPr lang="zh-CN" altLang="en-US" sz="2400" dirty="0" smtClean="0">
                <a:solidFill>
                  <a:srgbClr val="714203"/>
                </a:solidFill>
                <a:effectLst>
                  <a:outerShdw dist="25400" dir="5400000" algn="t" rotWithShape="0">
                    <a:sysClr val="window" lastClr="FFFFFF">
                      <a:alpha val="29000"/>
                    </a:sysClr>
                  </a:outerShdw>
                </a:effectLst>
                <a:latin typeface="Adidas Unity" pitchFamily="2" charset="0"/>
                <a:cs typeface="Times New Roman" pitchFamily="18" charset="0"/>
              </a:rPr>
              <a:t>唇、腭裂</a:t>
            </a:r>
            <a:endParaRPr kumimoji="0" lang="zh-CN" altLang="en-US" sz="2400" b="1" i="0" u="none" strike="noStrike" kern="0" cap="none" spc="0" normalizeH="0" baseline="0" noProof="0" dirty="0">
              <a:ln w="18415" cmpd="sng">
                <a:noFill/>
                <a:prstDash val="solid"/>
              </a:ln>
              <a:solidFill>
                <a:srgbClr val="714203"/>
              </a:solidFill>
              <a:effectLst>
                <a:outerShdw dist="25400" dir="5400000" algn="t" rotWithShape="0">
                  <a:sysClr val="window" lastClr="FFFFFF">
                    <a:alpha val="29000"/>
                  </a:sysClr>
                </a:outerShdw>
              </a:effectLst>
              <a:uLnTx/>
              <a:uFillTx/>
              <a:latin typeface="Adidas Unity" pitchFamily="2" charset="0"/>
              <a:ea typeface="微软雅黑" pitchFamily="34" charset="-122"/>
              <a:cs typeface="Times New Roman" pitchFamily="18" charset="0"/>
            </a:endParaRPr>
          </a:p>
        </p:txBody>
      </p:sp>
      <p:sp>
        <p:nvSpPr>
          <p:cNvPr id="13" name="TextBox 25"/>
          <p:cNvSpPr txBox="1"/>
          <p:nvPr/>
        </p:nvSpPr>
        <p:spPr>
          <a:xfrm>
            <a:off x="5816499" y="3705294"/>
            <a:ext cx="2630318" cy="738664"/>
          </a:xfrm>
          <a:prstGeom prst="rect">
            <a:avLst/>
          </a:prstGeom>
          <a:noFill/>
        </p:spPr>
        <p:txBody>
          <a:bodyPr wrap="square" rtlCol="0">
            <a:spAutoFit/>
          </a:bodyPr>
          <a:lstStyle/>
          <a:p>
            <a:pPr lvl="0" defTabSz="914400">
              <a:defRPr/>
            </a:pPr>
            <a:r>
              <a:rPr lang="zh-CN" altLang="zh-CN" sz="1400" b="1" dirty="0" smtClean="0"/>
              <a:t>唇、腭裂需记录手术时间、明显的手术瘢痕，</a:t>
            </a:r>
            <a:r>
              <a:rPr lang="zh-CN" altLang="zh-CN" sz="1400" b="1" dirty="0" smtClean="0">
                <a:solidFill>
                  <a:srgbClr val="0070C0"/>
                </a:solidFill>
              </a:rPr>
              <a:t>腭裂必须记录发音情况</a:t>
            </a:r>
            <a:endParaRPr kumimoji="0" lang="en-US" altLang="zh-CN" sz="1400" b="1" i="0" u="none" strike="noStrike" kern="0" cap="none" spc="0" normalizeH="0" baseline="0" noProof="0" dirty="0">
              <a:ln>
                <a:noFill/>
              </a:ln>
              <a:solidFill>
                <a:srgbClr val="0070C0"/>
              </a:solidFill>
              <a:effectLst/>
              <a:uLnTx/>
              <a:uFillTx/>
              <a:latin typeface="Arial" pitchFamily="34" charset="0"/>
              <a:ea typeface="微软雅黑" pitchFamily="34" charset="-122"/>
              <a:cs typeface="Arial" pitchFamily="34" charset="0"/>
            </a:endParaRPr>
          </a:p>
        </p:txBody>
      </p:sp>
      <p:sp>
        <p:nvSpPr>
          <p:cNvPr id="14" name="TextBox 26"/>
          <p:cNvSpPr txBox="1"/>
          <p:nvPr/>
        </p:nvSpPr>
        <p:spPr>
          <a:xfrm rot="5400000">
            <a:off x="2975917" y="2298657"/>
            <a:ext cx="3200876" cy="584775"/>
          </a:xfrm>
          <a:prstGeom prst="rect">
            <a:avLst/>
          </a:prstGeom>
          <a:noFill/>
        </p:spPr>
        <p:txBody>
          <a:bodyPr vert="vert270" wrap="square" rtlCol="0" anchor="ctr" anchorCtr="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1" i="0" strike="noStrike" kern="0" cap="none" spc="0" normalizeH="0" baseline="0" noProof="0" dirty="0" smtClean="0">
                <a:ln>
                  <a:noFill/>
                </a:ln>
                <a:solidFill>
                  <a:srgbClr val="602E04"/>
                </a:solidFill>
                <a:effectLst>
                  <a:innerShdw blurRad="63500" dist="50800" dir="16200000">
                    <a:prstClr val="black">
                      <a:alpha val="50000"/>
                    </a:prstClr>
                  </a:innerShdw>
                </a:effectLst>
                <a:uLnTx/>
                <a:uFillTx/>
                <a:latin typeface="Adidas Unity" pitchFamily="2" charset="0"/>
              </a:rPr>
              <a:t>体检表记录要求</a:t>
            </a:r>
            <a:endParaRPr kumimoji="0" lang="zh-CN" altLang="en-US" sz="2800" b="1" i="0" strike="noStrike" kern="0" cap="none" spc="0" normalizeH="0" baseline="0" noProof="0" dirty="0">
              <a:ln>
                <a:noFill/>
              </a:ln>
              <a:solidFill>
                <a:srgbClr val="602E04"/>
              </a:solidFill>
              <a:effectLst>
                <a:innerShdw blurRad="63500" dist="50800" dir="16200000">
                  <a:prstClr val="black">
                    <a:alpha val="50000"/>
                  </a:prstClr>
                </a:innerShdw>
              </a:effectLst>
              <a:uLnTx/>
              <a:uFillTx/>
              <a:latin typeface="Adidas Unity" pitchFamily="2" charset="0"/>
            </a:endParaRPr>
          </a:p>
        </p:txBody>
      </p:sp>
      <p:sp>
        <p:nvSpPr>
          <p:cNvPr id="15" name="矩形 14"/>
          <p:cNvSpPr/>
          <p:nvPr/>
        </p:nvSpPr>
        <p:spPr>
          <a:xfrm>
            <a:off x="755576" y="123478"/>
            <a:ext cx="3874779" cy="535531"/>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体检表记录要求</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995514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5"/>
          <p:cNvSpPr/>
          <p:nvPr/>
        </p:nvSpPr>
        <p:spPr>
          <a:xfrm>
            <a:off x="539552" y="1264090"/>
            <a:ext cx="1804384" cy="3588464"/>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32ADCE"/>
              </a:gs>
              <a:gs pos="100000">
                <a:srgbClr val="4BACC6">
                  <a:lumMod val="75000"/>
                  <a:shade val="100000"/>
                  <a:satMod val="115000"/>
                </a:srgbClr>
              </a:gs>
            </a:gsLst>
            <a:path path="circle">
              <a:fillToRect l="50000" t="50000" r="50000" b="50000"/>
            </a:path>
            <a:tileRect/>
          </a:gradFill>
          <a:ln w="25400" cap="flat" cmpd="sng" algn="ctr">
            <a:solidFill>
              <a:srgbClr val="32ADCE"/>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 name="TextBox 23"/>
          <p:cNvSpPr txBox="1"/>
          <p:nvPr/>
        </p:nvSpPr>
        <p:spPr>
          <a:xfrm>
            <a:off x="928613"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A</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4" name="椭圆 3"/>
          <p:cNvSpPr/>
          <p:nvPr/>
        </p:nvSpPr>
        <p:spPr>
          <a:xfrm>
            <a:off x="1360956"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 name="矩形 4"/>
          <p:cNvSpPr/>
          <p:nvPr/>
        </p:nvSpPr>
        <p:spPr>
          <a:xfrm>
            <a:off x="1411120"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 name="圆角矩形 5"/>
          <p:cNvSpPr/>
          <p:nvPr/>
        </p:nvSpPr>
        <p:spPr>
          <a:xfrm>
            <a:off x="2627784" y="1264090"/>
            <a:ext cx="1804384" cy="3588464"/>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1000">
                <a:srgbClr val="D88A88"/>
              </a:gs>
              <a:gs pos="100000">
                <a:srgbClr val="C0504D">
                  <a:shade val="100000"/>
                  <a:satMod val="115000"/>
                </a:srgbClr>
              </a:gs>
            </a:gsLst>
            <a:path path="circle">
              <a:fillToRect l="50000" t="50000" r="50000" b="50000"/>
            </a:path>
            <a:tileRect/>
          </a:gradFill>
          <a:ln w="25400" cap="flat" cmpd="sng" algn="ctr">
            <a:solidFill>
              <a:srgbClr val="D88A88"/>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TextBox 27"/>
          <p:cNvSpPr txBox="1"/>
          <p:nvPr/>
        </p:nvSpPr>
        <p:spPr>
          <a:xfrm>
            <a:off x="3016845"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B</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8" name="椭圆 7"/>
          <p:cNvSpPr/>
          <p:nvPr/>
        </p:nvSpPr>
        <p:spPr>
          <a:xfrm>
            <a:off x="3124490"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矩形 8"/>
          <p:cNvSpPr/>
          <p:nvPr/>
        </p:nvSpPr>
        <p:spPr>
          <a:xfrm>
            <a:off x="3174655"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圆角矩形 5"/>
          <p:cNvSpPr/>
          <p:nvPr/>
        </p:nvSpPr>
        <p:spPr>
          <a:xfrm>
            <a:off x="4716016" y="1264089"/>
            <a:ext cx="1804384" cy="3588465"/>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B9D08C"/>
              </a:gs>
              <a:gs pos="100000">
                <a:srgbClr val="9BBB59">
                  <a:shade val="100000"/>
                  <a:satMod val="115000"/>
                </a:srgbClr>
              </a:gs>
            </a:gsLst>
            <a:path path="circle">
              <a:fillToRect l="50000" t="50000" r="50000" b="50000"/>
            </a:path>
            <a:tileRect/>
          </a:gradFill>
          <a:ln w="25400" cap="flat" cmpd="sng" algn="ctr">
            <a:solidFill>
              <a:srgbClr val="B9D08C"/>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extBox 31"/>
          <p:cNvSpPr txBox="1"/>
          <p:nvPr/>
        </p:nvSpPr>
        <p:spPr>
          <a:xfrm>
            <a:off x="5105077"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C</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12" name="椭圆 11"/>
          <p:cNvSpPr/>
          <p:nvPr/>
        </p:nvSpPr>
        <p:spPr>
          <a:xfrm>
            <a:off x="5440281"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矩形 12"/>
          <p:cNvSpPr/>
          <p:nvPr/>
        </p:nvSpPr>
        <p:spPr>
          <a:xfrm>
            <a:off x="5490446"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TextBox 34"/>
          <p:cNvSpPr txBox="1"/>
          <p:nvPr/>
        </p:nvSpPr>
        <p:spPr>
          <a:xfrm>
            <a:off x="659286" y="2865006"/>
            <a:ext cx="1660368" cy="1600438"/>
          </a:xfrm>
          <a:prstGeom prst="rect">
            <a:avLst/>
          </a:prstGeom>
          <a:noFill/>
        </p:spPr>
        <p:txBody>
          <a:bodyPr wrap="square" rtlCol="0">
            <a:spAutoFit/>
          </a:bodyPr>
          <a:lstStyle/>
          <a:p>
            <a:r>
              <a:rPr lang="zh-CN" altLang="en-US" sz="1400" b="1" dirty="0" smtClean="0"/>
              <a:t>关于疾病诊断</a:t>
            </a:r>
            <a:r>
              <a:rPr lang="en-US" altLang="zh-CN" sz="1400" b="1" dirty="0" smtClean="0"/>
              <a:t>——</a:t>
            </a:r>
          </a:p>
          <a:p>
            <a:r>
              <a:rPr lang="zh-CN" altLang="zh-CN" sz="1400" b="1" dirty="0" smtClean="0"/>
              <a:t>建议不</a:t>
            </a:r>
            <a:r>
              <a:rPr lang="zh-CN" altLang="en-US" sz="1400" b="1" dirty="0" smtClean="0"/>
              <a:t>要</a:t>
            </a:r>
            <a:r>
              <a:rPr lang="zh-CN" altLang="zh-CN" sz="1400" b="1" dirty="0" smtClean="0"/>
              <a:t>写</a:t>
            </a:r>
            <a:r>
              <a:rPr lang="zh-CN" altLang="en-US" sz="1400" b="1" dirty="0" smtClean="0"/>
              <a:t>“</a:t>
            </a:r>
            <a:r>
              <a:rPr lang="zh-CN" altLang="zh-CN" sz="1400" b="1" dirty="0" smtClean="0"/>
              <a:t>待查</a:t>
            </a:r>
            <a:r>
              <a:rPr lang="zh-CN" altLang="en-US" sz="1400" b="1" dirty="0" smtClean="0"/>
              <a:t>”或使用</a:t>
            </a:r>
            <a:r>
              <a:rPr lang="zh-CN" altLang="zh-CN" sz="1400" b="1" dirty="0" smtClean="0"/>
              <a:t> “？” </a:t>
            </a:r>
            <a:endParaRPr lang="en-US" altLang="zh-CN" sz="1400" b="1" dirty="0" smtClean="0"/>
          </a:p>
          <a:p>
            <a:r>
              <a:rPr lang="zh-CN" altLang="zh-CN" sz="1400" b="1" dirty="0" smtClean="0"/>
              <a:t>若确实疾病病因目前不明，建议积极跟踪，</a:t>
            </a:r>
            <a:r>
              <a:rPr lang="zh-CN" altLang="en-US" sz="1400" b="1" dirty="0" smtClean="0"/>
              <a:t>记录进展情况</a:t>
            </a:r>
            <a:endParaRPr kumimoji="0" lang="en-US" altLang="zh-CN" sz="1400" b="1" i="0" u="none" strike="noStrike" kern="0" cap="none" spc="0" normalizeH="0" baseline="0" noProof="0" dirty="0">
              <a:ln>
                <a:noFill/>
              </a:ln>
              <a:solidFill>
                <a:sysClr val="windowText" lastClr="000000">
                  <a:lumMod val="85000"/>
                  <a:lumOff val="15000"/>
                </a:sysClr>
              </a:solidFill>
              <a:effectLst/>
              <a:uLnTx/>
              <a:uFillTx/>
              <a:latin typeface="Arial" pitchFamily="34" charset="0"/>
              <a:ea typeface="微软雅黑" pitchFamily="34" charset="-122"/>
              <a:cs typeface="Arial" pitchFamily="34" charset="0"/>
            </a:endParaRPr>
          </a:p>
        </p:txBody>
      </p:sp>
      <p:sp>
        <p:nvSpPr>
          <p:cNvPr id="15" name="TextBox 35"/>
          <p:cNvSpPr txBox="1"/>
          <p:nvPr/>
        </p:nvSpPr>
        <p:spPr>
          <a:xfrm>
            <a:off x="2771800" y="2914947"/>
            <a:ext cx="1660368" cy="1600438"/>
          </a:xfrm>
          <a:prstGeom prst="rect">
            <a:avLst/>
          </a:prstGeom>
          <a:noFill/>
        </p:spPr>
        <p:txBody>
          <a:bodyPr wrap="square" rtlCol="0">
            <a:spAutoFit/>
          </a:bodyPr>
          <a:lstStyle/>
          <a:p>
            <a:pPr lvl="0" defTabSz="914400">
              <a:defRPr/>
            </a:pPr>
            <a:r>
              <a:rPr lang="zh-CN" altLang="en-US" sz="1400" b="1" dirty="0" smtClean="0"/>
              <a:t>关于肿瘤</a:t>
            </a:r>
            <a:r>
              <a:rPr lang="en-US" altLang="zh-CN" sz="1400" b="1" dirty="0" smtClean="0"/>
              <a:t>——</a:t>
            </a:r>
          </a:p>
          <a:p>
            <a:pPr lvl="0" defTabSz="914400">
              <a:defRPr/>
            </a:pPr>
            <a:r>
              <a:rPr lang="zh-CN" altLang="en-US" sz="1400" b="1" dirty="0" smtClean="0"/>
              <a:t>需</a:t>
            </a:r>
            <a:r>
              <a:rPr lang="zh-CN" altLang="zh-CN" sz="1400" b="1" dirty="0" smtClean="0"/>
              <a:t>标明</a:t>
            </a:r>
            <a:r>
              <a:rPr lang="zh-CN" altLang="en-US" sz="1400" b="1" dirty="0" smtClean="0"/>
              <a:t>诊断</a:t>
            </a:r>
            <a:r>
              <a:rPr lang="zh-CN" altLang="zh-CN" sz="1400" b="1" dirty="0" smtClean="0"/>
              <a:t>医院</a:t>
            </a:r>
            <a:r>
              <a:rPr lang="zh-CN" altLang="en-US" sz="1400" b="1" dirty="0" smtClean="0"/>
              <a:t>名称、诊断</a:t>
            </a:r>
            <a:r>
              <a:rPr lang="zh-CN" altLang="zh-CN" sz="1400" b="1" dirty="0" smtClean="0"/>
              <a:t>时间，是否手术，术后有无复发或转移</a:t>
            </a:r>
            <a:r>
              <a:rPr lang="zh-CN" altLang="en-US" sz="1400" b="1" dirty="0" smtClean="0"/>
              <a:t>、预后情况，是否能坚持学业。</a:t>
            </a:r>
            <a:endParaRPr lang="en-US" altLang="zh-CN" sz="1400" b="1" dirty="0" smtClean="0"/>
          </a:p>
        </p:txBody>
      </p:sp>
      <p:sp>
        <p:nvSpPr>
          <p:cNvPr id="16" name="TextBox 36"/>
          <p:cNvSpPr txBox="1"/>
          <p:nvPr/>
        </p:nvSpPr>
        <p:spPr>
          <a:xfrm>
            <a:off x="4784243" y="2879581"/>
            <a:ext cx="1726492" cy="1823576"/>
          </a:xfrm>
          <a:prstGeom prst="rect">
            <a:avLst/>
          </a:prstGeom>
          <a:noFill/>
        </p:spPr>
        <p:txBody>
          <a:bodyPr wrap="square" rtlCol="0">
            <a:spAutoFit/>
          </a:bodyPr>
          <a:lstStyle/>
          <a:p>
            <a:r>
              <a:rPr lang="zh-CN" altLang="en-US" sz="1250" b="1" dirty="0" smtClean="0"/>
              <a:t>关于特殊疾病记录</a:t>
            </a:r>
            <a:r>
              <a:rPr lang="en-US" altLang="zh-CN" sz="1250" b="1" dirty="0" smtClean="0"/>
              <a:t>——</a:t>
            </a:r>
            <a:r>
              <a:rPr lang="zh-CN" altLang="en-US" sz="1250" b="1" dirty="0" smtClean="0"/>
              <a:t>神经、内分泌、血液、代谢等系统的严重</a:t>
            </a:r>
            <a:r>
              <a:rPr lang="zh-CN" altLang="zh-CN" sz="1250" b="1" dirty="0" smtClean="0"/>
              <a:t>疾病</a:t>
            </a:r>
            <a:r>
              <a:rPr lang="zh-CN" altLang="en-US" sz="1250" b="1" dirty="0" smtClean="0"/>
              <a:t>或</a:t>
            </a:r>
            <a:r>
              <a:rPr lang="zh-CN" altLang="zh-CN" sz="1250" b="1" dirty="0" smtClean="0"/>
              <a:t>重大手术可能存在后遗症者</a:t>
            </a:r>
            <a:r>
              <a:rPr lang="zh-CN" altLang="en-US" sz="1250" b="1" dirty="0" smtClean="0"/>
              <a:t>，</a:t>
            </a:r>
            <a:r>
              <a:rPr lang="zh-CN" altLang="zh-CN" sz="1250" b="1" dirty="0" smtClean="0"/>
              <a:t>需记录目前治疗情况及恢复情况，近</a:t>
            </a:r>
            <a:r>
              <a:rPr lang="en-US" altLang="zh-CN" sz="1250" b="1" dirty="0" smtClean="0"/>
              <a:t>1-2</a:t>
            </a:r>
            <a:r>
              <a:rPr lang="zh-CN" altLang="zh-CN" sz="1250" b="1" dirty="0" smtClean="0"/>
              <a:t>月代表性指标检测情况，必要时出具专科意见</a:t>
            </a:r>
            <a:endParaRPr lang="zh-CN" altLang="zh-CN" sz="1250" b="1" dirty="0"/>
          </a:p>
        </p:txBody>
      </p:sp>
      <p:sp>
        <p:nvSpPr>
          <p:cNvPr id="17" name="圆角矩形 5"/>
          <p:cNvSpPr/>
          <p:nvPr/>
        </p:nvSpPr>
        <p:spPr>
          <a:xfrm>
            <a:off x="6800064" y="1264090"/>
            <a:ext cx="1804384" cy="3588464"/>
          </a:xfrm>
          <a:custGeom>
            <a:avLst/>
            <a:gdLst/>
            <a:ahLst/>
            <a:cxnLst/>
            <a:rect l="l" t="t" r="r" b="b"/>
            <a:pathLst>
              <a:path w="2088232" h="4968552">
                <a:moveTo>
                  <a:pt x="348046" y="0"/>
                </a:moveTo>
                <a:lnTo>
                  <a:pt x="1740186" y="0"/>
                </a:lnTo>
                <a:cubicBezTo>
                  <a:pt x="1932406" y="0"/>
                  <a:pt x="2088232" y="155826"/>
                  <a:pt x="2088232" y="348046"/>
                </a:cubicBezTo>
                <a:lnTo>
                  <a:pt x="2088232" y="4965280"/>
                </a:lnTo>
                <a:lnTo>
                  <a:pt x="2014428" y="4838031"/>
                </a:lnTo>
                <a:lnTo>
                  <a:pt x="1938726" y="4968552"/>
                </a:lnTo>
                <a:lnTo>
                  <a:pt x="1872033" y="4968552"/>
                </a:lnTo>
                <a:lnTo>
                  <a:pt x="1796331" y="4838031"/>
                </a:lnTo>
                <a:lnTo>
                  <a:pt x="1720629" y="4968552"/>
                </a:lnTo>
                <a:lnTo>
                  <a:pt x="1653936" y="4968552"/>
                </a:lnTo>
                <a:lnTo>
                  <a:pt x="1578234" y="4838031"/>
                </a:lnTo>
                <a:lnTo>
                  <a:pt x="1502532" y="4968552"/>
                </a:lnTo>
                <a:lnTo>
                  <a:pt x="1435839" y="4968552"/>
                </a:lnTo>
                <a:lnTo>
                  <a:pt x="1360137" y="4838031"/>
                </a:lnTo>
                <a:lnTo>
                  <a:pt x="1284435" y="4968552"/>
                </a:lnTo>
                <a:lnTo>
                  <a:pt x="1217742" y="4968552"/>
                </a:lnTo>
                <a:lnTo>
                  <a:pt x="1142040" y="4838031"/>
                </a:lnTo>
                <a:lnTo>
                  <a:pt x="1066338" y="4968552"/>
                </a:lnTo>
                <a:lnTo>
                  <a:pt x="999645" y="4968552"/>
                </a:lnTo>
                <a:lnTo>
                  <a:pt x="923943" y="4838031"/>
                </a:lnTo>
                <a:lnTo>
                  <a:pt x="848241" y="4968552"/>
                </a:lnTo>
                <a:lnTo>
                  <a:pt x="781548" y="4968552"/>
                </a:lnTo>
                <a:lnTo>
                  <a:pt x="705846" y="4838031"/>
                </a:lnTo>
                <a:lnTo>
                  <a:pt x="630144" y="4968552"/>
                </a:lnTo>
                <a:lnTo>
                  <a:pt x="563451" y="4968552"/>
                </a:lnTo>
                <a:lnTo>
                  <a:pt x="487749" y="4838031"/>
                </a:lnTo>
                <a:lnTo>
                  <a:pt x="412047" y="4968552"/>
                </a:lnTo>
                <a:lnTo>
                  <a:pt x="345354" y="4968552"/>
                </a:lnTo>
                <a:lnTo>
                  <a:pt x="269652" y="4838031"/>
                </a:lnTo>
                <a:lnTo>
                  <a:pt x="193950" y="4968552"/>
                </a:lnTo>
                <a:lnTo>
                  <a:pt x="127257" y="4968552"/>
                </a:lnTo>
                <a:lnTo>
                  <a:pt x="51555" y="4838031"/>
                </a:lnTo>
                <a:lnTo>
                  <a:pt x="0" y="4926919"/>
                </a:lnTo>
                <a:lnTo>
                  <a:pt x="0" y="348046"/>
                </a:lnTo>
                <a:cubicBezTo>
                  <a:pt x="0" y="155826"/>
                  <a:pt x="155826" y="0"/>
                  <a:pt x="348046" y="0"/>
                </a:cubicBezTo>
                <a:close/>
              </a:path>
            </a:pathLst>
          </a:custGeom>
          <a:gradFill flip="none" rotWithShape="1">
            <a:gsLst>
              <a:gs pos="0">
                <a:srgbClr val="EFEF9B"/>
              </a:gs>
              <a:gs pos="100000">
                <a:srgbClr val="FFC000"/>
              </a:gs>
            </a:gsLst>
            <a:path path="circle">
              <a:fillToRect l="50000" t="50000" r="50000" b="50000"/>
            </a:path>
            <a:tileRect/>
          </a:gradFill>
          <a:ln w="25400" cap="flat" cmpd="sng" algn="ctr">
            <a:solidFill>
              <a:srgbClr val="FFD44B"/>
            </a:solidFill>
            <a:prstDash val="solid"/>
          </a:ln>
          <a:effectLst>
            <a:outerShdw blurRad="177800" dist="76200" dir="12000000" algn="tr" rotWithShape="0">
              <a:prstClr val="black">
                <a:alpha val="31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TextBox 39"/>
          <p:cNvSpPr txBox="1"/>
          <p:nvPr/>
        </p:nvSpPr>
        <p:spPr>
          <a:xfrm>
            <a:off x="7189125" y="1385869"/>
            <a:ext cx="1026263" cy="179126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tabLst/>
              <a:defRPr/>
            </a:pPr>
            <a:r>
              <a:rPr kumimoji="0" lang="en-US" altLang="zh-CN" sz="13800" b="1" i="0" u="none" strike="noStrike" kern="0" cap="none" spc="0" normalizeH="0" baseline="0" noProof="0" dirty="0" smtClean="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rPr>
              <a:t>D</a:t>
            </a:r>
            <a:endParaRPr kumimoji="0" lang="zh-CN" altLang="en-US" sz="13800" b="1" i="0" u="none" strike="noStrike" kern="0" cap="none" spc="0" normalizeH="0" baseline="0" noProof="0" dirty="0">
              <a:ln w="18415" cmpd="sng">
                <a:solidFill>
                  <a:sysClr val="window" lastClr="FFFFFF">
                    <a:lumMod val="95000"/>
                  </a:sysClr>
                </a:solidFill>
                <a:prstDash val="solid"/>
              </a:ln>
              <a:solidFill>
                <a:sysClr val="window" lastClr="FFFFFF"/>
              </a:solidFill>
              <a:effectLst>
                <a:outerShdw dist="88900" dir="5400000" algn="t" rotWithShape="0">
                  <a:prstClr val="black">
                    <a:alpha val="36000"/>
                  </a:prstClr>
                </a:outerShdw>
              </a:effectLst>
              <a:uLnTx/>
              <a:uFillTx/>
              <a:latin typeface="Arial Rounded MT Bold" pitchFamily="34" charset="0"/>
              <a:ea typeface="微软雅黑" pitchFamily="34" charset="-122"/>
              <a:cs typeface="Times New Roman" pitchFamily="18" charset="0"/>
            </a:endParaRPr>
          </a:p>
        </p:txBody>
      </p:sp>
      <p:sp>
        <p:nvSpPr>
          <p:cNvPr id="19" name="椭圆 18"/>
          <p:cNvSpPr/>
          <p:nvPr/>
        </p:nvSpPr>
        <p:spPr>
          <a:xfrm>
            <a:off x="7524329" y="1488011"/>
            <a:ext cx="155551" cy="116663"/>
          </a:xfrm>
          <a:prstGeom prst="ellipse">
            <a:avLst/>
          </a:prstGeom>
          <a:solidFill>
            <a:sysClr val="window" lastClr="FFFFFF"/>
          </a:solidFill>
          <a:ln w="25400" cap="flat" cmpd="sng" algn="ctr">
            <a:solidFill>
              <a:sysClr val="windowText" lastClr="000000">
                <a:lumMod val="65000"/>
                <a:lumOff val="35000"/>
              </a:sysClr>
            </a:solidFill>
            <a:prstDash val="solid"/>
          </a:ln>
          <a:effectLst>
            <a:innerShdw blurRad="114300">
              <a:prstClr val="black"/>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矩形 19"/>
          <p:cNvSpPr/>
          <p:nvPr/>
        </p:nvSpPr>
        <p:spPr>
          <a:xfrm>
            <a:off x="7574494" y="1264091"/>
            <a:ext cx="77775" cy="282251"/>
          </a:xfrm>
          <a:prstGeom prst="rect">
            <a:avLst/>
          </a:prstGeom>
          <a:gradFill flip="none" rotWithShape="1">
            <a:gsLst>
              <a:gs pos="62000">
                <a:srgbClr val="674313"/>
              </a:gs>
              <a:gs pos="0">
                <a:srgbClr val="A2702E">
                  <a:shade val="30000"/>
                  <a:satMod val="115000"/>
                </a:srgbClr>
              </a:gs>
              <a:gs pos="20000">
                <a:srgbClr val="A2702E">
                  <a:shade val="67500"/>
                  <a:satMod val="115000"/>
                </a:srgbClr>
              </a:gs>
              <a:gs pos="38000">
                <a:srgbClr val="A16A22"/>
              </a:gs>
              <a:gs pos="100000">
                <a:srgbClr val="A2702E">
                  <a:shade val="100000"/>
                  <a:satMod val="115000"/>
                </a:srgbClr>
              </a:gs>
            </a:gsLst>
            <a:lin ang="0" scaled="1"/>
            <a:tileRect/>
          </a:gra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TextBox 42"/>
          <p:cNvSpPr txBox="1"/>
          <p:nvPr/>
        </p:nvSpPr>
        <p:spPr>
          <a:xfrm>
            <a:off x="6938196" y="2986375"/>
            <a:ext cx="1594244" cy="1384995"/>
          </a:xfrm>
          <a:prstGeom prst="rect">
            <a:avLst/>
          </a:prstGeom>
          <a:noFill/>
        </p:spPr>
        <p:txBody>
          <a:bodyPr wrap="square" rtlCol="0">
            <a:spAutoFit/>
          </a:bodyPr>
          <a:lstStyle/>
          <a:p>
            <a:r>
              <a:rPr lang="zh-CN" altLang="en-US" sz="1400" b="1" dirty="0" smtClean="0"/>
              <a:t>关于肺结核</a:t>
            </a:r>
            <a:r>
              <a:rPr lang="en-US" altLang="zh-CN" sz="1400" b="1" dirty="0" smtClean="0"/>
              <a:t>——</a:t>
            </a:r>
          </a:p>
          <a:p>
            <a:r>
              <a:rPr lang="zh-CN" altLang="en-US" sz="1400" b="1" dirty="0" smtClean="0"/>
              <a:t>肺结核须根据标准从严掌握</a:t>
            </a:r>
            <a:r>
              <a:rPr lang="zh-CN" altLang="en-US" sz="1400" b="1" dirty="0"/>
              <a:t>，按照</a:t>
            </a:r>
            <a:r>
              <a:rPr lang="en-US" altLang="zh-CN" sz="1400" b="1" dirty="0"/>
              <a:t>《</a:t>
            </a:r>
            <a:r>
              <a:rPr lang="zh-CN" altLang="zh-CN" sz="1400" b="1" dirty="0"/>
              <a:t>学校结核病防控工作规范</a:t>
            </a:r>
            <a:r>
              <a:rPr lang="en-US" altLang="zh-CN" sz="1400" b="1" dirty="0"/>
              <a:t>》</a:t>
            </a:r>
            <a:r>
              <a:rPr lang="zh-CN" altLang="en-US" sz="1400" b="1" dirty="0"/>
              <a:t>相关要求执行</a:t>
            </a:r>
            <a:endParaRPr lang="zh-CN" altLang="zh-CN" sz="1400" b="1" dirty="0"/>
          </a:p>
        </p:txBody>
      </p:sp>
      <p:sp>
        <p:nvSpPr>
          <p:cNvPr id="22" name="矩形 21"/>
          <p:cNvSpPr/>
          <p:nvPr/>
        </p:nvSpPr>
        <p:spPr>
          <a:xfrm>
            <a:off x="755576" y="123478"/>
            <a:ext cx="3413114" cy="535531"/>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重点提示</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4230322"/>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格 37">
            <a:extLst>
              <a:ext uri="{FF2B5EF4-FFF2-40B4-BE49-F238E27FC236}">
                <a16:creationId xmlns:a16="http://schemas.microsoft.com/office/drawing/2014/main" id="{7166DB74-EB2B-4C88-B634-DE768BFD2328}"/>
              </a:ext>
            </a:extLst>
          </p:cNvPr>
          <p:cNvGraphicFramePr>
            <a:graphicFrameLocks noGrp="1"/>
          </p:cNvGraphicFramePr>
          <p:nvPr/>
        </p:nvGraphicFramePr>
        <p:xfrm>
          <a:off x="2000977" y="16064892"/>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39" name="表格 38">
            <a:extLst>
              <a:ext uri="{FF2B5EF4-FFF2-40B4-BE49-F238E27FC236}">
                <a16:creationId xmlns:a16="http://schemas.microsoft.com/office/drawing/2014/main" id="{7AB69D8A-2D27-4206-9833-1A221702E849}"/>
              </a:ext>
            </a:extLst>
          </p:cNvPr>
          <p:cNvGraphicFramePr>
            <a:graphicFrameLocks noGrp="1"/>
          </p:cNvGraphicFramePr>
          <p:nvPr/>
        </p:nvGraphicFramePr>
        <p:xfrm>
          <a:off x="2000977" y="23419885"/>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6" name="内容占位符 2">
            <a:extLst>
              <a:ext uri="{FF2B5EF4-FFF2-40B4-BE49-F238E27FC236}">
                <a16:creationId xmlns:a16="http://schemas.microsoft.com/office/drawing/2014/main" id="{02B66407-1CAE-4CF9-BAB3-2A912691E2C3}"/>
              </a:ext>
            </a:extLst>
          </p:cNvPr>
          <p:cNvGraphicFramePr>
            <a:graphicFrameLocks/>
          </p:cNvGraphicFramePr>
          <p:nvPr>
            <p:extLst>
              <p:ext uri="{D42A27DB-BD31-4B8C-83A1-F6EECF244321}">
                <p14:modId xmlns:p14="http://schemas.microsoft.com/office/powerpoint/2010/main" val="3411032177"/>
              </p:ext>
            </p:extLst>
          </p:nvPr>
        </p:nvGraphicFramePr>
        <p:xfrm>
          <a:off x="242202" y="454215"/>
          <a:ext cx="8901797" cy="3845614"/>
        </p:xfrm>
        <a:graphic>
          <a:graphicData uri="http://schemas.openxmlformats.org/drawingml/2006/table">
            <a:tbl>
              <a:tblPr firstRow="1" bandRow="1">
                <a:tableStyleId>{5C22544A-7EE6-4342-B048-85BDC9FD1C3A}</a:tableStyleId>
              </a:tblPr>
              <a:tblGrid>
                <a:gridCol w="729655">
                  <a:extLst>
                    <a:ext uri="{9D8B030D-6E8A-4147-A177-3AD203B41FA5}">
                      <a16:colId xmlns:a16="http://schemas.microsoft.com/office/drawing/2014/main" val="20000"/>
                    </a:ext>
                  </a:extLst>
                </a:gridCol>
                <a:gridCol w="729656">
                  <a:extLst>
                    <a:ext uri="{9D8B030D-6E8A-4147-A177-3AD203B41FA5}">
                      <a16:colId xmlns:a16="http://schemas.microsoft.com/office/drawing/2014/main" val="20001"/>
                    </a:ext>
                  </a:extLst>
                </a:gridCol>
                <a:gridCol w="4023878">
                  <a:extLst>
                    <a:ext uri="{9D8B030D-6E8A-4147-A177-3AD203B41FA5}">
                      <a16:colId xmlns:a16="http://schemas.microsoft.com/office/drawing/2014/main" val="20002"/>
                    </a:ext>
                  </a:extLst>
                </a:gridCol>
                <a:gridCol w="1787236">
                  <a:extLst>
                    <a:ext uri="{9D8B030D-6E8A-4147-A177-3AD203B41FA5}">
                      <a16:colId xmlns:a16="http://schemas.microsoft.com/office/drawing/2014/main" val="20003"/>
                    </a:ext>
                  </a:extLst>
                </a:gridCol>
                <a:gridCol w="1631372">
                  <a:extLst>
                    <a:ext uri="{9D8B030D-6E8A-4147-A177-3AD203B41FA5}">
                      <a16:colId xmlns:a16="http://schemas.microsoft.com/office/drawing/2014/main" val="20004"/>
                    </a:ext>
                  </a:extLst>
                </a:gridCol>
              </a:tblGrid>
              <a:tr h="398066">
                <a:tc>
                  <a:txBody>
                    <a:bodyPr/>
                    <a:lstStyle/>
                    <a:p>
                      <a:pPr algn="ctr"/>
                      <a:r>
                        <a:rPr lang="zh-CN" altLang="en-US" sz="1400" b="1" dirty="0">
                          <a:latin typeface="+mj-ea"/>
                          <a:ea typeface="+mj-ea"/>
                        </a:rPr>
                        <a:t>阶段</a:t>
                      </a:r>
                    </a:p>
                  </a:txBody>
                  <a:tcPr anchor="ctr"/>
                </a:tc>
                <a:tc>
                  <a:txBody>
                    <a:bodyPr/>
                    <a:lstStyle/>
                    <a:p>
                      <a:pPr algn="ctr"/>
                      <a:r>
                        <a:rPr lang="zh-CN" altLang="en-US" sz="1400" b="1" dirty="0">
                          <a:latin typeface="+mj-ea"/>
                          <a:ea typeface="+mj-ea"/>
                        </a:rPr>
                        <a:t>序号</a:t>
                      </a:r>
                    </a:p>
                  </a:txBody>
                  <a:tcPr anchor="ctr"/>
                </a:tc>
                <a:tc>
                  <a:txBody>
                    <a:bodyPr/>
                    <a:lstStyle/>
                    <a:p>
                      <a:pPr algn="ctr"/>
                      <a:r>
                        <a:rPr lang="zh-CN" altLang="en-US" sz="1400" b="1" dirty="0">
                          <a:latin typeface="+mj-ea"/>
                          <a:ea typeface="+mj-ea"/>
                        </a:rPr>
                        <a:t>工作项目及内容</a:t>
                      </a:r>
                    </a:p>
                  </a:txBody>
                  <a:tcPr anchor="ctr"/>
                </a:tc>
                <a:tc>
                  <a:txBody>
                    <a:bodyPr/>
                    <a:lstStyle/>
                    <a:p>
                      <a:pPr algn="ctr"/>
                      <a:r>
                        <a:rPr lang="zh-CN" altLang="en-US" sz="1400" b="1" dirty="0">
                          <a:latin typeface="+mj-ea"/>
                          <a:ea typeface="+mj-ea"/>
                        </a:rPr>
                        <a:t>时间</a:t>
                      </a:r>
                    </a:p>
                  </a:txBody>
                  <a:tcPr anchor="ctr"/>
                </a:tc>
                <a:tc>
                  <a:txBody>
                    <a:bodyPr/>
                    <a:lstStyle/>
                    <a:p>
                      <a:pPr algn="ctr"/>
                      <a:r>
                        <a:rPr lang="zh-CN" altLang="en-US" sz="1400" b="1" dirty="0">
                          <a:latin typeface="+mj-ea"/>
                          <a:ea typeface="+mj-ea"/>
                        </a:rPr>
                        <a:t>负责科室</a:t>
                      </a:r>
                    </a:p>
                  </a:txBody>
                  <a:tcPr anchor="ctr"/>
                </a:tc>
                <a:extLst>
                  <a:ext uri="{0D108BD9-81ED-4DB2-BD59-A6C34878D82A}">
                    <a16:rowId xmlns:a16="http://schemas.microsoft.com/office/drawing/2014/main" val="10000"/>
                  </a:ext>
                </a:extLst>
              </a:tr>
              <a:tr h="265196">
                <a:tc rowSpan="13">
                  <a:txBody>
                    <a:bodyPr/>
                    <a:lstStyle/>
                    <a:p>
                      <a:pPr algn="ctr"/>
                      <a:r>
                        <a:rPr lang="zh-CN" altLang="en-US" sz="1400" b="1" dirty="0">
                          <a:latin typeface="+mj-ea"/>
                          <a:ea typeface="+mj-ea"/>
                        </a:rPr>
                        <a:t>体检阶段</a:t>
                      </a:r>
                    </a:p>
                  </a:txBody>
                  <a:tcPr vert="eaVert" anchor="ctr"/>
                </a:tc>
                <a:tc>
                  <a:txBody>
                    <a:bodyPr/>
                    <a:lstStyle/>
                    <a:p>
                      <a:pPr algn="ctr" fontAlgn="b"/>
                      <a:r>
                        <a:rPr lang="en-US" sz="1400" b="1" i="0" u="none" strike="noStrike" dirty="0">
                          <a:latin typeface="+mj-ea"/>
                          <a:ea typeface="+mj-ea"/>
                        </a:rPr>
                        <a:t>1</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全市中招体检时间</a:t>
                      </a:r>
                    </a:p>
                  </a:txBody>
                  <a:tcPr marL="4351" marR="4351" marT="4351" marB="0" anchor="ctr"/>
                </a:tc>
                <a:tc>
                  <a:txBody>
                    <a:bodyPr/>
                    <a:lstStyle/>
                    <a:p>
                      <a:pPr algn="ctr" fontAlgn="ctr"/>
                      <a:r>
                        <a:rPr lang="en-US" sz="1400" b="1" i="0" u="none" strike="noStrike" dirty="0">
                          <a:latin typeface="+mj-ea"/>
                          <a:ea typeface="+mj-ea"/>
                        </a:rPr>
                        <a:t>3月15日—4月30日</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smtClean="0">
                          <a:latin typeface="+mj-ea"/>
                          <a:ea typeface="+mj-ea"/>
                        </a:rPr>
                        <a:t>区保健所</a:t>
                      </a:r>
                      <a:r>
                        <a:rPr lang="zh-CN" altLang="en-US" sz="1400" b="1" i="0" u="none" strike="noStrike" dirty="0" smtClean="0">
                          <a:latin typeface="+mj-ea"/>
                          <a:ea typeface="+mj-ea"/>
                        </a:rPr>
                        <a:t>及相关机构</a:t>
                      </a:r>
                      <a:endParaRPr lang="zh-CN" sz="1400" b="1" i="0" u="none" strike="noStrike" dirty="0">
                        <a:latin typeface="+mj-ea"/>
                        <a:ea typeface="+mj-ea"/>
                      </a:endParaRPr>
                    </a:p>
                  </a:txBody>
                  <a:tcPr marL="4351" marR="4351" marT="4351" marB="0" anchor="ctr"/>
                </a:tc>
                <a:extLst>
                  <a:ext uri="{0D108BD9-81ED-4DB2-BD59-A6C34878D82A}">
                    <a16:rowId xmlns:a16="http://schemas.microsoft.com/office/drawing/2014/main" val="10001"/>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2</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中招体检会诊（每周四下午1</a:t>
                      </a:r>
                      <a:r>
                        <a:rPr lang="en-US" altLang="zh-CN" sz="1400" b="1" i="0" u="none" strike="noStrike" dirty="0">
                          <a:latin typeface="+mj-ea"/>
                          <a:ea typeface="+mj-ea"/>
                        </a:rPr>
                        <a:t>3</a:t>
                      </a:r>
                      <a:r>
                        <a:rPr lang="zh-CN" sz="1400" b="1" i="0" u="none" strike="noStrike" dirty="0">
                          <a:latin typeface="+mj-ea"/>
                          <a:ea typeface="+mj-ea"/>
                        </a:rPr>
                        <a:t>：00～</a:t>
                      </a:r>
                      <a:r>
                        <a:rPr lang="en-US" altLang="zh-CN" sz="1400" b="1" i="0" u="none" strike="noStrike" dirty="0">
                          <a:latin typeface="+mj-ea"/>
                          <a:ea typeface="+mj-ea"/>
                        </a:rPr>
                        <a:t>15</a:t>
                      </a:r>
                      <a:r>
                        <a:rPr lang="zh-CN" sz="1400" b="1" i="0" u="none" strike="noStrike" dirty="0">
                          <a:latin typeface="+mj-ea"/>
                          <a:ea typeface="+mj-ea"/>
                        </a:rPr>
                        <a:t>：</a:t>
                      </a:r>
                      <a:r>
                        <a:rPr lang="en-US" altLang="zh-CN" sz="1400" b="1" i="0" u="none" strike="noStrike" dirty="0">
                          <a:latin typeface="+mj-ea"/>
                          <a:ea typeface="+mj-ea"/>
                        </a:rPr>
                        <a:t>0</a:t>
                      </a:r>
                      <a:r>
                        <a:rPr lang="zh-CN" sz="1400" b="1" i="0" u="none" strike="noStrike" dirty="0">
                          <a:latin typeface="+mj-ea"/>
                          <a:ea typeface="+mj-ea"/>
                        </a:rPr>
                        <a:t>0）</a:t>
                      </a:r>
                    </a:p>
                  </a:txBody>
                  <a:tcPr marL="4351" marR="4351" marT="4351" marB="0" anchor="ctr"/>
                </a:tc>
                <a:tc>
                  <a:txBody>
                    <a:bodyPr/>
                    <a:lstStyle/>
                    <a:p>
                      <a:pPr algn="ctr" fontAlgn="ctr"/>
                      <a:r>
                        <a:rPr lang="en-US" sz="1400" b="1" i="0" u="none" strike="noStrike" dirty="0">
                          <a:latin typeface="+mj-ea"/>
                          <a:ea typeface="+mj-ea"/>
                        </a:rPr>
                        <a:t>3月15日—4月28日</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2"/>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3</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网络化体检机构的计算机维护</a:t>
                      </a:r>
                    </a:p>
                  </a:txBody>
                  <a:tcPr marL="4351" marR="4351" marT="4351" marB="0" anchor="ctr"/>
                </a:tc>
                <a:tc>
                  <a:txBody>
                    <a:bodyPr/>
                    <a:lstStyle/>
                    <a:p>
                      <a:pPr algn="ctr" fontAlgn="ctr"/>
                      <a:r>
                        <a:rPr lang="en-US" sz="1400" b="1" i="0" u="none" strike="noStrike">
                          <a:latin typeface="+mj-ea"/>
                          <a:ea typeface="+mj-ea"/>
                        </a:rPr>
                        <a:t>3月1日—4月30日</a:t>
                      </a:r>
                      <a:endParaRPr lang="zh-CN" sz="1400" b="1" i="0" u="none" strike="noStrike">
                        <a:latin typeface="+mj-ea"/>
                        <a:ea typeface="+mj-ea"/>
                      </a:endParaRPr>
                    </a:p>
                  </a:txBody>
                  <a:tcPr marL="4351" marR="4351" marT="4351" marB="0" anchor="ctr"/>
                </a:tc>
                <a:tc>
                  <a:txBody>
                    <a:bodyPr/>
                    <a:lstStyle/>
                    <a:p>
                      <a:pPr algn="ctr" fontAlgn="ctr"/>
                      <a:r>
                        <a:rPr lang="zh-CN" sz="1400" b="1" i="0" u="none" strike="noStrike" dirty="0">
                          <a:latin typeface="+mj-ea"/>
                          <a:ea typeface="+mj-ea"/>
                        </a:rPr>
                        <a:t>信息科</a:t>
                      </a:r>
                    </a:p>
                  </a:txBody>
                  <a:tcPr marL="4351" marR="4351" marT="4351" marB="0" anchor="ctr"/>
                </a:tc>
                <a:extLst>
                  <a:ext uri="{0D108BD9-81ED-4DB2-BD59-A6C34878D82A}">
                    <a16:rowId xmlns:a16="http://schemas.microsoft.com/office/drawing/2014/main" val="10003"/>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4</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中招体检飞行检查</a:t>
                      </a:r>
                    </a:p>
                  </a:txBody>
                  <a:tcPr marL="4351" marR="4351" marT="4351" marB="0" anchor="ctr"/>
                </a:tc>
                <a:tc>
                  <a:txBody>
                    <a:bodyPr/>
                    <a:lstStyle/>
                    <a:p>
                      <a:pPr algn="ctr" fontAlgn="ctr"/>
                      <a:r>
                        <a:rPr lang="en-US" sz="1400" b="1" i="0" u="none" strike="noStrike">
                          <a:latin typeface="+mj-ea"/>
                          <a:ea typeface="+mj-ea"/>
                        </a:rPr>
                        <a:t>3月-4月</a:t>
                      </a:r>
                      <a:endParaRPr lang="zh-CN" sz="1400" b="1" i="0" u="none" strike="noStrike">
                        <a:latin typeface="+mj-ea"/>
                        <a:ea typeface="+mj-ea"/>
                      </a:endParaRPr>
                    </a:p>
                  </a:txBody>
                  <a:tcPr marL="4351" marR="4351" marT="4351" marB="0" anchor="ctr"/>
                </a:tc>
                <a:tc>
                  <a:txBody>
                    <a:bodyPr/>
                    <a:lstStyle/>
                    <a:p>
                      <a:pPr algn="ctr" fontAlgn="ctr"/>
                      <a:r>
                        <a:rPr lang="zh-CN" sz="1400" b="1" i="0" u="none" strike="noStrike" dirty="0" smtClean="0">
                          <a:latin typeface="+mj-ea"/>
                          <a:ea typeface="+mj-ea"/>
                        </a:rPr>
                        <a:t>主管</a:t>
                      </a:r>
                      <a:r>
                        <a:rPr lang="zh-CN" altLang="en-US" sz="1400" b="1" i="0" u="none" strike="noStrike" dirty="0" smtClean="0">
                          <a:latin typeface="+mj-ea"/>
                          <a:ea typeface="+mj-ea"/>
                        </a:rPr>
                        <a:t>领导</a:t>
                      </a:r>
                      <a:r>
                        <a:rPr lang="zh-CN" sz="1400" b="1" i="0" u="none" strike="noStrike" dirty="0" smtClean="0">
                          <a:latin typeface="+mj-ea"/>
                          <a:ea typeface="+mj-ea"/>
                        </a:rPr>
                        <a:t>、</a:t>
                      </a: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4"/>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5</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提供业务咨询电话服务</a:t>
                      </a:r>
                    </a:p>
                  </a:txBody>
                  <a:tcPr marL="4351" marR="4351" marT="4351" marB="0" anchor="ctr"/>
                </a:tc>
                <a:tc>
                  <a:txBody>
                    <a:bodyPr/>
                    <a:lstStyle/>
                    <a:p>
                      <a:pPr algn="ctr" fontAlgn="ctr"/>
                      <a:r>
                        <a:rPr lang="en-US" sz="1400" b="1" i="0" u="none" strike="noStrike" dirty="0">
                          <a:latin typeface="+mj-ea"/>
                          <a:ea typeface="+mj-ea"/>
                        </a:rPr>
                        <a:t>3月—5月</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5"/>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6</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中招化验技术问题处理及答疑</a:t>
                      </a:r>
                    </a:p>
                  </a:txBody>
                  <a:tcPr marL="4351" marR="4351" marT="4351" marB="0" anchor="ctr"/>
                </a:tc>
                <a:tc>
                  <a:txBody>
                    <a:bodyPr/>
                    <a:lstStyle/>
                    <a:p>
                      <a:pPr algn="ctr" fontAlgn="ctr"/>
                      <a:r>
                        <a:rPr lang="en-US" sz="1400" b="1" i="0" u="none" strike="noStrike" dirty="0">
                          <a:latin typeface="+mj-ea"/>
                          <a:ea typeface="+mj-ea"/>
                        </a:rPr>
                        <a:t>3月—4月</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检验科、  专项办</a:t>
                      </a:r>
                    </a:p>
                  </a:txBody>
                  <a:tcPr marL="4351" marR="4351" marT="4351" marB="0" anchor="ctr"/>
                </a:tc>
                <a:extLst>
                  <a:ext uri="{0D108BD9-81ED-4DB2-BD59-A6C34878D82A}">
                    <a16:rowId xmlns:a16="http://schemas.microsoft.com/office/drawing/2014/main" val="10006"/>
                  </a:ext>
                </a:extLst>
              </a:tr>
              <a:tr h="265196">
                <a:tc vMerge="1">
                  <a:txBody>
                    <a:bodyPr/>
                    <a:lstStyle/>
                    <a:p>
                      <a:endParaRPr lang="zh-CN" altLang="en-US" dirty="0"/>
                    </a:p>
                  </a:txBody>
                  <a:tcPr/>
                </a:tc>
                <a:tc>
                  <a:txBody>
                    <a:bodyPr/>
                    <a:lstStyle/>
                    <a:p>
                      <a:pPr algn="ctr" fontAlgn="b"/>
                      <a:r>
                        <a:rPr lang="en-US" sz="1400" b="1" i="0" u="none" strike="noStrike" dirty="0">
                          <a:latin typeface="+mj-ea"/>
                          <a:ea typeface="+mj-ea"/>
                        </a:rPr>
                        <a:t>7</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校对“中招指南”内有关体检内容</a:t>
                      </a:r>
                    </a:p>
                  </a:txBody>
                  <a:tcPr marL="4351" marR="4351" marT="4351" marB="0" anchor="ctr"/>
                </a:tc>
                <a:tc>
                  <a:txBody>
                    <a:bodyPr/>
                    <a:lstStyle/>
                    <a:p>
                      <a:pPr algn="ctr" fontAlgn="ctr"/>
                      <a:r>
                        <a:rPr lang="en-US" sz="1400" b="1" i="0" u="none" strike="noStrike" dirty="0">
                          <a:latin typeface="+mj-ea"/>
                          <a:ea typeface="+mj-ea"/>
                        </a:rPr>
                        <a:t>4月上旬</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a:latin typeface="+mj-ea"/>
                          <a:ea typeface="+mj-ea"/>
                        </a:rPr>
                        <a:t>专项办</a:t>
                      </a:r>
                    </a:p>
                  </a:txBody>
                  <a:tcPr marL="4351" marR="4351" marT="4351" marB="0" anchor="ctr"/>
                </a:tc>
                <a:extLst>
                  <a:ext uri="{0D108BD9-81ED-4DB2-BD59-A6C34878D82A}">
                    <a16:rowId xmlns:a16="http://schemas.microsoft.com/office/drawing/2014/main" val="10007"/>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8</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审核“中招简章”内体格条件</a:t>
                      </a:r>
                    </a:p>
                  </a:txBody>
                  <a:tcPr marL="4351" marR="4351" marT="4351" marB="0" anchor="ctr"/>
                </a:tc>
                <a:tc>
                  <a:txBody>
                    <a:bodyPr/>
                    <a:lstStyle/>
                    <a:p>
                      <a:pPr algn="ctr" fontAlgn="ctr"/>
                      <a:r>
                        <a:rPr lang="en-US" sz="1400" b="1" i="0" u="none" strike="noStrike" dirty="0">
                          <a:latin typeface="+mj-ea"/>
                          <a:ea typeface="+mj-ea"/>
                        </a:rPr>
                        <a:t>4月上旬</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a:latin typeface="+mj-ea"/>
                          <a:ea typeface="+mj-ea"/>
                        </a:rPr>
                        <a:t>专项办</a:t>
                      </a:r>
                    </a:p>
                  </a:txBody>
                  <a:tcPr marL="4351" marR="4351" marT="4351" marB="0" anchor="ctr"/>
                </a:tc>
                <a:extLst>
                  <a:ext uri="{0D108BD9-81ED-4DB2-BD59-A6C34878D82A}">
                    <a16:rowId xmlns:a16="http://schemas.microsoft.com/office/drawing/2014/main" val="10008"/>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9</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中招录取系统体检条件设置</a:t>
                      </a:r>
                    </a:p>
                  </a:txBody>
                  <a:tcPr marL="4351" marR="4351" marT="4351" marB="0" anchor="ctr"/>
                </a:tc>
                <a:tc>
                  <a:txBody>
                    <a:bodyPr/>
                    <a:lstStyle/>
                    <a:p>
                      <a:pPr algn="ctr" fontAlgn="ctr"/>
                      <a:r>
                        <a:rPr lang="en-US" sz="1400" b="1" i="0" u="none" strike="noStrike">
                          <a:latin typeface="+mj-ea"/>
                          <a:ea typeface="+mj-ea"/>
                        </a:rPr>
                        <a:t>4月底</a:t>
                      </a:r>
                      <a:endParaRPr lang="zh-CN" sz="1400" b="1" i="0" u="none" strike="noStrike">
                        <a:latin typeface="+mj-ea"/>
                        <a:ea typeface="+mj-ea"/>
                      </a:endParaRPr>
                    </a:p>
                  </a:txBody>
                  <a:tcPr marL="4351" marR="4351" marT="4351" marB="0" anchor="ctr"/>
                </a:tc>
                <a:tc>
                  <a:txBody>
                    <a:bodyPr/>
                    <a:lstStyle/>
                    <a:p>
                      <a:pPr algn="ctr" fontAlgn="ctr"/>
                      <a:r>
                        <a:rPr lang="zh-CN" altLang="en-US" sz="1400" b="1" i="0" u="none" strike="noStrike" dirty="0">
                          <a:latin typeface="+mj-ea"/>
                          <a:ea typeface="+mj-ea"/>
                        </a:rPr>
                        <a:t>专项办</a:t>
                      </a:r>
                      <a:r>
                        <a:rPr lang="en-US" sz="1400" b="1" i="0" u="none" strike="noStrike" dirty="0">
                          <a:latin typeface="+mj-ea"/>
                          <a:ea typeface="+mj-ea"/>
                        </a:rPr>
                        <a:t>　</a:t>
                      </a:r>
                      <a:endParaRPr lang="zh-CN" sz="1400" b="1" i="0" u="none" strike="noStrike" dirty="0">
                        <a:latin typeface="+mj-ea"/>
                        <a:ea typeface="+mj-ea"/>
                      </a:endParaRPr>
                    </a:p>
                  </a:txBody>
                  <a:tcPr marL="4351" marR="4351" marT="4351" marB="0" anchor="ctr"/>
                </a:tc>
                <a:extLst>
                  <a:ext uri="{0D108BD9-81ED-4DB2-BD59-A6C34878D82A}">
                    <a16:rowId xmlns:a16="http://schemas.microsoft.com/office/drawing/2014/main" val="10009"/>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10</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全市考生进行体检及肝功的补（复）检</a:t>
                      </a:r>
                    </a:p>
                  </a:txBody>
                  <a:tcPr marL="4351" marR="4351" marT="4351" marB="0" anchor="ctr"/>
                </a:tc>
                <a:tc>
                  <a:txBody>
                    <a:bodyPr/>
                    <a:lstStyle/>
                    <a:p>
                      <a:pPr algn="ctr" fontAlgn="ctr"/>
                      <a:r>
                        <a:rPr lang="en-US" sz="1400" b="1" i="0" u="none" strike="noStrike" dirty="0">
                          <a:latin typeface="+mj-ea"/>
                          <a:ea typeface="+mj-ea"/>
                        </a:rPr>
                        <a:t>4月28日下午</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专项办、体检科</a:t>
                      </a:r>
                    </a:p>
                  </a:txBody>
                  <a:tcPr marL="4351" marR="4351" marT="4351" marB="0" anchor="ctr"/>
                </a:tc>
                <a:extLst>
                  <a:ext uri="{0D108BD9-81ED-4DB2-BD59-A6C34878D82A}">
                    <a16:rowId xmlns:a16="http://schemas.microsoft.com/office/drawing/2014/main" val="10010"/>
                  </a:ext>
                </a:extLst>
              </a:tr>
              <a:tr h="265196">
                <a:tc vMerge="1">
                  <a:txBody>
                    <a:bodyPr/>
                    <a:lstStyle/>
                    <a:p>
                      <a:endParaRPr lang="zh-CN" altLang="en-US" dirty="0"/>
                    </a:p>
                  </a:txBody>
                  <a:tcPr/>
                </a:tc>
                <a:tc>
                  <a:txBody>
                    <a:bodyPr/>
                    <a:lstStyle/>
                    <a:p>
                      <a:pPr algn="ctr" fontAlgn="b"/>
                      <a:r>
                        <a:rPr lang="en-US" sz="1400" b="1" i="0" u="none" strike="noStrike">
                          <a:latin typeface="+mj-ea"/>
                          <a:ea typeface="+mj-ea"/>
                        </a:rPr>
                        <a:t>11</a:t>
                      </a:r>
                      <a:endParaRPr lang="zh-CN" sz="1400" b="1" i="0" u="none" strike="noStrike">
                        <a:latin typeface="+mj-ea"/>
                        <a:ea typeface="+mj-ea"/>
                      </a:endParaRPr>
                    </a:p>
                  </a:txBody>
                  <a:tcPr marL="4351" marR="4351" marT="4351" marB="0" anchor="ctr"/>
                </a:tc>
                <a:tc>
                  <a:txBody>
                    <a:bodyPr/>
                    <a:lstStyle/>
                    <a:p>
                      <a:pPr algn="ctr" fontAlgn="b"/>
                      <a:r>
                        <a:rPr lang="zh-CN" sz="1400" b="1" i="0" u="none" strike="noStrike" dirty="0">
                          <a:latin typeface="+mj-ea"/>
                          <a:ea typeface="+mj-ea"/>
                        </a:rPr>
                        <a:t>全市中招体检可疑数据筛查</a:t>
                      </a:r>
                    </a:p>
                  </a:txBody>
                  <a:tcPr marL="4351" marR="4351" marT="4351" marB="0" anchor="ctr"/>
                </a:tc>
                <a:tc>
                  <a:txBody>
                    <a:bodyPr/>
                    <a:lstStyle/>
                    <a:p>
                      <a:pPr algn="ctr" fontAlgn="ctr"/>
                      <a:r>
                        <a:rPr lang="en-US" sz="1400" b="1" i="0" u="none" strike="noStrike" dirty="0">
                          <a:latin typeface="+mj-ea"/>
                          <a:ea typeface="+mj-ea"/>
                        </a:rPr>
                        <a:t>4月底—  5月初</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11"/>
                  </a:ext>
                </a:extLst>
              </a:tr>
              <a:tr h="265196">
                <a:tc vMerge="1">
                  <a:txBody>
                    <a:bodyPr/>
                    <a:lstStyle/>
                    <a:p>
                      <a:endParaRPr lang="zh-CN" altLang="en-US" dirty="0"/>
                    </a:p>
                  </a:txBody>
                  <a:tcPr/>
                </a:tc>
                <a:tc>
                  <a:txBody>
                    <a:bodyPr/>
                    <a:lstStyle/>
                    <a:p>
                      <a:pPr algn="ctr" fontAlgn="b"/>
                      <a:r>
                        <a:rPr lang="en-US" sz="1400" b="1" i="0" u="none" strike="noStrike" dirty="0" smtClean="0">
                          <a:latin typeface="+mj-ea"/>
                          <a:ea typeface="+mj-ea"/>
                        </a:rPr>
                        <a:t>12</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参加全市中招体检网上咨询</a:t>
                      </a:r>
                    </a:p>
                  </a:txBody>
                  <a:tcPr marL="4351" marR="4351" marT="4351" marB="0" anchor="ctr"/>
                </a:tc>
                <a:tc>
                  <a:txBody>
                    <a:bodyPr/>
                    <a:lstStyle/>
                    <a:p>
                      <a:pPr algn="ctr" fontAlgn="ctr"/>
                      <a:r>
                        <a:rPr lang="en-US" sz="1400" b="1" i="0" u="none" strike="noStrike" dirty="0">
                          <a:latin typeface="+mj-ea"/>
                          <a:ea typeface="+mj-ea"/>
                        </a:rPr>
                        <a:t>5月中旬</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12"/>
                  </a:ext>
                </a:extLst>
              </a:tr>
              <a:tr h="265196">
                <a:tc vMerge="1">
                  <a:txBody>
                    <a:bodyPr/>
                    <a:lstStyle/>
                    <a:p>
                      <a:endParaRPr lang="zh-CN" altLang="en-US" dirty="0"/>
                    </a:p>
                  </a:txBody>
                  <a:tcPr/>
                </a:tc>
                <a:tc>
                  <a:txBody>
                    <a:bodyPr/>
                    <a:lstStyle/>
                    <a:p>
                      <a:pPr algn="ctr" fontAlgn="b"/>
                      <a:r>
                        <a:rPr lang="en-US" sz="1400" b="1" i="0" u="none" strike="noStrike" dirty="0" smtClean="0">
                          <a:latin typeface="+mj-ea"/>
                          <a:ea typeface="+mj-ea"/>
                        </a:rPr>
                        <a:t>13</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中招体检统计数据汇总分析</a:t>
                      </a:r>
                    </a:p>
                  </a:txBody>
                  <a:tcPr marL="4351" marR="4351" marT="4351" marB="0" anchor="ctr"/>
                </a:tc>
                <a:tc>
                  <a:txBody>
                    <a:bodyPr/>
                    <a:lstStyle/>
                    <a:p>
                      <a:pPr algn="ctr" fontAlgn="ctr"/>
                      <a:r>
                        <a:rPr lang="en-US" sz="1400" b="1" i="0" u="none" strike="noStrike" dirty="0">
                          <a:latin typeface="+mj-ea"/>
                          <a:ea typeface="+mj-ea"/>
                        </a:rPr>
                        <a:t>5月15日—6月中旬</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790584281"/>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23478"/>
            <a:ext cx="3413114" cy="535531"/>
          </a:xfrm>
          <a:prstGeom prst="rect">
            <a:avLst/>
          </a:prstGeom>
        </p:spPr>
        <p:txBody>
          <a:bodyPr wrap="none">
            <a:spAutoFit/>
          </a:bodyPr>
          <a:lstStyle/>
          <a:p>
            <a:pPr lvl="0" fontAlgn="base">
              <a:lnSpc>
                <a:spcPct val="120000"/>
              </a:lnSpc>
            </a:pPr>
            <a:r>
              <a:rPr lang="zh-CN" altLang="en-US" sz="2400" b="1" dirty="0" smtClean="0">
                <a:solidFill>
                  <a:srgbClr val="0070C0"/>
                </a:solidFill>
                <a:latin typeface="微软雅黑" panose="020B0503020204020204" pitchFamily="34" charset="-122"/>
                <a:ea typeface="微软雅黑" panose="020B0503020204020204" pitchFamily="34" charset="-122"/>
              </a:rPr>
              <a:t>总结与分析</a:t>
            </a:r>
            <a:r>
              <a:rPr lang="en-US" altLang="zh-CN" sz="2400" b="1" dirty="0" smtClean="0">
                <a:solidFill>
                  <a:srgbClr val="0070C0"/>
                </a:solidFill>
                <a:latin typeface="微软雅黑" panose="020B0503020204020204" pitchFamily="34" charset="-122"/>
                <a:ea typeface="微软雅黑" panose="020B0503020204020204" pitchFamily="34" charset="-122"/>
              </a:rPr>
              <a:t>——</a:t>
            </a:r>
            <a:r>
              <a:rPr lang="zh-CN" altLang="en-US" sz="2000" b="1" dirty="0" smtClean="0">
                <a:solidFill>
                  <a:srgbClr val="0070C0"/>
                </a:solidFill>
                <a:latin typeface="微软雅黑" panose="020B0503020204020204" pitchFamily="34" charset="-122"/>
                <a:ea typeface="微软雅黑" panose="020B0503020204020204" pitchFamily="34" charset="-122"/>
              </a:rPr>
              <a:t>重点提示</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39552" y="1419622"/>
            <a:ext cx="7992888" cy="2585323"/>
          </a:xfrm>
          <a:prstGeom prst="rect">
            <a:avLst/>
          </a:prstGeom>
          <a:noFill/>
        </p:spPr>
        <p:txBody>
          <a:bodyPr wrap="square" rtlCol="0">
            <a:spAutoFit/>
          </a:bodyPr>
          <a:lstStyle/>
          <a:p>
            <a:r>
              <a:rPr lang="en-US" altLang="zh-CN" sz="1800" b="1" dirty="0">
                <a:latin typeface="微软雅黑" panose="020B0503020204020204" pitchFamily="34" charset="-122"/>
                <a:ea typeface="微软雅黑" panose="020B0503020204020204" pitchFamily="34" charset="-122"/>
              </a:rPr>
              <a:t>《</a:t>
            </a:r>
            <a:r>
              <a:rPr lang="zh-CN" altLang="zh-CN" sz="1800" b="1" dirty="0">
                <a:latin typeface="微软雅黑" panose="020B0503020204020204" pitchFamily="34" charset="-122"/>
                <a:ea typeface="微软雅黑" panose="020B0503020204020204" pitchFamily="34" charset="-122"/>
              </a:rPr>
              <a:t>学校结核病防控工作规范</a:t>
            </a:r>
            <a:r>
              <a:rPr lang="en-US" altLang="zh-CN" sz="1800" b="1" dirty="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endParaRPr lang="en-US" altLang="zh-CN" sz="1800" dirty="0" smtClean="0">
              <a:latin typeface="微软雅黑" panose="020B0503020204020204" pitchFamily="34" charset="-122"/>
              <a:ea typeface="微软雅黑" panose="020B0503020204020204" pitchFamily="34" charset="-122"/>
            </a:endParaRPr>
          </a:p>
          <a:p>
            <a:r>
              <a:rPr lang="en-US" altLang="zh-CN" sz="1800" dirty="0" smtClean="0">
                <a:latin typeface="微软雅黑" panose="020B0503020204020204" pitchFamily="34" charset="-122"/>
                <a:ea typeface="微软雅黑" panose="020B0503020204020204" pitchFamily="34" charset="-122"/>
              </a:rPr>
              <a:t>5</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适时开具复学证明。符合下列条件之一者，可开具复学证明：</a:t>
            </a:r>
            <a:r>
              <a:rPr lang="en-US" altLang="zh-CN" sz="1800" dirty="0">
                <a:latin typeface="微软雅黑" panose="020B0503020204020204" pitchFamily="34" charset="-122"/>
                <a:ea typeface="微软雅黑" panose="020B0503020204020204" pitchFamily="34" charset="-122"/>
              </a:rPr>
              <a:t> </a:t>
            </a:r>
            <a:br>
              <a:rPr lang="en-US" altLang="zh-CN" sz="1800" dirty="0">
                <a:latin typeface="微软雅黑" panose="020B0503020204020204" pitchFamily="34" charset="-122"/>
                <a:ea typeface="微软雅黑" panose="020B0503020204020204" pitchFamily="34" charset="-122"/>
              </a:rPr>
            </a:b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）菌阳肺结核患者至少经过</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个月的规则治疗，症状减轻或消失，胸部</a:t>
            </a:r>
            <a:r>
              <a:rPr lang="en-US" altLang="zh-CN" sz="1800" dirty="0">
                <a:latin typeface="微软雅黑" panose="020B0503020204020204" pitchFamily="34" charset="-122"/>
                <a:ea typeface="微软雅黑" panose="020B0503020204020204" pitchFamily="34" charset="-122"/>
              </a:rPr>
              <a:t>X</a:t>
            </a:r>
            <a:r>
              <a:rPr lang="zh-CN" altLang="zh-CN" sz="1800" dirty="0">
                <a:latin typeface="微软雅黑" panose="020B0503020204020204" pitchFamily="34" charset="-122"/>
                <a:ea typeface="微软雅黑" panose="020B0503020204020204" pitchFamily="34" charset="-122"/>
              </a:rPr>
              <a:t>线病灶明显吸收，连续</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次痰涂片检查均阴性</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每次痰涂片检查的间隔时间至少满</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个月</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br>
              <a:rPr lang="en-US" altLang="zh-CN" sz="1800" dirty="0">
                <a:latin typeface="微软雅黑" panose="020B0503020204020204" pitchFamily="34" charset="-122"/>
                <a:ea typeface="微软雅黑" panose="020B0503020204020204" pitchFamily="34" charset="-122"/>
              </a:rPr>
            </a:b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）菌阴肺结核患者经过</a:t>
            </a:r>
            <a:r>
              <a:rPr lang="en-US" altLang="zh-CN" sz="1800" dirty="0">
                <a:latin typeface="微软雅黑" panose="020B0503020204020204" pitchFamily="34" charset="-122"/>
                <a:ea typeface="微软雅黑" panose="020B0503020204020204" pitchFamily="34" charset="-122"/>
              </a:rPr>
              <a:t>2</a:t>
            </a:r>
            <a:r>
              <a:rPr lang="zh-CN" altLang="zh-CN" sz="1800" dirty="0">
                <a:latin typeface="微软雅黑" panose="020B0503020204020204" pitchFamily="34" charset="-122"/>
                <a:ea typeface="微软雅黑" panose="020B0503020204020204" pitchFamily="34" charset="-122"/>
              </a:rPr>
              <a:t>个月的规则治疗，症状减轻或消失，胸部</a:t>
            </a:r>
            <a:r>
              <a:rPr lang="en-US" altLang="zh-CN" sz="1800" dirty="0">
                <a:latin typeface="微软雅黑" panose="020B0503020204020204" pitchFamily="34" charset="-122"/>
                <a:ea typeface="微软雅黑" panose="020B0503020204020204" pitchFamily="34" charset="-122"/>
              </a:rPr>
              <a:t>X</a:t>
            </a:r>
            <a:r>
              <a:rPr lang="zh-CN" altLang="zh-CN" sz="1800" dirty="0">
                <a:latin typeface="微软雅黑" panose="020B0503020204020204" pitchFamily="34" charset="-122"/>
                <a:ea typeface="微软雅黑" panose="020B0503020204020204" pitchFamily="34" charset="-122"/>
              </a:rPr>
              <a:t>线病灶明显吸收，空洞缩小或闭合，连续</a:t>
            </a:r>
            <a:r>
              <a:rPr lang="en-US" altLang="zh-CN" sz="1800" dirty="0">
                <a:latin typeface="微软雅黑" panose="020B0503020204020204" pitchFamily="34" charset="-122"/>
                <a:ea typeface="微软雅黑" panose="020B0503020204020204" pitchFamily="34" charset="-122"/>
              </a:rPr>
              <a:t>3</a:t>
            </a:r>
            <a:r>
              <a:rPr lang="zh-CN" altLang="zh-CN" sz="1800" dirty="0">
                <a:latin typeface="微软雅黑" panose="020B0503020204020204" pitchFamily="34" charset="-122"/>
                <a:ea typeface="微软雅黑" panose="020B0503020204020204" pitchFamily="34" charset="-122"/>
              </a:rPr>
              <a:t>次痰涂片检查均阴性</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每次痰涂片检查的间隔时间至少满</a:t>
            </a:r>
            <a:r>
              <a:rPr lang="en-US" altLang="zh-CN" sz="1800" dirty="0">
                <a:latin typeface="微软雅黑" panose="020B0503020204020204" pitchFamily="34" charset="-122"/>
                <a:ea typeface="微软雅黑" panose="020B0503020204020204" pitchFamily="34" charset="-122"/>
              </a:rPr>
              <a:t>1</a:t>
            </a:r>
            <a:r>
              <a:rPr lang="zh-CN" altLang="zh-CN" sz="1800" dirty="0">
                <a:latin typeface="微软雅黑" panose="020B0503020204020204" pitchFamily="34" charset="-122"/>
                <a:ea typeface="微软雅黑" panose="020B0503020204020204" pitchFamily="34" charset="-122"/>
              </a:rPr>
              <a:t>个月</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8580266"/>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5"/>
          <p:cNvSpPr txBox="1">
            <a:spLocks noChangeArrowheads="1"/>
          </p:cNvSpPr>
          <p:nvPr/>
        </p:nvSpPr>
        <p:spPr bwMode="auto">
          <a:xfrm>
            <a:off x="1033065" y="3124765"/>
            <a:ext cx="7063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400" b="1" dirty="0">
                <a:solidFill>
                  <a:srgbClr val="2E4864"/>
                </a:solidFill>
                <a:latin typeface="+mj-ea"/>
                <a:ea typeface="+mj-ea"/>
              </a:rPr>
              <a:t>感谢</a:t>
            </a:r>
            <a:r>
              <a:rPr lang="zh-CN" altLang="en-US" sz="2400" b="1" dirty="0" smtClean="0">
                <a:solidFill>
                  <a:srgbClr val="2E4864"/>
                </a:solidFill>
                <a:latin typeface="+mj-ea"/>
                <a:ea typeface="+mj-ea"/>
              </a:rPr>
              <a:t>各</a:t>
            </a:r>
            <a:r>
              <a:rPr lang="zh-CN" altLang="en-US" sz="2400" b="1" dirty="0">
                <a:solidFill>
                  <a:srgbClr val="2E4864"/>
                </a:solidFill>
                <a:latin typeface="+mj-ea"/>
                <a:ea typeface="+mj-ea"/>
              </a:rPr>
              <a:t>机构</a:t>
            </a:r>
            <a:r>
              <a:rPr lang="zh-CN" altLang="en-US" sz="2400" b="1" dirty="0" smtClean="0">
                <a:solidFill>
                  <a:srgbClr val="2E4864"/>
                </a:solidFill>
                <a:latin typeface="+mj-ea"/>
                <a:ea typeface="+mj-ea"/>
              </a:rPr>
              <a:t>对</a:t>
            </a:r>
            <a:r>
              <a:rPr lang="zh-CN" altLang="en-US" sz="2400" b="1" dirty="0">
                <a:solidFill>
                  <a:srgbClr val="2E4864"/>
                </a:solidFill>
                <a:latin typeface="+mj-ea"/>
                <a:ea typeface="+mj-ea"/>
              </a:rPr>
              <a:t>北京市中招体检工作的</a:t>
            </a:r>
            <a:r>
              <a:rPr lang="zh-CN" altLang="en-US" sz="2400" b="1" dirty="0" smtClean="0">
                <a:solidFill>
                  <a:srgbClr val="2E4864"/>
                </a:solidFill>
                <a:latin typeface="+mj-ea"/>
                <a:ea typeface="+mj-ea"/>
              </a:rPr>
              <a:t>支持</a:t>
            </a:r>
            <a:endParaRPr lang="en-US" altLang="zh-CN" sz="2400" b="1" dirty="0">
              <a:solidFill>
                <a:srgbClr val="2E4864"/>
              </a:solidFill>
              <a:latin typeface="+mj-ea"/>
              <a:ea typeface="+mj-ea"/>
            </a:endParaRPr>
          </a:p>
        </p:txBody>
      </p:sp>
      <p:grpSp>
        <p:nvGrpSpPr>
          <p:cNvPr id="50" name="组合 49"/>
          <p:cNvGrpSpPr/>
          <p:nvPr/>
        </p:nvGrpSpPr>
        <p:grpSpPr>
          <a:xfrm>
            <a:off x="2305546" y="1123145"/>
            <a:ext cx="4532909" cy="1457055"/>
            <a:chOff x="317432" y="-161667"/>
            <a:chExt cx="5338763" cy="1716088"/>
          </a:xfrm>
        </p:grpSpPr>
        <p:sp>
          <p:nvSpPr>
            <p:cNvPr id="51" name="Freeform 21"/>
            <p:cNvSpPr/>
            <p:nvPr/>
          </p:nvSpPr>
          <p:spPr bwMode="auto">
            <a:xfrm>
              <a:off x="4116320" y="1390909"/>
              <a:ext cx="527050" cy="134938"/>
            </a:xfrm>
            <a:custGeom>
              <a:avLst/>
              <a:gdLst>
                <a:gd name="T0" fmla="*/ 5 w 646"/>
                <a:gd name="T1" fmla="*/ 106 h 166"/>
                <a:gd name="T2" fmla="*/ 0 w 646"/>
                <a:gd name="T3" fmla="*/ 131 h 166"/>
                <a:gd name="T4" fmla="*/ 49 w 646"/>
                <a:gd name="T5" fmla="*/ 166 h 166"/>
                <a:gd name="T6" fmla="*/ 536 w 646"/>
                <a:gd name="T7" fmla="*/ 166 h 166"/>
                <a:gd name="T8" fmla="*/ 580 w 646"/>
                <a:gd name="T9" fmla="*/ 154 h 166"/>
                <a:gd name="T10" fmla="*/ 612 w 646"/>
                <a:gd name="T11" fmla="*/ 119 h 166"/>
                <a:gd name="T12" fmla="*/ 646 w 646"/>
                <a:gd name="T13" fmla="*/ 54 h 166"/>
                <a:gd name="T14" fmla="*/ 61 w 646"/>
                <a:gd name="T15" fmla="*/ 0 h 166"/>
                <a:gd name="T16" fmla="*/ 5 w 646"/>
                <a:gd name="T17" fmla="*/ 10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166">
                  <a:moveTo>
                    <a:pt x="5" y="106"/>
                  </a:moveTo>
                  <a:cubicBezTo>
                    <a:pt x="1" y="113"/>
                    <a:pt x="0" y="121"/>
                    <a:pt x="0" y="131"/>
                  </a:cubicBezTo>
                  <a:cubicBezTo>
                    <a:pt x="0" y="154"/>
                    <a:pt x="16" y="166"/>
                    <a:pt x="49" y="166"/>
                  </a:cubicBezTo>
                  <a:cubicBezTo>
                    <a:pt x="536" y="166"/>
                    <a:pt x="536" y="166"/>
                    <a:pt x="536" y="166"/>
                  </a:cubicBezTo>
                  <a:cubicBezTo>
                    <a:pt x="551" y="166"/>
                    <a:pt x="566" y="162"/>
                    <a:pt x="580" y="154"/>
                  </a:cubicBezTo>
                  <a:cubicBezTo>
                    <a:pt x="593" y="146"/>
                    <a:pt x="604" y="135"/>
                    <a:pt x="612" y="119"/>
                  </a:cubicBezTo>
                  <a:cubicBezTo>
                    <a:pt x="646" y="54"/>
                    <a:pt x="646" y="54"/>
                    <a:pt x="646" y="54"/>
                  </a:cubicBezTo>
                  <a:cubicBezTo>
                    <a:pt x="444" y="50"/>
                    <a:pt x="244" y="28"/>
                    <a:pt x="61" y="0"/>
                  </a:cubicBezTo>
                  <a:lnTo>
                    <a:pt x="5" y="106"/>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22"/>
            <p:cNvSpPr/>
            <p:nvPr/>
          </p:nvSpPr>
          <p:spPr bwMode="auto">
            <a:xfrm>
              <a:off x="4097271" y="-133091"/>
              <a:ext cx="1331913" cy="1169989"/>
            </a:xfrm>
            <a:custGeom>
              <a:avLst/>
              <a:gdLst>
                <a:gd name="T0" fmla="*/ 1635 w 1635"/>
                <a:gd name="T1" fmla="*/ 77 h 1433"/>
                <a:gd name="T2" fmla="*/ 1617 w 1635"/>
                <a:gd name="T3" fmla="*/ 24 h 1433"/>
                <a:gd name="T4" fmla="*/ 1560 w 1635"/>
                <a:gd name="T5" fmla="*/ 0 h 1433"/>
                <a:gd name="T6" fmla="*/ 64 w 1635"/>
                <a:gd name="T7" fmla="*/ 0 h 1433"/>
                <a:gd name="T8" fmla="*/ 19 w 1635"/>
                <a:gd name="T9" fmla="*/ 18 h 1433"/>
                <a:gd name="T10" fmla="*/ 0 w 1635"/>
                <a:gd name="T11" fmla="*/ 63 h 1433"/>
                <a:gd name="T12" fmla="*/ 0 w 1635"/>
                <a:gd name="T13" fmla="*/ 421 h 1433"/>
                <a:gd name="T14" fmla="*/ 19 w 1635"/>
                <a:gd name="T15" fmla="*/ 469 h 1433"/>
                <a:gd name="T16" fmla="*/ 64 w 1635"/>
                <a:gd name="T17" fmla="*/ 484 h 1433"/>
                <a:gd name="T18" fmla="*/ 805 w 1635"/>
                <a:gd name="T19" fmla="*/ 484 h 1433"/>
                <a:gd name="T20" fmla="*/ 310 w 1635"/>
                <a:gd name="T21" fmla="*/ 1433 h 1433"/>
                <a:gd name="T22" fmla="*/ 472 w 1635"/>
                <a:gd name="T23" fmla="*/ 1418 h 1433"/>
                <a:gd name="T24" fmla="*/ 971 w 1635"/>
                <a:gd name="T25" fmla="*/ 1354 h 1433"/>
                <a:gd name="T26" fmla="*/ 1610 w 1635"/>
                <a:gd name="T27" fmla="*/ 146 h 1433"/>
                <a:gd name="T28" fmla="*/ 1635 w 1635"/>
                <a:gd name="T29" fmla="*/ 77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5" h="1433">
                  <a:moveTo>
                    <a:pt x="1635" y="77"/>
                  </a:moveTo>
                  <a:cubicBezTo>
                    <a:pt x="1635" y="56"/>
                    <a:pt x="1629" y="39"/>
                    <a:pt x="1617" y="24"/>
                  </a:cubicBezTo>
                  <a:cubicBezTo>
                    <a:pt x="1604" y="8"/>
                    <a:pt x="1585" y="0"/>
                    <a:pt x="1560" y="0"/>
                  </a:cubicBezTo>
                  <a:cubicBezTo>
                    <a:pt x="64" y="0"/>
                    <a:pt x="64" y="0"/>
                    <a:pt x="64" y="0"/>
                  </a:cubicBezTo>
                  <a:cubicBezTo>
                    <a:pt x="47" y="0"/>
                    <a:pt x="32" y="6"/>
                    <a:pt x="19" y="18"/>
                  </a:cubicBezTo>
                  <a:cubicBezTo>
                    <a:pt x="7" y="30"/>
                    <a:pt x="0" y="45"/>
                    <a:pt x="0" y="63"/>
                  </a:cubicBezTo>
                  <a:cubicBezTo>
                    <a:pt x="0" y="421"/>
                    <a:pt x="0" y="421"/>
                    <a:pt x="0" y="421"/>
                  </a:cubicBezTo>
                  <a:cubicBezTo>
                    <a:pt x="0" y="444"/>
                    <a:pt x="7" y="459"/>
                    <a:pt x="19" y="469"/>
                  </a:cubicBezTo>
                  <a:cubicBezTo>
                    <a:pt x="31" y="480"/>
                    <a:pt x="46" y="484"/>
                    <a:pt x="64" y="484"/>
                  </a:cubicBezTo>
                  <a:cubicBezTo>
                    <a:pt x="805" y="484"/>
                    <a:pt x="805" y="484"/>
                    <a:pt x="805" y="484"/>
                  </a:cubicBezTo>
                  <a:cubicBezTo>
                    <a:pt x="310" y="1433"/>
                    <a:pt x="310" y="1433"/>
                    <a:pt x="310" y="1433"/>
                  </a:cubicBezTo>
                  <a:cubicBezTo>
                    <a:pt x="374" y="1426"/>
                    <a:pt x="429" y="1420"/>
                    <a:pt x="472" y="1418"/>
                  </a:cubicBezTo>
                  <a:cubicBezTo>
                    <a:pt x="624" y="1410"/>
                    <a:pt x="821" y="1380"/>
                    <a:pt x="971" y="1354"/>
                  </a:cubicBezTo>
                  <a:cubicBezTo>
                    <a:pt x="1610" y="146"/>
                    <a:pt x="1610" y="146"/>
                    <a:pt x="1610" y="146"/>
                  </a:cubicBezTo>
                  <a:cubicBezTo>
                    <a:pt x="1627" y="123"/>
                    <a:pt x="1635" y="100"/>
                    <a:pt x="1635" y="77"/>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23"/>
            <p:cNvSpPr/>
            <p:nvPr/>
          </p:nvSpPr>
          <p:spPr bwMode="auto">
            <a:xfrm>
              <a:off x="763520" y="728921"/>
              <a:ext cx="1162050" cy="798513"/>
            </a:xfrm>
            <a:custGeom>
              <a:avLst/>
              <a:gdLst>
                <a:gd name="T0" fmla="*/ 1408 w 1425"/>
                <a:gd name="T1" fmla="*/ 543 h 978"/>
                <a:gd name="T2" fmla="*/ 1362 w 1425"/>
                <a:gd name="T3" fmla="*/ 526 h 978"/>
                <a:gd name="T4" fmla="*/ 734 w 1425"/>
                <a:gd name="T5" fmla="*/ 526 h 978"/>
                <a:gd name="T6" fmla="*/ 1173 w 1425"/>
                <a:gd name="T7" fmla="*/ 42 h 978"/>
                <a:gd name="T8" fmla="*/ 582 w 1425"/>
                <a:gd name="T9" fmla="*/ 0 h 978"/>
                <a:gd name="T10" fmla="*/ 10 w 1425"/>
                <a:gd name="T11" fmla="*/ 668 h 978"/>
                <a:gd name="T12" fmla="*/ 0 w 1425"/>
                <a:gd name="T13" fmla="*/ 704 h 978"/>
                <a:gd name="T14" fmla="*/ 0 w 1425"/>
                <a:gd name="T15" fmla="*/ 907 h 978"/>
                <a:gd name="T16" fmla="*/ 23 w 1425"/>
                <a:gd name="T17" fmla="*/ 959 h 978"/>
                <a:gd name="T18" fmla="*/ 72 w 1425"/>
                <a:gd name="T19" fmla="*/ 978 h 978"/>
                <a:gd name="T20" fmla="*/ 1362 w 1425"/>
                <a:gd name="T21" fmla="*/ 978 h 978"/>
                <a:gd name="T22" fmla="*/ 1408 w 1425"/>
                <a:gd name="T23" fmla="*/ 956 h 978"/>
                <a:gd name="T24" fmla="*/ 1425 w 1425"/>
                <a:gd name="T25" fmla="*/ 907 h 978"/>
                <a:gd name="T26" fmla="*/ 1425 w 1425"/>
                <a:gd name="T27" fmla="*/ 588 h 978"/>
                <a:gd name="T28" fmla="*/ 1408 w 1425"/>
                <a:gd name="T29" fmla="*/ 543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5" h="978">
                  <a:moveTo>
                    <a:pt x="1408" y="543"/>
                  </a:moveTo>
                  <a:cubicBezTo>
                    <a:pt x="1395" y="533"/>
                    <a:pt x="1382" y="526"/>
                    <a:pt x="1362" y="526"/>
                  </a:cubicBezTo>
                  <a:cubicBezTo>
                    <a:pt x="734" y="526"/>
                    <a:pt x="734" y="526"/>
                    <a:pt x="734" y="526"/>
                  </a:cubicBezTo>
                  <a:cubicBezTo>
                    <a:pt x="1173" y="42"/>
                    <a:pt x="1173" y="42"/>
                    <a:pt x="1173" y="42"/>
                  </a:cubicBezTo>
                  <a:cubicBezTo>
                    <a:pt x="959" y="13"/>
                    <a:pt x="763" y="0"/>
                    <a:pt x="582" y="0"/>
                  </a:cubicBezTo>
                  <a:cubicBezTo>
                    <a:pt x="10" y="668"/>
                    <a:pt x="10" y="668"/>
                    <a:pt x="10" y="668"/>
                  </a:cubicBezTo>
                  <a:cubicBezTo>
                    <a:pt x="3" y="681"/>
                    <a:pt x="0" y="694"/>
                    <a:pt x="0" y="704"/>
                  </a:cubicBezTo>
                  <a:cubicBezTo>
                    <a:pt x="0" y="907"/>
                    <a:pt x="0" y="907"/>
                    <a:pt x="0" y="907"/>
                  </a:cubicBezTo>
                  <a:cubicBezTo>
                    <a:pt x="0" y="927"/>
                    <a:pt x="10" y="943"/>
                    <a:pt x="23" y="959"/>
                  </a:cubicBezTo>
                  <a:cubicBezTo>
                    <a:pt x="39" y="972"/>
                    <a:pt x="56" y="978"/>
                    <a:pt x="72" y="978"/>
                  </a:cubicBezTo>
                  <a:cubicBezTo>
                    <a:pt x="1362" y="978"/>
                    <a:pt x="1362" y="978"/>
                    <a:pt x="1362" y="978"/>
                  </a:cubicBezTo>
                  <a:cubicBezTo>
                    <a:pt x="1379" y="978"/>
                    <a:pt x="1395" y="972"/>
                    <a:pt x="1408" y="956"/>
                  </a:cubicBezTo>
                  <a:cubicBezTo>
                    <a:pt x="1422" y="943"/>
                    <a:pt x="1425" y="927"/>
                    <a:pt x="1425" y="907"/>
                  </a:cubicBezTo>
                  <a:cubicBezTo>
                    <a:pt x="1425" y="588"/>
                    <a:pt x="1425" y="588"/>
                    <a:pt x="1425" y="588"/>
                  </a:cubicBezTo>
                  <a:cubicBezTo>
                    <a:pt x="1425" y="568"/>
                    <a:pt x="1422" y="552"/>
                    <a:pt x="1408" y="54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24"/>
            <p:cNvSpPr/>
            <p:nvPr/>
          </p:nvSpPr>
          <p:spPr bwMode="auto">
            <a:xfrm>
              <a:off x="776220" y="-161667"/>
              <a:ext cx="2757488" cy="1716088"/>
            </a:xfrm>
            <a:custGeom>
              <a:avLst/>
              <a:gdLst>
                <a:gd name="T0" fmla="*/ 3072 w 3383"/>
                <a:gd name="T1" fmla="*/ 319 h 2102"/>
                <a:gd name="T2" fmla="*/ 2599 w 3383"/>
                <a:gd name="T3" fmla="*/ 51 h 2102"/>
                <a:gd name="T4" fmla="*/ 2030 w 3383"/>
                <a:gd name="T5" fmla="*/ 51 h 2102"/>
                <a:gd name="T6" fmla="*/ 1558 w 3383"/>
                <a:gd name="T7" fmla="*/ 319 h 2102"/>
                <a:gd name="T8" fmla="*/ 1353 w 3383"/>
                <a:gd name="T9" fmla="*/ 368 h 2102"/>
                <a:gd name="T10" fmla="*/ 962 w 3383"/>
                <a:gd name="T11" fmla="*/ 45 h 2102"/>
                <a:gd name="T12" fmla="*/ 420 w 3383"/>
                <a:gd name="T13" fmla="*/ 48 h 2102"/>
                <a:gd name="T14" fmla="*/ 53 w 3383"/>
                <a:gd name="T15" fmla="*/ 387 h 2102"/>
                <a:gd name="T16" fmla="*/ 0 w 3383"/>
                <a:gd name="T17" fmla="*/ 723 h 2102"/>
                <a:gd name="T18" fmla="*/ 60 w 3383"/>
                <a:gd name="T19" fmla="*/ 781 h 2102"/>
                <a:gd name="T20" fmla="*/ 470 w 3383"/>
                <a:gd name="T21" fmla="*/ 758 h 2102"/>
                <a:gd name="T22" fmla="*/ 490 w 3383"/>
                <a:gd name="T23" fmla="*/ 639 h 2102"/>
                <a:gd name="T24" fmla="*/ 549 w 3383"/>
                <a:gd name="T25" fmla="*/ 500 h 2102"/>
                <a:gd name="T26" fmla="*/ 695 w 3383"/>
                <a:gd name="T27" fmla="*/ 439 h 2102"/>
                <a:gd name="T28" fmla="*/ 833 w 3383"/>
                <a:gd name="T29" fmla="*/ 487 h 2102"/>
                <a:gd name="T30" fmla="*/ 900 w 3383"/>
                <a:gd name="T31" fmla="*/ 629 h 2102"/>
                <a:gd name="T32" fmla="*/ 843 w 3383"/>
                <a:gd name="T33" fmla="*/ 768 h 2102"/>
                <a:gd name="T34" fmla="*/ 1253 w 3383"/>
                <a:gd name="T35" fmla="*/ 920 h 2102"/>
                <a:gd name="T36" fmla="*/ 1247 w 3383"/>
                <a:gd name="T37" fmla="*/ 1146 h 2102"/>
                <a:gd name="T38" fmla="*/ 1248 w 3383"/>
                <a:gd name="T39" fmla="*/ 1161 h 2102"/>
                <a:gd name="T40" fmla="*/ 1249 w 3383"/>
                <a:gd name="T41" fmla="*/ 1170 h 2102"/>
                <a:gd name="T42" fmla="*/ 1283 w 3383"/>
                <a:gd name="T43" fmla="*/ 1336 h 2102"/>
                <a:gd name="T44" fmla="*/ 1558 w 3383"/>
                <a:gd name="T45" fmla="*/ 1798 h 2102"/>
                <a:gd name="T46" fmla="*/ 2030 w 3383"/>
                <a:gd name="T47" fmla="*/ 2066 h 2102"/>
                <a:gd name="T48" fmla="*/ 2599 w 3383"/>
                <a:gd name="T49" fmla="*/ 2066 h 2102"/>
                <a:gd name="T50" fmla="*/ 3072 w 3383"/>
                <a:gd name="T51" fmla="*/ 1798 h 2102"/>
                <a:gd name="T52" fmla="*/ 2831 w 3383"/>
                <a:gd name="T53" fmla="*/ 1559 h 2102"/>
                <a:gd name="T54" fmla="*/ 2530 w 3383"/>
                <a:gd name="T55" fmla="*/ 1559 h 2102"/>
                <a:gd name="T56" fmla="*/ 2100 w 3383"/>
                <a:gd name="T57" fmla="*/ 1559 h 2102"/>
                <a:gd name="T58" fmla="*/ 1816 w 3383"/>
                <a:gd name="T59" fmla="*/ 1272 h 2102"/>
                <a:gd name="T60" fmla="*/ 1773 w 3383"/>
                <a:gd name="T61" fmla="*/ 1059 h 2102"/>
                <a:gd name="T62" fmla="*/ 1779 w 3383"/>
                <a:gd name="T63" fmla="*/ 975 h 2102"/>
                <a:gd name="T64" fmla="*/ 1787 w 3383"/>
                <a:gd name="T65" fmla="*/ 934 h 2102"/>
                <a:gd name="T66" fmla="*/ 1790 w 3383"/>
                <a:gd name="T67" fmla="*/ 922 h 2102"/>
                <a:gd name="T68" fmla="*/ 1825 w 3383"/>
                <a:gd name="T69" fmla="*/ 824 h 2102"/>
                <a:gd name="T70" fmla="*/ 1831 w 3383"/>
                <a:gd name="T71" fmla="*/ 810 h 2102"/>
                <a:gd name="T72" fmla="*/ 2100 w 3383"/>
                <a:gd name="T73" fmla="*/ 552 h 2102"/>
                <a:gd name="T74" fmla="*/ 2530 w 3383"/>
                <a:gd name="T75" fmla="*/ 552 h 2102"/>
                <a:gd name="T76" fmla="*/ 2817 w 3383"/>
                <a:gd name="T77" fmla="*/ 846 h 2102"/>
                <a:gd name="T78" fmla="*/ 2841 w 3383"/>
                <a:gd name="T79" fmla="*/ 1204 h 2102"/>
                <a:gd name="T80" fmla="*/ 3383 w 3383"/>
                <a:gd name="T81" fmla="*/ 1059 h 2102"/>
                <a:gd name="T82" fmla="*/ 3238 w 3383"/>
                <a:gd name="T83" fmla="*/ 533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3" h="2102">
                  <a:moveTo>
                    <a:pt x="3238" y="533"/>
                  </a:moveTo>
                  <a:cubicBezTo>
                    <a:pt x="3191" y="455"/>
                    <a:pt x="3135" y="384"/>
                    <a:pt x="3072" y="319"/>
                  </a:cubicBezTo>
                  <a:cubicBezTo>
                    <a:pt x="3006" y="258"/>
                    <a:pt x="2933" y="203"/>
                    <a:pt x="2854" y="158"/>
                  </a:cubicBezTo>
                  <a:cubicBezTo>
                    <a:pt x="2775" y="113"/>
                    <a:pt x="2689" y="77"/>
                    <a:pt x="2599" y="51"/>
                  </a:cubicBezTo>
                  <a:cubicBezTo>
                    <a:pt x="2507" y="26"/>
                    <a:pt x="2411" y="16"/>
                    <a:pt x="2315" y="16"/>
                  </a:cubicBezTo>
                  <a:cubicBezTo>
                    <a:pt x="2216" y="16"/>
                    <a:pt x="2120" y="26"/>
                    <a:pt x="2030" y="51"/>
                  </a:cubicBezTo>
                  <a:cubicBezTo>
                    <a:pt x="1938" y="77"/>
                    <a:pt x="1852" y="113"/>
                    <a:pt x="1773" y="158"/>
                  </a:cubicBezTo>
                  <a:cubicBezTo>
                    <a:pt x="1693" y="203"/>
                    <a:pt x="1624" y="258"/>
                    <a:pt x="1558" y="319"/>
                  </a:cubicBezTo>
                  <a:cubicBezTo>
                    <a:pt x="1498" y="378"/>
                    <a:pt x="1448" y="442"/>
                    <a:pt x="1402" y="513"/>
                  </a:cubicBezTo>
                  <a:cubicBezTo>
                    <a:pt x="1392" y="461"/>
                    <a:pt x="1376" y="413"/>
                    <a:pt x="1353" y="368"/>
                  </a:cubicBezTo>
                  <a:cubicBezTo>
                    <a:pt x="1313" y="290"/>
                    <a:pt x="1260" y="226"/>
                    <a:pt x="1194" y="171"/>
                  </a:cubicBezTo>
                  <a:cubicBezTo>
                    <a:pt x="1128" y="116"/>
                    <a:pt x="1048" y="74"/>
                    <a:pt x="962" y="45"/>
                  </a:cubicBezTo>
                  <a:cubicBezTo>
                    <a:pt x="873" y="16"/>
                    <a:pt x="784" y="0"/>
                    <a:pt x="688" y="0"/>
                  </a:cubicBezTo>
                  <a:cubicBezTo>
                    <a:pt x="592" y="0"/>
                    <a:pt x="503" y="16"/>
                    <a:pt x="420" y="48"/>
                  </a:cubicBezTo>
                  <a:cubicBezTo>
                    <a:pt x="337" y="80"/>
                    <a:pt x="265" y="125"/>
                    <a:pt x="202" y="184"/>
                  </a:cubicBezTo>
                  <a:cubicBezTo>
                    <a:pt x="139" y="239"/>
                    <a:pt x="89" y="310"/>
                    <a:pt x="53" y="387"/>
                  </a:cubicBezTo>
                  <a:cubicBezTo>
                    <a:pt x="17" y="468"/>
                    <a:pt x="0" y="555"/>
                    <a:pt x="0" y="652"/>
                  </a:cubicBezTo>
                  <a:cubicBezTo>
                    <a:pt x="0" y="723"/>
                    <a:pt x="0" y="723"/>
                    <a:pt x="0" y="723"/>
                  </a:cubicBezTo>
                  <a:cubicBezTo>
                    <a:pt x="0" y="736"/>
                    <a:pt x="3" y="749"/>
                    <a:pt x="13" y="762"/>
                  </a:cubicBezTo>
                  <a:cubicBezTo>
                    <a:pt x="20" y="775"/>
                    <a:pt x="37" y="781"/>
                    <a:pt x="60" y="781"/>
                  </a:cubicBezTo>
                  <a:cubicBezTo>
                    <a:pt x="420" y="781"/>
                    <a:pt x="420" y="781"/>
                    <a:pt x="420" y="781"/>
                  </a:cubicBezTo>
                  <a:cubicBezTo>
                    <a:pt x="440" y="781"/>
                    <a:pt x="460" y="775"/>
                    <a:pt x="470" y="758"/>
                  </a:cubicBezTo>
                  <a:cubicBezTo>
                    <a:pt x="483" y="746"/>
                    <a:pt x="490" y="729"/>
                    <a:pt x="490" y="717"/>
                  </a:cubicBezTo>
                  <a:cubicBezTo>
                    <a:pt x="490" y="639"/>
                    <a:pt x="490" y="639"/>
                    <a:pt x="490" y="639"/>
                  </a:cubicBezTo>
                  <a:cubicBezTo>
                    <a:pt x="490" y="613"/>
                    <a:pt x="496" y="591"/>
                    <a:pt x="506" y="565"/>
                  </a:cubicBezTo>
                  <a:cubicBezTo>
                    <a:pt x="516" y="542"/>
                    <a:pt x="532" y="520"/>
                    <a:pt x="549" y="500"/>
                  </a:cubicBezTo>
                  <a:cubicBezTo>
                    <a:pt x="569" y="481"/>
                    <a:pt x="592" y="468"/>
                    <a:pt x="615" y="455"/>
                  </a:cubicBezTo>
                  <a:cubicBezTo>
                    <a:pt x="642" y="445"/>
                    <a:pt x="668" y="439"/>
                    <a:pt x="695" y="439"/>
                  </a:cubicBezTo>
                  <a:cubicBezTo>
                    <a:pt x="721" y="439"/>
                    <a:pt x="744" y="445"/>
                    <a:pt x="771" y="452"/>
                  </a:cubicBezTo>
                  <a:cubicBezTo>
                    <a:pt x="794" y="461"/>
                    <a:pt x="814" y="471"/>
                    <a:pt x="833" y="487"/>
                  </a:cubicBezTo>
                  <a:cubicBezTo>
                    <a:pt x="853" y="503"/>
                    <a:pt x="870" y="526"/>
                    <a:pt x="883" y="549"/>
                  </a:cubicBezTo>
                  <a:cubicBezTo>
                    <a:pt x="893" y="571"/>
                    <a:pt x="900" y="600"/>
                    <a:pt x="900" y="629"/>
                  </a:cubicBezTo>
                  <a:cubicBezTo>
                    <a:pt x="900" y="655"/>
                    <a:pt x="896" y="678"/>
                    <a:pt x="890" y="697"/>
                  </a:cubicBezTo>
                  <a:cubicBezTo>
                    <a:pt x="883" y="717"/>
                    <a:pt x="870" y="742"/>
                    <a:pt x="843" y="768"/>
                  </a:cubicBezTo>
                  <a:cubicBezTo>
                    <a:pt x="721" y="913"/>
                    <a:pt x="721" y="913"/>
                    <a:pt x="721" y="913"/>
                  </a:cubicBezTo>
                  <a:cubicBezTo>
                    <a:pt x="884" y="907"/>
                    <a:pt x="1062" y="908"/>
                    <a:pt x="1253" y="920"/>
                  </a:cubicBezTo>
                  <a:cubicBezTo>
                    <a:pt x="1247" y="966"/>
                    <a:pt x="1243" y="1012"/>
                    <a:pt x="1243" y="1059"/>
                  </a:cubicBezTo>
                  <a:cubicBezTo>
                    <a:pt x="1243" y="1089"/>
                    <a:pt x="1245" y="1118"/>
                    <a:pt x="1247" y="1146"/>
                  </a:cubicBezTo>
                  <a:cubicBezTo>
                    <a:pt x="1247" y="1146"/>
                    <a:pt x="1247" y="1146"/>
                    <a:pt x="1247" y="1146"/>
                  </a:cubicBezTo>
                  <a:cubicBezTo>
                    <a:pt x="1247" y="1151"/>
                    <a:pt x="1248" y="1156"/>
                    <a:pt x="1248" y="1161"/>
                  </a:cubicBezTo>
                  <a:cubicBezTo>
                    <a:pt x="1249" y="1163"/>
                    <a:pt x="1249" y="1165"/>
                    <a:pt x="1249" y="1168"/>
                  </a:cubicBezTo>
                  <a:cubicBezTo>
                    <a:pt x="1249" y="1169"/>
                    <a:pt x="1249" y="1169"/>
                    <a:pt x="1249" y="1170"/>
                  </a:cubicBezTo>
                  <a:cubicBezTo>
                    <a:pt x="1251" y="1186"/>
                    <a:pt x="1253" y="1202"/>
                    <a:pt x="1256" y="1218"/>
                  </a:cubicBezTo>
                  <a:cubicBezTo>
                    <a:pt x="1262" y="1258"/>
                    <a:pt x="1271" y="1298"/>
                    <a:pt x="1283" y="1336"/>
                  </a:cubicBezTo>
                  <a:cubicBezTo>
                    <a:pt x="1306" y="1427"/>
                    <a:pt x="1343" y="1511"/>
                    <a:pt x="1389" y="1588"/>
                  </a:cubicBezTo>
                  <a:cubicBezTo>
                    <a:pt x="1439" y="1662"/>
                    <a:pt x="1492" y="1734"/>
                    <a:pt x="1558" y="1798"/>
                  </a:cubicBezTo>
                  <a:cubicBezTo>
                    <a:pt x="1624" y="1860"/>
                    <a:pt x="1693" y="1914"/>
                    <a:pt x="1773" y="1960"/>
                  </a:cubicBezTo>
                  <a:cubicBezTo>
                    <a:pt x="1852" y="2008"/>
                    <a:pt x="1938" y="2040"/>
                    <a:pt x="2030" y="2066"/>
                  </a:cubicBezTo>
                  <a:cubicBezTo>
                    <a:pt x="2120" y="2092"/>
                    <a:pt x="2216" y="2102"/>
                    <a:pt x="2315" y="2102"/>
                  </a:cubicBezTo>
                  <a:cubicBezTo>
                    <a:pt x="2411" y="2102"/>
                    <a:pt x="2507" y="2092"/>
                    <a:pt x="2599" y="2066"/>
                  </a:cubicBezTo>
                  <a:cubicBezTo>
                    <a:pt x="2689" y="2040"/>
                    <a:pt x="2775" y="2008"/>
                    <a:pt x="2854" y="1960"/>
                  </a:cubicBezTo>
                  <a:cubicBezTo>
                    <a:pt x="2933" y="1914"/>
                    <a:pt x="3006" y="1860"/>
                    <a:pt x="3072" y="1798"/>
                  </a:cubicBezTo>
                  <a:cubicBezTo>
                    <a:pt x="3109" y="1759"/>
                    <a:pt x="3145" y="1721"/>
                    <a:pt x="3178" y="1676"/>
                  </a:cubicBezTo>
                  <a:cubicBezTo>
                    <a:pt x="3066" y="1643"/>
                    <a:pt x="2950" y="1605"/>
                    <a:pt x="2831" y="1559"/>
                  </a:cubicBezTo>
                  <a:cubicBezTo>
                    <a:pt x="2768" y="1537"/>
                    <a:pt x="2705" y="1514"/>
                    <a:pt x="2646" y="1495"/>
                  </a:cubicBezTo>
                  <a:cubicBezTo>
                    <a:pt x="2612" y="1520"/>
                    <a:pt x="2573" y="1543"/>
                    <a:pt x="2530" y="1559"/>
                  </a:cubicBezTo>
                  <a:cubicBezTo>
                    <a:pt x="2464" y="1588"/>
                    <a:pt x="2391" y="1601"/>
                    <a:pt x="2315" y="1601"/>
                  </a:cubicBezTo>
                  <a:cubicBezTo>
                    <a:pt x="2239" y="1601"/>
                    <a:pt x="2166" y="1588"/>
                    <a:pt x="2100" y="1559"/>
                  </a:cubicBezTo>
                  <a:cubicBezTo>
                    <a:pt x="2034" y="1533"/>
                    <a:pt x="1978" y="1495"/>
                    <a:pt x="1928" y="1443"/>
                  </a:cubicBezTo>
                  <a:cubicBezTo>
                    <a:pt x="1882" y="1395"/>
                    <a:pt x="1842" y="1336"/>
                    <a:pt x="1816" y="1272"/>
                  </a:cubicBezTo>
                  <a:cubicBezTo>
                    <a:pt x="1813" y="1267"/>
                    <a:pt x="1811" y="1263"/>
                    <a:pt x="1809" y="1259"/>
                  </a:cubicBezTo>
                  <a:cubicBezTo>
                    <a:pt x="1786" y="1197"/>
                    <a:pt x="1773" y="1130"/>
                    <a:pt x="1773" y="1059"/>
                  </a:cubicBezTo>
                  <a:cubicBezTo>
                    <a:pt x="1773" y="1030"/>
                    <a:pt x="1775" y="1002"/>
                    <a:pt x="1779" y="975"/>
                  </a:cubicBezTo>
                  <a:cubicBezTo>
                    <a:pt x="1779" y="975"/>
                    <a:pt x="1779" y="975"/>
                    <a:pt x="1779" y="975"/>
                  </a:cubicBezTo>
                  <a:cubicBezTo>
                    <a:pt x="1780" y="970"/>
                    <a:pt x="1781" y="965"/>
                    <a:pt x="1782" y="961"/>
                  </a:cubicBezTo>
                  <a:cubicBezTo>
                    <a:pt x="1783" y="952"/>
                    <a:pt x="1785" y="943"/>
                    <a:pt x="1787" y="934"/>
                  </a:cubicBezTo>
                  <a:cubicBezTo>
                    <a:pt x="1787" y="934"/>
                    <a:pt x="1787" y="934"/>
                    <a:pt x="1787" y="934"/>
                  </a:cubicBezTo>
                  <a:cubicBezTo>
                    <a:pt x="1788" y="930"/>
                    <a:pt x="1789" y="926"/>
                    <a:pt x="1790" y="922"/>
                  </a:cubicBezTo>
                  <a:cubicBezTo>
                    <a:pt x="1797" y="896"/>
                    <a:pt x="1806" y="871"/>
                    <a:pt x="1816" y="846"/>
                  </a:cubicBezTo>
                  <a:cubicBezTo>
                    <a:pt x="1818" y="838"/>
                    <a:pt x="1822" y="831"/>
                    <a:pt x="1825" y="824"/>
                  </a:cubicBezTo>
                  <a:cubicBezTo>
                    <a:pt x="1827" y="820"/>
                    <a:pt x="1830" y="815"/>
                    <a:pt x="1832" y="810"/>
                  </a:cubicBezTo>
                  <a:cubicBezTo>
                    <a:pt x="1831" y="810"/>
                    <a:pt x="1831" y="810"/>
                    <a:pt x="1831" y="810"/>
                  </a:cubicBezTo>
                  <a:cubicBezTo>
                    <a:pt x="1856" y="757"/>
                    <a:pt x="1890" y="711"/>
                    <a:pt x="1928" y="668"/>
                  </a:cubicBezTo>
                  <a:cubicBezTo>
                    <a:pt x="1978" y="620"/>
                    <a:pt x="2034" y="581"/>
                    <a:pt x="2100" y="552"/>
                  </a:cubicBezTo>
                  <a:cubicBezTo>
                    <a:pt x="2166" y="523"/>
                    <a:pt x="2239" y="510"/>
                    <a:pt x="2315" y="510"/>
                  </a:cubicBezTo>
                  <a:cubicBezTo>
                    <a:pt x="2391" y="510"/>
                    <a:pt x="2464" y="523"/>
                    <a:pt x="2530" y="552"/>
                  </a:cubicBezTo>
                  <a:cubicBezTo>
                    <a:pt x="2596" y="581"/>
                    <a:pt x="2655" y="620"/>
                    <a:pt x="2702" y="668"/>
                  </a:cubicBezTo>
                  <a:cubicBezTo>
                    <a:pt x="2751" y="720"/>
                    <a:pt x="2791" y="778"/>
                    <a:pt x="2817" y="846"/>
                  </a:cubicBezTo>
                  <a:cubicBezTo>
                    <a:pt x="2847" y="910"/>
                    <a:pt x="2860" y="981"/>
                    <a:pt x="2860" y="1059"/>
                  </a:cubicBezTo>
                  <a:cubicBezTo>
                    <a:pt x="2860" y="1107"/>
                    <a:pt x="2854" y="1159"/>
                    <a:pt x="2841" y="1204"/>
                  </a:cubicBezTo>
                  <a:cubicBezTo>
                    <a:pt x="3019" y="1252"/>
                    <a:pt x="3188" y="1291"/>
                    <a:pt x="3350" y="1324"/>
                  </a:cubicBezTo>
                  <a:cubicBezTo>
                    <a:pt x="3373" y="1240"/>
                    <a:pt x="3383" y="1152"/>
                    <a:pt x="3383" y="1059"/>
                  </a:cubicBezTo>
                  <a:cubicBezTo>
                    <a:pt x="3383" y="965"/>
                    <a:pt x="3370" y="871"/>
                    <a:pt x="3347" y="781"/>
                  </a:cubicBezTo>
                  <a:cubicBezTo>
                    <a:pt x="3320" y="694"/>
                    <a:pt x="3284" y="610"/>
                    <a:pt x="3238" y="5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Freeform 25"/>
            <p:cNvSpPr/>
            <p:nvPr/>
          </p:nvSpPr>
          <p:spPr bwMode="auto">
            <a:xfrm>
              <a:off x="3398575" y="-133093"/>
              <a:ext cx="1047750" cy="1141413"/>
            </a:xfrm>
            <a:custGeom>
              <a:avLst/>
              <a:gdLst>
                <a:gd name="T0" fmla="*/ 797 w 1286"/>
                <a:gd name="T1" fmla="*/ 1356 h 1398"/>
                <a:gd name="T2" fmla="*/ 797 w 1286"/>
                <a:gd name="T3" fmla="*/ 62 h 1398"/>
                <a:gd name="T4" fmla="*/ 777 w 1286"/>
                <a:gd name="T5" fmla="*/ 16 h 1398"/>
                <a:gd name="T6" fmla="*/ 730 w 1286"/>
                <a:gd name="T7" fmla="*/ 0 h 1398"/>
                <a:gd name="T8" fmla="*/ 413 w 1286"/>
                <a:gd name="T9" fmla="*/ 0 h 1398"/>
                <a:gd name="T10" fmla="*/ 320 w 1286"/>
                <a:gd name="T11" fmla="*/ 3 h 1398"/>
                <a:gd name="T12" fmla="*/ 251 w 1286"/>
                <a:gd name="T13" fmla="*/ 32 h 1398"/>
                <a:gd name="T14" fmla="*/ 59 w 1286"/>
                <a:gd name="T15" fmla="*/ 123 h 1398"/>
                <a:gd name="T16" fmla="*/ 0 w 1286"/>
                <a:gd name="T17" fmla="*/ 210 h 1398"/>
                <a:gd name="T18" fmla="*/ 0 w 1286"/>
                <a:gd name="T19" fmla="*/ 271 h 1398"/>
                <a:gd name="T20" fmla="*/ 122 w 1286"/>
                <a:gd name="T21" fmla="*/ 439 h 1398"/>
                <a:gd name="T22" fmla="*/ 165 w 1286"/>
                <a:gd name="T23" fmla="*/ 517 h 1398"/>
                <a:gd name="T24" fmla="*/ 271 w 1286"/>
                <a:gd name="T25" fmla="*/ 468 h 1398"/>
                <a:gd name="T26" fmla="*/ 271 w 1286"/>
                <a:gd name="T27" fmla="*/ 1308 h 1398"/>
                <a:gd name="T28" fmla="*/ 797 w 1286"/>
                <a:gd name="T29" fmla="*/ 1379 h 1398"/>
                <a:gd name="T30" fmla="*/ 1286 w 1286"/>
                <a:gd name="T31" fmla="*/ 1392 h 1398"/>
                <a:gd name="T32" fmla="*/ 797 w 1286"/>
                <a:gd name="T33" fmla="*/ 1356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6" h="1398">
                  <a:moveTo>
                    <a:pt x="797" y="1356"/>
                  </a:moveTo>
                  <a:cubicBezTo>
                    <a:pt x="797" y="62"/>
                    <a:pt x="797" y="62"/>
                    <a:pt x="797" y="62"/>
                  </a:cubicBezTo>
                  <a:cubicBezTo>
                    <a:pt x="797" y="42"/>
                    <a:pt x="790" y="29"/>
                    <a:pt x="777" y="16"/>
                  </a:cubicBezTo>
                  <a:cubicBezTo>
                    <a:pt x="763" y="7"/>
                    <a:pt x="747" y="0"/>
                    <a:pt x="730" y="0"/>
                  </a:cubicBezTo>
                  <a:cubicBezTo>
                    <a:pt x="413" y="0"/>
                    <a:pt x="413" y="0"/>
                    <a:pt x="413" y="0"/>
                  </a:cubicBezTo>
                  <a:cubicBezTo>
                    <a:pt x="377" y="0"/>
                    <a:pt x="347" y="3"/>
                    <a:pt x="320" y="3"/>
                  </a:cubicBezTo>
                  <a:cubicBezTo>
                    <a:pt x="297" y="7"/>
                    <a:pt x="274" y="16"/>
                    <a:pt x="251" y="32"/>
                  </a:cubicBezTo>
                  <a:cubicBezTo>
                    <a:pt x="59" y="123"/>
                    <a:pt x="59" y="123"/>
                    <a:pt x="59" y="123"/>
                  </a:cubicBezTo>
                  <a:cubicBezTo>
                    <a:pt x="19" y="146"/>
                    <a:pt x="0" y="175"/>
                    <a:pt x="0" y="210"/>
                  </a:cubicBezTo>
                  <a:cubicBezTo>
                    <a:pt x="0" y="271"/>
                    <a:pt x="0" y="271"/>
                    <a:pt x="0" y="271"/>
                  </a:cubicBezTo>
                  <a:cubicBezTo>
                    <a:pt x="46" y="323"/>
                    <a:pt x="86" y="378"/>
                    <a:pt x="122" y="439"/>
                  </a:cubicBezTo>
                  <a:cubicBezTo>
                    <a:pt x="139" y="465"/>
                    <a:pt x="152" y="491"/>
                    <a:pt x="165" y="517"/>
                  </a:cubicBezTo>
                  <a:cubicBezTo>
                    <a:pt x="271" y="468"/>
                    <a:pt x="271" y="468"/>
                    <a:pt x="271" y="468"/>
                  </a:cubicBezTo>
                  <a:cubicBezTo>
                    <a:pt x="271" y="1308"/>
                    <a:pt x="271" y="1308"/>
                    <a:pt x="271" y="1308"/>
                  </a:cubicBezTo>
                  <a:cubicBezTo>
                    <a:pt x="456" y="1343"/>
                    <a:pt x="631" y="1366"/>
                    <a:pt x="797" y="1379"/>
                  </a:cubicBezTo>
                  <a:cubicBezTo>
                    <a:pt x="972" y="1395"/>
                    <a:pt x="1137" y="1398"/>
                    <a:pt x="1286" y="1392"/>
                  </a:cubicBezTo>
                  <a:lnTo>
                    <a:pt x="797" y="1356"/>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26"/>
            <p:cNvSpPr/>
            <p:nvPr/>
          </p:nvSpPr>
          <p:spPr bwMode="auto">
            <a:xfrm>
              <a:off x="3584508" y="1268671"/>
              <a:ext cx="428625" cy="255588"/>
            </a:xfrm>
            <a:custGeom>
              <a:avLst/>
              <a:gdLst>
                <a:gd name="T0" fmla="*/ 0 w 526"/>
                <a:gd name="T1" fmla="*/ 258 h 313"/>
                <a:gd name="T2" fmla="*/ 13 w 526"/>
                <a:gd name="T3" fmla="*/ 297 h 313"/>
                <a:gd name="T4" fmla="*/ 59 w 526"/>
                <a:gd name="T5" fmla="*/ 313 h 313"/>
                <a:gd name="T6" fmla="*/ 459 w 526"/>
                <a:gd name="T7" fmla="*/ 313 h 313"/>
                <a:gd name="T8" fmla="*/ 526 w 526"/>
                <a:gd name="T9" fmla="*/ 255 h 313"/>
                <a:gd name="T10" fmla="*/ 526 w 526"/>
                <a:gd name="T11" fmla="*/ 113 h 313"/>
                <a:gd name="T12" fmla="*/ 0 w 526"/>
                <a:gd name="T13" fmla="*/ 0 h 313"/>
                <a:gd name="T14" fmla="*/ 0 w 526"/>
                <a:gd name="T15" fmla="*/ 258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6" h="313">
                  <a:moveTo>
                    <a:pt x="0" y="258"/>
                  </a:moveTo>
                  <a:cubicBezTo>
                    <a:pt x="0" y="271"/>
                    <a:pt x="3" y="284"/>
                    <a:pt x="13" y="297"/>
                  </a:cubicBezTo>
                  <a:cubicBezTo>
                    <a:pt x="23" y="307"/>
                    <a:pt x="36" y="313"/>
                    <a:pt x="59" y="313"/>
                  </a:cubicBezTo>
                  <a:cubicBezTo>
                    <a:pt x="459" y="313"/>
                    <a:pt x="459" y="313"/>
                    <a:pt x="459" y="313"/>
                  </a:cubicBezTo>
                  <a:cubicBezTo>
                    <a:pt x="502" y="313"/>
                    <a:pt x="526" y="294"/>
                    <a:pt x="526" y="255"/>
                  </a:cubicBezTo>
                  <a:cubicBezTo>
                    <a:pt x="526" y="113"/>
                    <a:pt x="526" y="113"/>
                    <a:pt x="526" y="113"/>
                  </a:cubicBezTo>
                  <a:cubicBezTo>
                    <a:pt x="360" y="87"/>
                    <a:pt x="185" y="52"/>
                    <a:pt x="0" y="0"/>
                  </a:cubicBezTo>
                  <a:lnTo>
                    <a:pt x="0" y="258"/>
                  </a:ln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Freeform 27"/>
            <p:cNvSpPr/>
            <p:nvPr/>
          </p:nvSpPr>
          <p:spPr bwMode="auto">
            <a:xfrm>
              <a:off x="317432" y="405961"/>
              <a:ext cx="5338763" cy="804864"/>
            </a:xfrm>
            <a:custGeom>
              <a:avLst/>
              <a:gdLst>
                <a:gd name="T0" fmla="*/ 6554 w 6554"/>
                <a:gd name="T1" fmla="*/ 133 h 988"/>
                <a:gd name="T2" fmla="*/ 3399 w 6554"/>
                <a:gd name="T3" fmla="*/ 488 h 988"/>
                <a:gd name="T4" fmla="*/ 0 w 6554"/>
                <a:gd name="T5" fmla="*/ 485 h 988"/>
                <a:gd name="T6" fmla="*/ 3396 w 6554"/>
                <a:gd name="T7" fmla="*/ 530 h 988"/>
                <a:gd name="T8" fmla="*/ 5287 w 6554"/>
                <a:gd name="T9" fmla="*/ 759 h 988"/>
                <a:gd name="T10" fmla="*/ 6554 w 6554"/>
                <a:gd name="T11" fmla="*/ 133 h 988"/>
              </a:gdLst>
              <a:ahLst/>
              <a:cxnLst>
                <a:cxn ang="0">
                  <a:pos x="T0" y="T1"/>
                </a:cxn>
                <a:cxn ang="0">
                  <a:pos x="T2" y="T3"/>
                </a:cxn>
                <a:cxn ang="0">
                  <a:pos x="T4" y="T5"/>
                </a:cxn>
                <a:cxn ang="0">
                  <a:pos x="T6" y="T7"/>
                </a:cxn>
                <a:cxn ang="0">
                  <a:pos x="T8" y="T9"/>
                </a:cxn>
                <a:cxn ang="0">
                  <a:pos x="T10" y="T11"/>
                </a:cxn>
              </a:cxnLst>
              <a:rect l="0" t="0" r="r" b="b"/>
              <a:pathLst>
                <a:path w="6554" h="988">
                  <a:moveTo>
                    <a:pt x="6554" y="133"/>
                  </a:moveTo>
                  <a:cubicBezTo>
                    <a:pt x="6117" y="569"/>
                    <a:pt x="5215" y="988"/>
                    <a:pt x="3399" y="488"/>
                  </a:cubicBezTo>
                  <a:cubicBezTo>
                    <a:pt x="1633" y="0"/>
                    <a:pt x="582" y="210"/>
                    <a:pt x="0" y="485"/>
                  </a:cubicBezTo>
                  <a:cubicBezTo>
                    <a:pt x="585" y="220"/>
                    <a:pt x="1640" y="23"/>
                    <a:pt x="3396" y="530"/>
                  </a:cubicBezTo>
                  <a:cubicBezTo>
                    <a:pt x="4186" y="759"/>
                    <a:pt x="4805" y="811"/>
                    <a:pt x="5287" y="759"/>
                  </a:cubicBezTo>
                  <a:cubicBezTo>
                    <a:pt x="5674" y="717"/>
                    <a:pt x="6193" y="543"/>
                    <a:pt x="6554" y="133"/>
                  </a:cubicBezTo>
                  <a:close/>
                </a:path>
              </a:pathLst>
            </a:cu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20" name="图片 19">
            <a:extLst>
              <a:ext uri="{FF2B5EF4-FFF2-40B4-BE49-F238E27FC236}">
                <a16:creationId xmlns:a16="http://schemas.microsoft.com/office/drawing/2014/main" id="{3DB1D343-1408-4F1A-9CF9-6B797A6CC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49" y="1443730"/>
            <a:ext cx="1099243" cy="809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表格 37">
            <a:extLst>
              <a:ext uri="{FF2B5EF4-FFF2-40B4-BE49-F238E27FC236}">
                <a16:creationId xmlns:a16="http://schemas.microsoft.com/office/drawing/2014/main" id="{7166DB74-EB2B-4C88-B634-DE768BFD2328}"/>
              </a:ext>
            </a:extLst>
          </p:cNvPr>
          <p:cNvGraphicFramePr>
            <a:graphicFrameLocks noGrp="1"/>
          </p:cNvGraphicFramePr>
          <p:nvPr/>
        </p:nvGraphicFramePr>
        <p:xfrm>
          <a:off x="2000977" y="16064892"/>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39" name="表格 38">
            <a:extLst>
              <a:ext uri="{FF2B5EF4-FFF2-40B4-BE49-F238E27FC236}">
                <a16:creationId xmlns:a16="http://schemas.microsoft.com/office/drawing/2014/main" id="{7AB69D8A-2D27-4206-9833-1A221702E849}"/>
              </a:ext>
            </a:extLst>
          </p:cNvPr>
          <p:cNvGraphicFramePr>
            <a:graphicFrameLocks noGrp="1"/>
          </p:cNvGraphicFramePr>
          <p:nvPr/>
        </p:nvGraphicFramePr>
        <p:xfrm>
          <a:off x="2000977" y="23419885"/>
          <a:ext cx="6096000" cy="22250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320657497"/>
                    </a:ext>
                  </a:extLst>
                </a:gridCol>
                <a:gridCol w="1524000">
                  <a:extLst>
                    <a:ext uri="{9D8B030D-6E8A-4147-A177-3AD203B41FA5}">
                      <a16:colId xmlns:a16="http://schemas.microsoft.com/office/drawing/2014/main" val="745969646"/>
                    </a:ext>
                  </a:extLst>
                </a:gridCol>
                <a:gridCol w="1524000">
                  <a:extLst>
                    <a:ext uri="{9D8B030D-6E8A-4147-A177-3AD203B41FA5}">
                      <a16:colId xmlns:a16="http://schemas.microsoft.com/office/drawing/2014/main" val="2218406536"/>
                    </a:ext>
                  </a:extLst>
                </a:gridCol>
                <a:gridCol w="1524000">
                  <a:extLst>
                    <a:ext uri="{9D8B030D-6E8A-4147-A177-3AD203B41FA5}">
                      <a16:colId xmlns:a16="http://schemas.microsoft.com/office/drawing/2014/main" val="403489594"/>
                    </a:ext>
                  </a:extLst>
                </a:gridCol>
              </a:tblGrid>
              <a:tr h="370840">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15597988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049664504"/>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139025593"/>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2898860842"/>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3889790678"/>
                  </a:ext>
                </a:extLst>
              </a:tr>
              <a:tr h="370840">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865685351"/>
                  </a:ext>
                </a:extLst>
              </a:tr>
            </a:tbl>
          </a:graphicData>
        </a:graphic>
      </p:graphicFrame>
      <p:graphicFrame>
        <p:nvGraphicFramePr>
          <p:cNvPr id="5" name="内容占位符 2">
            <a:extLst>
              <a:ext uri="{FF2B5EF4-FFF2-40B4-BE49-F238E27FC236}">
                <a16:creationId xmlns:a16="http://schemas.microsoft.com/office/drawing/2014/main" id="{56824163-33DD-458D-ADCB-DE3227C910DB}"/>
              </a:ext>
            </a:extLst>
          </p:cNvPr>
          <p:cNvGraphicFramePr>
            <a:graphicFrameLocks/>
          </p:cNvGraphicFramePr>
          <p:nvPr>
            <p:extLst>
              <p:ext uri="{D42A27DB-BD31-4B8C-83A1-F6EECF244321}">
                <p14:modId xmlns:p14="http://schemas.microsoft.com/office/powerpoint/2010/main" val="1615854300"/>
              </p:ext>
            </p:extLst>
          </p:nvPr>
        </p:nvGraphicFramePr>
        <p:xfrm>
          <a:off x="523510" y="1251734"/>
          <a:ext cx="8195166" cy="2394649"/>
        </p:xfrm>
        <a:graphic>
          <a:graphicData uri="http://schemas.openxmlformats.org/drawingml/2006/table">
            <a:tbl>
              <a:tblPr firstRow="1" bandRow="1">
                <a:tableStyleId>{5C22544A-7EE6-4342-B048-85BDC9FD1C3A}</a:tableStyleId>
              </a:tblPr>
              <a:tblGrid>
                <a:gridCol w="754046">
                  <a:extLst>
                    <a:ext uri="{9D8B030D-6E8A-4147-A177-3AD203B41FA5}">
                      <a16:colId xmlns:a16="http://schemas.microsoft.com/office/drawing/2014/main" val="20000"/>
                    </a:ext>
                  </a:extLst>
                </a:gridCol>
                <a:gridCol w="572184">
                  <a:extLst>
                    <a:ext uri="{9D8B030D-6E8A-4147-A177-3AD203B41FA5}">
                      <a16:colId xmlns:a16="http://schemas.microsoft.com/office/drawing/2014/main" val="20001"/>
                    </a:ext>
                  </a:extLst>
                </a:gridCol>
                <a:gridCol w="4000628">
                  <a:extLst>
                    <a:ext uri="{9D8B030D-6E8A-4147-A177-3AD203B41FA5}">
                      <a16:colId xmlns:a16="http://schemas.microsoft.com/office/drawing/2014/main" val="20002"/>
                    </a:ext>
                  </a:extLst>
                </a:gridCol>
                <a:gridCol w="1707326">
                  <a:extLst>
                    <a:ext uri="{9D8B030D-6E8A-4147-A177-3AD203B41FA5}">
                      <a16:colId xmlns:a16="http://schemas.microsoft.com/office/drawing/2014/main" val="20003"/>
                    </a:ext>
                  </a:extLst>
                </a:gridCol>
                <a:gridCol w="1160982">
                  <a:extLst>
                    <a:ext uri="{9D8B030D-6E8A-4147-A177-3AD203B41FA5}">
                      <a16:colId xmlns:a16="http://schemas.microsoft.com/office/drawing/2014/main" val="20004"/>
                    </a:ext>
                  </a:extLst>
                </a:gridCol>
              </a:tblGrid>
              <a:tr h="0">
                <a:tc>
                  <a:txBody>
                    <a:bodyPr/>
                    <a:lstStyle/>
                    <a:p>
                      <a:pPr algn="ctr"/>
                      <a:r>
                        <a:rPr lang="zh-CN" altLang="en-US" sz="1400" b="1" dirty="0">
                          <a:latin typeface="+mj-ea"/>
                          <a:ea typeface="+mj-ea"/>
                        </a:rPr>
                        <a:t>阶段</a:t>
                      </a:r>
                    </a:p>
                  </a:txBody>
                  <a:tcPr anchor="ctr"/>
                </a:tc>
                <a:tc>
                  <a:txBody>
                    <a:bodyPr/>
                    <a:lstStyle/>
                    <a:p>
                      <a:pPr algn="ctr"/>
                      <a:r>
                        <a:rPr lang="zh-CN" altLang="en-US" sz="1400" b="1" dirty="0">
                          <a:latin typeface="+mj-ea"/>
                          <a:ea typeface="+mj-ea"/>
                        </a:rPr>
                        <a:t>序号</a:t>
                      </a:r>
                    </a:p>
                  </a:txBody>
                  <a:tcPr anchor="ctr"/>
                </a:tc>
                <a:tc>
                  <a:txBody>
                    <a:bodyPr/>
                    <a:lstStyle/>
                    <a:p>
                      <a:pPr algn="ctr"/>
                      <a:r>
                        <a:rPr lang="zh-CN" altLang="en-US" sz="1400" b="1" dirty="0">
                          <a:latin typeface="+mj-ea"/>
                          <a:ea typeface="+mj-ea"/>
                        </a:rPr>
                        <a:t>工作项目及内容</a:t>
                      </a:r>
                    </a:p>
                  </a:txBody>
                  <a:tcPr anchor="ctr"/>
                </a:tc>
                <a:tc>
                  <a:txBody>
                    <a:bodyPr/>
                    <a:lstStyle/>
                    <a:p>
                      <a:pPr algn="ctr"/>
                      <a:r>
                        <a:rPr lang="zh-CN" altLang="en-US" sz="1400" b="1" dirty="0">
                          <a:latin typeface="+mj-ea"/>
                          <a:ea typeface="+mj-ea"/>
                        </a:rPr>
                        <a:t>时间</a:t>
                      </a:r>
                    </a:p>
                  </a:txBody>
                  <a:tcPr anchor="ctr"/>
                </a:tc>
                <a:tc>
                  <a:txBody>
                    <a:bodyPr/>
                    <a:lstStyle/>
                    <a:p>
                      <a:pPr algn="ctr"/>
                      <a:r>
                        <a:rPr lang="zh-CN" altLang="en-US" sz="1400" b="1" dirty="0">
                          <a:latin typeface="+mj-ea"/>
                          <a:ea typeface="+mj-ea"/>
                        </a:rPr>
                        <a:t>负责科室</a:t>
                      </a:r>
                    </a:p>
                  </a:txBody>
                  <a:tcPr anchor="ctr"/>
                </a:tc>
                <a:extLst>
                  <a:ext uri="{0D108BD9-81ED-4DB2-BD59-A6C34878D82A}">
                    <a16:rowId xmlns:a16="http://schemas.microsoft.com/office/drawing/2014/main" val="10000"/>
                  </a:ext>
                </a:extLst>
              </a:tr>
              <a:tr h="472407">
                <a:tc rowSpan="5">
                  <a:txBody>
                    <a:bodyPr/>
                    <a:lstStyle/>
                    <a:p>
                      <a:pPr algn="ctr"/>
                      <a:r>
                        <a:rPr lang="zh-CN" altLang="en-US" sz="1400" b="1" dirty="0">
                          <a:latin typeface="+mj-ea"/>
                          <a:ea typeface="+mj-ea"/>
                        </a:rPr>
                        <a:t>录取阶段</a:t>
                      </a:r>
                    </a:p>
                  </a:txBody>
                  <a:tcPr vert="eaVert" anchor="ctr"/>
                </a:tc>
                <a:tc>
                  <a:txBody>
                    <a:bodyPr/>
                    <a:lstStyle/>
                    <a:p>
                      <a:pPr algn="ctr" fontAlgn="b"/>
                      <a:r>
                        <a:rPr lang="en-US" sz="1400" b="1" i="0" u="none" strike="noStrike" dirty="0">
                          <a:latin typeface="+mj-ea"/>
                          <a:ea typeface="+mj-ea"/>
                        </a:rPr>
                        <a:t>1</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参加中招录取现场工作，</a:t>
                      </a:r>
                      <a:endParaRPr lang="en-US" altLang="zh-CN" sz="1400" b="1" i="0" u="none" strike="noStrike" dirty="0">
                        <a:latin typeface="+mj-ea"/>
                        <a:ea typeface="+mj-ea"/>
                      </a:endParaRPr>
                    </a:p>
                    <a:p>
                      <a:pPr algn="ctr" fontAlgn="b"/>
                      <a:r>
                        <a:rPr lang="zh-CN" sz="1400" b="1" i="0" u="none" strike="noStrike" dirty="0">
                          <a:latin typeface="+mj-ea"/>
                          <a:ea typeface="+mj-ea"/>
                        </a:rPr>
                        <a:t>处理体检遗留问题</a:t>
                      </a:r>
                    </a:p>
                  </a:txBody>
                  <a:tcPr marL="4351" marR="4351" marT="4351" marB="0" anchor="ctr"/>
                </a:tc>
                <a:tc>
                  <a:txBody>
                    <a:bodyPr/>
                    <a:lstStyle/>
                    <a:p>
                      <a:pPr algn="ctr" fontAlgn="ctr"/>
                      <a:r>
                        <a:rPr lang="en-US" sz="1400" b="1" i="0" u="none" strike="noStrike" dirty="0">
                          <a:latin typeface="+mj-ea"/>
                          <a:ea typeface="+mj-ea"/>
                        </a:rPr>
                        <a:t>7月</a:t>
                      </a:r>
                      <a:r>
                        <a:rPr lang="en-US" sz="1400" b="1" i="0" u="none" strike="noStrike" dirty="0" smtClean="0">
                          <a:latin typeface="+mj-ea"/>
                          <a:ea typeface="+mj-ea"/>
                        </a:rPr>
                        <a:t>27日</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1"/>
                  </a:ext>
                </a:extLst>
              </a:tr>
              <a:tr h="386777">
                <a:tc vMerge="1">
                  <a:txBody>
                    <a:bodyPr/>
                    <a:lstStyle/>
                    <a:p>
                      <a:endParaRPr lang="zh-CN" altLang="en-US" dirty="0"/>
                    </a:p>
                  </a:txBody>
                  <a:tcPr/>
                </a:tc>
                <a:tc>
                  <a:txBody>
                    <a:bodyPr/>
                    <a:lstStyle/>
                    <a:p>
                      <a:pPr algn="ctr" fontAlgn="b"/>
                      <a:r>
                        <a:rPr lang="en-US" sz="1400" b="1" i="0" u="none" strike="noStrike" dirty="0">
                          <a:latin typeface="+mj-ea"/>
                          <a:ea typeface="+mj-ea"/>
                        </a:rPr>
                        <a:t>2</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solidFill>
                            <a:schemeClr val="tx1"/>
                          </a:solidFill>
                          <a:latin typeface="+mj-ea"/>
                          <a:ea typeface="+mj-ea"/>
                        </a:rPr>
                        <a:t>与市临检中心协商发放化验合格证单位</a:t>
                      </a:r>
                    </a:p>
                  </a:txBody>
                  <a:tcPr marL="4351" marR="4351" marT="4351" marB="0" anchor="ctr"/>
                </a:tc>
                <a:tc>
                  <a:txBody>
                    <a:bodyPr/>
                    <a:lstStyle/>
                    <a:p>
                      <a:pPr algn="ctr" fontAlgn="ctr"/>
                      <a:r>
                        <a:rPr lang="en-US" sz="1400" b="1" i="0" u="none" strike="noStrike" dirty="0">
                          <a:solidFill>
                            <a:schemeClr val="tx1"/>
                          </a:solidFill>
                          <a:latin typeface="+mj-ea"/>
                          <a:ea typeface="+mj-ea"/>
                        </a:rPr>
                        <a:t>10月上旬</a:t>
                      </a:r>
                      <a:endParaRPr lang="zh-CN" sz="1400" b="1" i="0" u="none" strike="noStrike" dirty="0">
                        <a:solidFill>
                          <a:schemeClr val="tx1"/>
                        </a:solidFill>
                        <a:latin typeface="+mj-ea"/>
                        <a:ea typeface="+mj-ea"/>
                      </a:endParaRPr>
                    </a:p>
                  </a:txBody>
                  <a:tcPr marL="4351" marR="4351" marT="4351" marB="0" anchor="ctr"/>
                </a:tc>
                <a:tc>
                  <a:txBody>
                    <a:bodyPr/>
                    <a:lstStyle/>
                    <a:p>
                      <a:pPr algn="ctr" fontAlgn="ctr"/>
                      <a:r>
                        <a:rPr lang="zh-CN" sz="1400" b="1" i="0" u="none" strike="noStrike" dirty="0">
                          <a:solidFill>
                            <a:schemeClr val="tx1"/>
                          </a:solidFill>
                          <a:latin typeface="+mj-ea"/>
                          <a:ea typeface="+mj-ea"/>
                        </a:rPr>
                        <a:t>检验科</a:t>
                      </a:r>
                      <a:endParaRPr lang="en-US" altLang="zh-CN" sz="1400" b="1" i="0" u="none" strike="noStrike" dirty="0">
                        <a:solidFill>
                          <a:schemeClr val="tx1"/>
                        </a:solidFill>
                        <a:latin typeface="+mj-ea"/>
                        <a:ea typeface="+mj-ea"/>
                      </a:endParaRPr>
                    </a:p>
                    <a:p>
                      <a:pPr algn="ctr" fontAlgn="ctr"/>
                      <a:r>
                        <a:rPr lang="zh-CN" sz="1400" b="1" i="0" u="none" strike="noStrike" dirty="0">
                          <a:solidFill>
                            <a:schemeClr val="tx1"/>
                          </a:solidFill>
                          <a:latin typeface="+mj-ea"/>
                          <a:ea typeface="+mj-ea"/>
                        </a:rPr>
                        <a:t>专项办</a:t>
                      </a:r>
                    </a:p>
                  </a:txBody>
                  <a:tcPr marL="4351" marR="4351" marT="4351" marB="0" anchor="ctr"/>
                </a:tc>
                <a:extLst>
                  <a:ext uri="{0D108BD9-81ED-4DB2-BD59-A6C34878D82A}">
                    <a16:rowId xmlns:a16="http://schemas.microsoft.com/office/drawing/2014/main" val="10002"/>
                  </a:ext>
                </a:extLst>
              </a:tr>
              <a:tr h="472407">
                <a:tc vMerge="1">
                  <a:txBody>
                    <a:bodyPr/>
                    <a:lstStyle/>
                    <a:p>
                      <a:endParaRPr lang="zh-CN" altLang="en-US" dirty="0"/>
                    </a:p>
                  </a:txBody>
                  <a:tcPr/>
                </a:tc>
                <a:tc>
                  <a:txBody>
                    <a:bodyPr/>
                    <a:lstStyle/>
                    <a:p>
                      <a:pPr algn="ctr" fontAlgn="b"/>
                      <a:r>
                        <a:rPr lang="en-US" sz="1400" b="1" i="0" u="none" strike="noStrike" dirty="0">
                          <a:latin typeface="+mj-ea"/>
                          <a:ea typeface="+mj-ea"/>
                        </a:rPr>
                        <a:t>3</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接待退生来访及电话咨询，解释政策及技术问题；负责身体原因退生鉴定</a:t>
                      </a:r>
                    </a:p>
                  </a:txBody>
                  <a:tcPr marL="4351" marR="4351" marT="4351" marB="0" anchor="ctr"/>
                </a:tc>
                <a:tc>
                  <a:txBody>
                    <a:bodyPr/>
                    <a:lstStyle/>
                    <a:p>
                      <a:pPr algn="ctr" fontAlgn="ctr"/>
                      <a:r>
                        <a:rPr lang="en-US" sz="1400" b="1" i="0" u="none" strike="noStrike" dirty="0">
                          <a:latin typeface="+mj-ea"/>
                          <a:ea typeface="+mj-ea"/>
                        </a:rPr>
                        <a:t>9月1日—11月底</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3"/>
                  </a:ext>
                </a:extLst>
              </a:tr>
              <a:tr h="397165">
                <a:tc vMerge="1">
                  <a:txBody>
                    <a:bodyPr/>
                    <a:lstStyle/>
                    <a:p>
                      <a:endParaRPr lang="zh-CN" altLang="en-US"/>
                    </a:p>
                  </a:txBody>
                  <a:tcPr/>
                </a:tc>
                <a:tc>
                  <a:txBody>
                    <a:bodyPr/>
                    <a:lstStyle/>
                    <a:p>
                      <a:pPr algn="ctr" fontAlgn="b"/>
                      <a:r>
                        <a:rPr lang="en-US" sz="1400" b="1" i="0" u="none" strike="noStrike" dirty="0">
                          <a:latin typeface="+mj-ea"/>
                          <a:ea typeface="+mj-ea"/>
                        </a:rPr>
                        <a:t>4</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全市中招体检工作总结会</a:t>
                      </a:r>
                    </a:p>
                  </a:txBody>
                  <a:tcPr marL="4351" marR="4351" marT="4351" marB="0" anchor="ctr"/>
                </a:tc>
                <a:tc>
                  <a:txBody>
                    <a:bodyPr/>
                    <a:lstStyle/>
                    <a:p>
                      <a:pPr algn="ctr" fontAlgn="ctr"/>
                      <a:r>
                        <a:rPr lang="en-US" sz="1400" b="1" i="0" u="none" strike="noStrike" dirty="0">
                          <a:latin typeface="+mj-ea"/>
                          <a:ea typeface="+mj-ea"/>
                        </a:rPr>
                        <a:t>11月</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4"/>
                  </a:ext>
                </a:extLst>
              </a:tr>
              <a:tr h="316799">
                <a:tc vMerge="1">
                  <a:txBody>
                    <a:bodyPr/>
                    <a:lstStyle/>
                    <a:p>
                      <a:endParaRPr lang="zh-CN" altLang="en-US" dirty="0"/>
                    </a:p>
                  </a:txBody>
                  <a:tcPr/>
                </a:tc>
                <a:tc>
                  <a:txBody>
                    <a:bodyPr/>
                    <a:lstStyle/>
                    <a:p>
                      <a:pPr algn="ctr" fontAlgn="b"/>
                      <a:r>
                        <a:rPr lang="en-US" sz="1400" b="1" i="0" u="none" strike="noStrike" dirty="0">
                          <a:latin typeface="+mj-ea"/>
                          <a:ea typeface="+mj-ea"/>
                        </a:rPr>
                        <a:t>5</a:t>
                      </a:r>
                      <a:endParaRPr lang="zh-CN" sz="1400" b="1" i="0" u="none" strike="noStrike" dirty="0">
                        <a:latin typeface="+mj-ea"/>
                        <a:ea typeface="+mj-ea"/>
                      </a:endParaRPr>
                    </a:p>
                  </a:txBody>
                  <a:tcPr marL="4351" marR="4351" marT="4351" marB="0" anchor="ctr"/>
                </a:tc>
                <a:tc>
                  <a:txBody>
                    <a:bodyPr/>
                    <a:lstStyle/>
                    <a:p>
                      <a:pPr algn="ctr" fontAlgn="b"/>
                      <a:r>
                        <a:rPr lang="zh-CN" sz="1400" b="1" i="0" u="none" strike="noStrike" dirty="0">
                          <a:latin typeface="+mj-ea"/>
                          <a:ea typeface="+mj-ea"/>
                        </a:rPr>
                        <a:t>中招体检资料整理、汇总、归档</a:t>
                      </a:r>
                    </a:p>
                  </a:txBody>
                  <a:tcPr marL="4351" marR="4351" marT="4351" marB="0" anchor="ctr"/>
                </a:tc>
                <a:tc>
                  <a:txBody>
                    <a:bodyPr/>
                    <a:lstStyle/>
                    <a:p>
                      <a:pPr algn="ctr" fontAlgn="ctr"/>
                      <a:r>
                        <a:rPr lang="en-US" sz="1400" b="1" i="0" u="none" strike="noStrike" dirty="0">
                          <a:latin typeface="+mj-ea"/>
                          <a:ea typeface="+mj-ea"/>
                        </a:rPr>
                        <a:t>12月</a:t>
                      </a:r>
                      <a:endParaRPr lang="zh-CN" sz="1400" b="1" i="0" u="none" strike="noStrike" dirty="0">
                        <a:latin typeface="+mj-ea"/>
                        <a:ea typeface="+mj-ea"/>
                      </a:endParaRPr>
                    </a:p>
                  </a:txBody>
                  <a:tcPr marL="4351" marR="4351" marT="4351" marB="0" anchor="ctr"/>
                </a:tc>
                <a:tc>
                  <a:txBody>
                    <a:bodyPr/>
                    <a:lstStyle/>
                    <a:p>
                      <a:pPr algn="ctr" fontAlgn="ctr"/>
                      <a:r>
                        <a:rPr lang="zh-CN" sz="1400" b="1" i="0" u="none" strike="noStrike" dirty="0">
                          <a:latin typeface="+mj-ea"/>
                          <a:ea typeface="+mj-ea"/>
                        </a:rPr>
                        <a:t>专项办</a:t>
                      </a:r>
                    </a:p>
                  </a:txBody>
                  <a:tcPr marL="4351" marR="4351" marT="4351"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56842645"/>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30850" y="1586690"/>
            <a:ext cx="7694341" cy="3000821"/>
          </a:xfrm>
          <a:prstGeom prst="rect">
            <a:avLst/>
          </a:prstGeom>
        </p:spPr>
        <p:txBody>
          <a:bodyPr wrap="square">
            <a:spAutoFit/>
          </a:bodyPr>
          <a:lstStyle/>
          <a:p>
            <a:pPr marL="514350" indent="-514350">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1.</a:t>
            </a:r>
            <a:r>
              <a:rPr lang="zh-CN" altLang="en-US" sz="1800" b="1" dirty="0">
                <a:solidFill>
                  <a:schemeClr val="accent1"/>
                </a:solidFill>
                <a:effectLst>
                  <a:outerShdw blurRad="38100" dist="38100" dir="2700000" algn="tl">
                    <a:srgbClr val="000000">
                      <a:alpha val="43137"/>
                    </a:srgbClr>
                  </a:outerShdw>
                </a:effectLst>
                <a:latin typeface="+mj-ea"/>
                <a:ea typeface="+mj-ea"/>
              </a:rPr>
              <a:t>统计各区保健所中招体检人数</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2.</a:t>
            </a:r>
            <a:r>
              <a:rPr lang="zh-CN" altLang="en-US" sz="1800" b="1" dirty="0">
                <a:solidFill>
                  <a:schemeClr val="accent1"/>
                </a:solidFill>
                <a:effectLst>
                  <a:outerShdw blurRad="38100" dist="38100" dir="2700000" algn="tl">
                    <a:srgbClr val="000000">
                      <a:alpha val="43137"/>
                    </a:srgbClr>
                  </a:outerShdw>
                </a:effectLst>
                <a:latin typeface="+mj-ea"/>
                <a:ea typeface="+mj-ea"/>
              </a:rPr>
              <a:t>校对并印制“</a:t>
            </a:r>
            <a:r>
              <a:rPr lang="en-US" altLang="zh-CN"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年北京市普通中等学校招生考生体格检查表”和“北京市</a:t>
            </a:r>
            <a:r>
              <a:rPr lang="en-US" altLang="zh-CN"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年普通中等学校招生检验报告单”</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3.</a:t>
            </a:r>
            <a:r>
              <a:rPr lang="zh-CN" altLang="en-US" sz="1800" b="1" dirty="0">
                <a:solidFill>
                  <a:schemeClr val="accent1"/>
                </a:solidFill>
                <a:effectLst>
                  <a:outerShdw blurRad="38100" dist="38100" dir="2700000" algn="tl">
                    <a:srgbClr val="000000">
                      <a:alpha val="43137"/>
                    </a:srgbClr>
                  </a:outerShdw>
                </a:effectLst>
                <a:latin typeface="+mj-ea"/>
                <a:ea typeface="+mj-ea"/>
              </a:rPr>
              <a:t>制订</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en-US" altLang="en-US" sz="1800" b="1" dirty="0">
                <a:solidFill>
                  <a:schemeClr val="accent1"/>
                </a:solidFill>
                <a:effectLst>
                  <a:outerShdw blurRad="38100" dist="38100" dir="2700000" algn="tl">
                    <a:srgbClr val="000000">
                      <a:alpha val="43137"/>
                    </a:srgbClr>
                  </a:outerShdw>
                </a:effectLst>
                <a:latin typeface="+mj-ea"/>
                <a:ea typeface="+mj-ea"/>
              </a:rPr>
              <a:t>2017</a:t>
            </a:r>
            <a:r>
              <a:rPr lang="zh-CN" altLang="en-US" sz="1800" b="1" dirty="0">
                <a:solidFill>
                  <a:schemeClr val="accent1"/>
                </a:solidFill>
                <a:effectLst>
                  <a:outerShdw blurRad="38100" dist="38100" dir="2700000" algn="tl">
                    <a:srgbClr val="000000">
                      <a:alpha val="43137"/>
                    </a:srgbClr>
                  </a:outerShdw>
                </a:effectLst>
                <a:latin typeface="+mj-ea"/>
                <a:ea typeface="+mj-ea"/>
              </a:rPr>
              <a:t>年北京市招生体检工作目标管理责任书</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及</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中招体检工作人员登记表</a:t>
            </a:r>
            <a:r>
              <a:rPr lang="en-US" altLang="zh-CN" sz="1800" b="1" dirty="0">
                <a:solidFill>
                  <a:schemeClr val="accent1"/>
                </a:solidFill>
                <a:effectLst>
                  <a:outerShdw blurRad="38100" dist="38100" dir="2700000" algn="tl">
                    <a:srgbClr val="000000">
                      <a:alpha val="43137"/>
                    </a:srgbClr>
                  </a:outerShdw>
                </a:effectLst>
                <a:latin typeface="+mj-ea"/>
                <a:ea typeface="+mj-ea"/>
              </a:rPr>
              <a:t>》</a:t>
            </a:r>
          </a:p>
          <a:p>
            <a:pPr marL="514350" indent="-514350">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4.</a:t>
            </a:r>
            <a:r>
              <a:rPr lang="zh-CN" altLang="en-US" sz="1800" b="1" dirty="0">
                <a:solidFill>
                  <a:schemeClr val="accent1"/>
                </a:solidFill>
                <a:effectLst>
                  <a:outerShdw blurRad="38100" dist="38100" dir="2700000" algn="tl">
                    <a:srgbClr val="000000">
                      <a:alpha val="43137"/>
                    </a:srgbClr>
                  </a:outerShdw>
                </a:effectLst>
                <a:latin typeface="+mj-ea"/>
                <a:ea typeface="+mj-ea"/>
              </a:rPr>
              <a:t>修订</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报考指南</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和</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体检知识问答</a:t>
            </a:r>
            <a:r>
              <a:rPr lang="en-US" altLang="zh-CN" sz="1800" b="1" dirty="0">
                <a:solidFill>
                  <a:schemeClr val="accent1"/>
                </a:solidFill>
                <a:effectLst>
                  <a:outerShdw blurRad="38100" dist="38100" dir="2700000" algn="tl">
                    <a:srgbClr val="000000">
                      <a:alpha val="43137"/>
                    </a:srgbClr>
                  </a:outerShdw>
                </a:effectLst>
                <a:latin typeface="+mj-ea"/>
                <a:ea typeface="+mj-ea"/>
              </a:rPr>
              <a:t>》</a:t>
            </a:r>
            <a:r>
              <a:rPr lang="zh-CN" altLang="en-US" sz="1800" b="1" dirty="0">
                <a:solidFill>
                  <a:schemeClr val="accent1"/>
                </a:solidFill>
                <a:effectLst>
                  <a:outerShdw blurRad="38100" dist="38100" dir="2700000" algn="tl">
                    <a:srgbClr val="000000">
                      <a:alpha val="43137"/>
                    </a:srgbClr>
                  </a:outerShdw>
                </a:effectLst>
                <a:latin typeface="+mj-ea"/>
                <a:ea typeface="+mj-ea"/>
              </a:rPr>
              <a:t>等相关内容</a:t>
            </a:r>
            <a:endParaRPr lang="en-US" altLang="zh-CN" sz="1800" b="1" dirty="0">
              <a:solidFill>
                <a:schemeClr val="accent1"/>
              </a:solidFill>
              <a:effectLst>
                <a:outerShdw blurRad="38100" dist="38100" dir="2700000" algn="tl">
                  <a:srgbClr val="000000">
                    <a:alpha val="43137"/>
                  </a:srgbClr>
                </a:outerShdw>
              </a:effectLst>
              <a:latin typeface="+mj-ea"/>
              <a:ea typeface="+mj-ea"/>
            </a:endParaRPr>
          </a:p>
          <a:p>
            <a:pPr marL="514350" indent="-514350">
              <a:lnSpc>
                <a:spcPct val="150000"/>
              </a:lnSpc>
              <a:buNone/>
            </a:pPr>
            <a:r>
              <a:rPr lang="en-US" altLang="zh-CN" sz="1800" b="1" dirty="0">
                <a:solidFill>
                  <a:schemeClr val="accent1"/>
                </a:solidFill>
                <a:effectLst>
                  <a:outerShdw blurRad="38100" dist="38100" dir="2700000" algn="tl">
                    <a:srgbClr val="000000">
                      <a:alpha val="43137"/>
                    </a:srgbClr>
                  </a:outerShdw>
                </a:effectLst>
                <a:latin typeface="+mj-ea"/>
                <a:ea typeface="+mj-ea"/>
              </a:rPr>
              <a:t>5.</a:t>
            </a:r>
            <a:r>
              <a:rPr lang="zh-CN" altLang="en-US" sz="1800" b="1" dirty="0">
                <a:solidFill>
                  <a:schemeClr val="accent1"/>
                </a:solidFill>
                <a:effectLst>
                  <a:outerShdw blurRad="38100" dist="38100" dir="2700000" algn="tl">
                    <a:srgbClr val="000000">
                      <a:alpha val="43137"/>
                    </a:srgbClr>
                  </a:outerShdw>
                </a:effectLst>
                <a:latin typeface="+mj-ea"/>
                <a:ea typeface="+mj-ea"/>
              </a:rPr>
              <a:t>修改和完善北京市体检中心网站中招体检内容</a:t>
            </a:r>
          </a:p>
        </p:txBody>
      </p:sp>
      <p:sp>
        <p:nvSpPr>
          <p:cNvPr id="24" name="文本框 5"/>
          <p:cNvSpPr txBox="1">
            <a:spLocks noChangeArrowheads="1"/>
          </p:cNvSpPr>
          <p:nvPr/>
        </p:nvSpPr>
        <p:spPr bwMode="auto">
          <a:xfrm>
            <a:off x="1030850" y="639794"/>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准备相关材料</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188833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a:solidFill>
                  <a:schemeClr val="bg1"/>
                </a:solidFill>
                <a:effectLst>
                  <a:outerShdw blurRad="38100" dist="38100" dir="2700000" algn="tl">
                    <a:srgbClr val="000000">
                      <a:alpha val="43137"/>
                    </a:srgbClr>
                  </a:outerShdw>
                </a:effectLst>
                <a:latin typeface="+mn-ea"/>
                <a:ea typeface="+mn-ea"/>
              </a:rPr>
              <a:t>02</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241961090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15912" y="1544809"/>
            <a:ext cx="4185146" cy="1754326"/>
          </a:xfrm>
          <a:prstGeom prst="rect">
            <a:avLst/>
          </a:prstGeom>
        </p:spPr>
        <p:txBody>
          <a:bodyPr wrap="square">
            <a:spAutoFit/>
          </a:bodyPr>
          <a:lstStyle/>
          <a:p>
            <a:pPr>
              <a:lnSpc>
                <a:spcPct val="150000"/>
              </a:lnSpc>
            </a:pPr>
            <a:r>
              <a:rPr lang="en-US" altLang="zh-CN" sz="1800" b="1" dirty="0">
                <a:solidFill>
                  <a:schemeClr val="accent1"/>
                </a:solidFill>
                <a:effectLst>
                  <a:outerShdw blurRad="38100" dist="38100" dir="2700000" algn="tl">
                    <a:srgbClr val="000000">
                      <a:alpha val="43137"/>
                    </a:srgbClr>
                  </a:outerShdw>
                </a:effectLst>
                <a:latin typeface="+mj-ea"/>
                <a:ea typeface="+mj-ea"/>
              </a:rPr>
              <a:t>       </a:t>
            </a:r>
            <a:r>
              <a:rPr lang="zh-CN" altLang="en-US" sz="1800" b="1" dirty="0">
                <a:solidFill>
                  <a:schemeClr val="accent1"/>
                </a:solidFill>
                <a:effectLst>
                  <a:outerShdw blurRad="38100" dist="38100" dir="2700000" algn="tl">
                    <a:srgbClr val="000000">
                      <a:alpha val="43137"/>
                    </a:srgbClr>
                  </a:outerShdw>
                </a:effectLst>
                <a:latin typeface="+mj-ea"/>
                <a:ea typeface="+mj-ea"/>
              </a:rPr>
              <a:t>根据北京教育考试院中招办的安排，北京市体检中心安排业务骨干针对各招生学校的招生简章进行审阅和核对，确保中招体检工作的顺利进行。</a:t>
            </a:r>
          </a:p>
        </p:txBody>
      </p:sp>
      <p:sp>
        <p:nvSpPr>
          <p:cNvPr id="24" name="文本框 5"/>
          <p:cNvSpPr txBox="1">
            <a:spLocks noChangeArrowheads="1"/>
          </p:cNvSpPr>
          <p:nvPr/>
        </p:nvSpPr>
        <p:spPr bwMode="auto">
          <a:xfrm>
            <a:off x="1030850" y="639794"/>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accent1"/>
                </a:solidFill>
                <a:effectLst>
                  <a:outerShdw blurRad="38100" dist="38100" dir="2700000" algn="tl">
                    <a:srgbClr val="000000">
                      <a:alpha val="43137"/>
                    </a:srgbClr>
                  </a:outerShdw>
                </a:effectLst>
                <a:latin typeface="+mj-ea"/>
                <a:ea typeface="+mj-ea"/>
              </a:rPr>
              <a:t>参加中招招生简章审核会</a:t>
            </a:r>
            <a:endParaRPr lang="en-US" altLang="zh-CN" sz="2400" b="1" dirty="0">
              <a:solidFill>
                <a:schemeClr val="accent1"/>
              </a:solidFill>
              <a:effectLst>
                <a:outerShdw blurRad="38100" dist="38100" dir="2700000" algn="tl">
                  <a:srgbClr val="000000">
                    <a:alpha val="43137"/>
                  </a:srgbClr>
                </a:outerShdw>
              </a:effectLst>
              <a:latin typeface="+mj-ea"/>
              <a:ea typeface="+mj-ea"/>
            </a:endParaRPr>
          </a:p>
        </p:txBody>
      </p:sp>
      <p:cxnSp>
        <p:nvCxnSpPr>
          <p:cNvPr id="28" name="直接连接符 27"/>
          <p:cNvCxnSpPr>
            <a:cxnSpLocks/>
          </p:cNvCxnSpPr>
          <p:nvPr/>
        </p:nvCxnSpPr>
        <p:spPr>
          <a:xfrm>
            <a:off x="1085211" y="1117298"/>
            <a:ext cx="35158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3551" y="630395"/>
            <a:ext cx="625750" cy="563211"/>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5"/>
          <p:cNvSpPr txBox="1">
            <a:spLocks noChangeArrowheads="1"/>
          </p:cNvSpPr>
          <p:nvPr/>
        </p:nvSpPr>
        <p:spPr bwMode="auto">
          <a:xfrm>
            <a:off x="420024" y="732128"/>
            <a:ext cx="442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600" b="1" dirty="0" smtClean="0">
                <a:solidFill>
                  <a:schemeClr val="bg1"/>
                </a:solidFill>
                <a:effectLst>
                  <a:outerShdw blurRad="38100" dist="38100" dir="2700000" algn="tl">
                    <a:srgbClr val="000000">
                      <a:alpha val="43137"/>
                    </a:srgbClr>
                  </a:outerShdw>
                </a:effectLst>
                <a:latin typeface="+mn-ea"/>
                <a:ea typeface="+mn-ea"/>
              </a:rPr>
              <a:t>03</a:t>
            </a:r>
            <a:endParaRPr lang="zh-CN" altLang="en-US" sz="1600" b="1" dirty="0">
              <a:solidFill>
                <a:schemeClr val="bg1"/>
              </a:solidFill>
              <a:effectLst>
                <a:outerShdw blurRad="38100" dist="38100" dir="2700000" algn="tl">
                  <a:srgbClr val="000000">
                    <a:alpha val="43137"/>
                  </a:srgbClr>
                </a:outerShdw>
              </a:effectLst>
              <a:latin typeface="+mn-ea"/>
              <a:ea typeface="+mn-ea"/>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022" y="899503"/>
            <a:ext cx="4377604" cy="4243997"/>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93433039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634.pptx"/>
</p:tagLst>
</file>

<file path=ppt/theme/theme1.xml><?xml version="1.0" encoding="utf-8"?>
<a:theme xmlns:a="http://schemas.openxmlformats.org/drawingml/2006/main" name="Office 主题">
  <a:themeElements>
    <a:clrScheme name="简约质感">
      <a:dk1>
        <a:sysClr val="windowText" lastClr="000000"/>
      </a:dk1>
      <a:lt1>
        <a:sysClr val="window" lastClr="FFFFFF"/>
      </a:lt1>
      <a:dk2>
        <a:srgbClr val="44546A"/>
      </a:dk2>
      <a:lt2>
        <a:srgbClr val="E7E6E6"/>
      </a:lt2>
      <a:accent1>
        <a:srgbClr val="27506E"/>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蓝色沉稳">
      <a:dk1>
        <a:sysClr val="windowText" lastClr="000000"/>
      </a:dk1>
      <a:lt1>
        <a:sysClr val="window" lastClr="FFFFFF"/>
      </a:lt1>
      <a:dk2>
        <a:srgbClr val="44546A"/>
      </a:dk2>
      <a:lt2>
        <a:srgbClr val="E7E6E6"/>
      </a:lt2>
      <a:accent1>
        <a:srgbClr val="1F4E79"/>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1">
      <a:majorFont>
        <a:latin typeface="Calibri"/>
        <a:ea typeface="微软雅黑"/>
        <a:cs typeface=""/>
      </a:majorFont>
      <a:minorFont>
        <a:latin typeface="Calibr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3219</Words>
  <Application>Microsoft Office PowerPoint</Application>
  <PresentationFormat>全屏显示(16:9)</PresentationFormat>
  <Paragraphs>652</Paragraphs>
  <Slides>61</Slides>
  <Notes>39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61</vt:i4>
      </vt:variant>
    </vt:vector>
  </HeadingPairs>
  <TitlesOfParts>
    <vt:vector size="74" baseType="lpstr">
      <vt:lpstr>Adidas Unity</vt:lpstr>
      <vt:lpstr>方正兰亭黑_GBK</vt:lpstr>
      <vt:lpstr>方正宋刻本秀楷简体</vt:lpstr>
      <vt:lpstr>宋体</vt:lpstr>
      <vt:lpstr>微软雅黑</vt:lpstr>
      <vt:lpstr>微软雅黑 Light</vt:lpstr>
      <vt:lpstr>Arial</vt:lpstr>
      <vt:lpstr>Arial Rounded MT Bold</vt:lpstr>
      <vt:lpstr>Calibri</vt:lpstr>
      <vt:lpstr>Calibri Light</vt:lpstr>
      <vt:lpstr>Times New Roman</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6634.pptx</dc:title>
  <dc:creator/>
  <cp:lastModifiedBy/>
  <cp:revision>1</cp:revision>
  <dcterms:created xsi:type="dcterms:W3CDTF">2017-05-14T02:57:44Z</dcterms:created>
  <dcterms:modified xsi:type="dcterms:W3CDTF">2017-11-18T05:01:03Z</dcterms:modified>
</cp:coreProperties>
</file>