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0" r:id="rId2"/>
  </p:sldMasterIdLst>
  <p:notesMasterIdLst>
    <p:notesMasterId r:id="rId63"/>
  </p:notesMasterIdLst>
  <p:handoutMasterIdLst>
    <p:handoutMasterId r:id="rId64"/>
  </p:handoutMasterIdLst>
  <p:sldIdLst>
    <p:sldId id="257" r:id="rId3"/>
    <p:sldId id="258" r:id="rId4"/>
    <p:sldId id="288" r:id="rId5"/>
    <p:sldId id="289" r:id="rId6"/>
    <p:sldId id="291" r:id="rId7"/>
    <p:sldId id="294" r:id="rId8"/>
    <p:sldId id="295" r:id="rId9"/>
    <p:sldId id="296" r:id="rId10"/>
    <p:sldId id="297" r:id="rId11"/>
    <p:sldId id="298" r:id="rId12"/>
    <p:sldId id="261" r:id="rId13"/>
    <p:sldId id="301" r:id="rId14"/>
    <p:sldId id="302" r:id="rId15"/>
    <p:sldId id="303" r:id="rId16"/>
    <p:sldId id="340" r:id="rId17"/>
    <p:sldId id="341" r:id="rId18"/>
    <p:sldId id="342" r:id="rId19"/>
    <p:sldId id="343" r:id="rId20"/>
    <p:sldId id="344" r:id="rId21"/>
    <p:sldId id="345" r:id="rId22"/>
    <p:sldId id="346" r:id="rId23"/>
    <p:sldId id="304" r:id="rId24"/>
    <p:sldId id="347" r:id="rId25"/>
    <p:sldId id="305" r:id="rId26"/>
    <p:sldId id="306" r:id="rId27"/>
    <p:sldId id="316" r:id="rId28"/>
    <p:sldId id="307" r:id="rId29"/>
    <p:sldId id="308" r:id="rId30"/>
    <p:sldId id="309" r:id="rId31"/>
    <p:sldId id="310" r:id="rId32"/>
    <p:sldId id="314" r:id="rId33"/>
    <p:sldId id="315" r:id="rId34"/>
    <p:sldId id="317" r:id="rId35"/>
    <p:sldId id="318" r:id="rId36"/>
    <p:sldId id="319" r:id="rId37"/>
    <p:sldId id="320" r:id="rId38"/>
    <p:sldId id="321" r:id="rId39"/>
    <p:sldId id="322" r:id="rId40"/>
    <p:sldId id="323" r:id="rId41"/>
    <p:sldId id="328" r:id="rId42"/>
    <p:sldId id="329" r:id="rId43"/>
    <p:sldId id="330" r:id="rId44"/>
    <p:sldId id="331" r:id="rId45"/>
    <p:sldId id="332" r:id="rId46"/>
    <p:sldId id="333" r:id="rId47"/>
    <p:sldId id="334" r:id="rId48"/>
    <p:sldId id="337" r:id="rId49"/>
    <p:sldId id="335" r:id="rId50"/>
    <p:sldId id="338" r:id="rId51"/>
    <p:sldId id="336" r:id="rId52"/>
    <p:sldId id="339" r:id="rId53"/>
    <p:sldId id="348" r:id="rId54"/>
    <p:sldId id="349" r:id="rId55"/>
    <p:sldId id="351" r:id="rId56"/>
    <p:sldId id="350" r:id="rId57"/>
    <p:sldId id="355" r:id="rId58"/>
    <p:sldId id="352" r:id="rId59"/>
    <p:sldId id="356" r:id="rId60"/>
    <p:sldId id="357" r:id="rId61"/>
    <p:sldId id="325" r:id="rId62"/>
  </p:sldIdLst>
  <p:sldSz cx="9144000" cy="5143500" type="screen16x9"/>
  <p:notesSz cx="6858000" cy="9144000"/>
  <p:custDataLst>
    <p:tags r:id="rId6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0" autoAdjust="0"/>
    <p:restoredTop sz="94660"/>
  </p:normalViewPr>
  <p:slideViewPr>
    <p:cSldViewPr>
      <p:cViewPr varScale="1">
        <p:scale>
          <a:sx n="92" d="100"/>
          <a:sy n="92" d="100"/>
        </p:scale>
        <p:origin x="480" y="72"/>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6" d="100"/>
          <a:sy n="86" d="100"/>
        </p:scale>
        <p:origin x="-383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E:\&#39640;&#25307;\17&#39640;&#25307;\doc\&#39640;&#25307;&#26597;&#35810;&#24773;&#20917;.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Jimmy\Desktop\12.xls"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immy\Desktop\12.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immy\Desktop\12.xls"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immy\Desktop\12.xls"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immy\Desktop\12.xls"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'1'!$A$1:$A$31</c:f>
              <c:numCache>
                <c:formatCode>m/d/yyyy</c:formatCode>
                <c:ptCount val="31"/>
                <c:pt idx="0">
                  <c:v>42845</c:v>
                </c:pt>
                <c:pt idx="1">
                  <c:v>42846</c:v>
                </c:pt>
                <c:pt idx="2">
                  <c:v>42847</c:v>
                </c:pt>
                <c:pt idx="3">
                  <c:v>42848</c:v>
                </c:pt>
                <c:pt idx="4">
                  <c:v>42849</c:v>
                </c:pt>
                <c:pt idx="5">
                  <c:v>42850</c:v>
                </c:pt>
                <c:pt idx="6">
                  <c:v>42851</c:v>
                </c:pt>
                <c:pt idx="7">
                  <c:v>42852</c:v>
                </c:pt>
                <c:pt idx="8">
                  <c:v>42853</c:v>
                </c:pt>
                <c:pt idx="9">
                  <c:v>42854</c:v>
                </c:pt>
                <c:pt idx="10">
                  <c:v>42855</c:v>
                </c:pt>
                <c:pt idx="11">
                  <c:v>42856</c:v>
                </c:pt>
                <c:pt idx="12">
                  <c:v>42857</c:v>
                </c:pt>
                <c:pt idx="13">
                  <c:v>42858</c:v>
                </c:pt>
                <c:pt idx="14">
                  <c:v>42859</c:v>
                </c:pt>
                <c:pt idx="15">
                  <c:v>42860</c:v>
                </c:pt>
                <c:pt idx="16">
                  <c:v>42861</c:v>
                </c:pt>
                <c:pt idx="17">
                  <c:v>42862</c:v>
                </c:pt>
                <c:pt idx="18">
                  <c:v>42863</c:v>
                </c:pt>
                <c:pt idx="19">
                  <c:v>42864</c:v>
                </c:pt>
                <c:pt idx="20">
                  <c:v>42865</c:v>
                </c:pt>
                <c:pt idx="21">
                  <c:v>42866</c:v>
                </c:pt>
                <c:pt idx="22">
                  <c:v>42867</c:v>
                </c:pt>
                <c:pt idx="23">
                  <c:v>42868</c:v>
                </c:pt>
                <c:pt idx="24">
                  <c:v>42869</c:v>
                </c:pt>
                <c:pt idx="25">
                  <c:v>42870</c:v>
                </c:pt>
                <c:pt idx="26">
                  <c:v>42871</c:v>
                </c:pt>
                <c:pt idx="27">
                  <c:v>42872</c:v>
                </c:pt>
                <c:pt idx="28">
                  <c:v>42873</c:v>
                </c:pt>
                <c:pt idx="29">
                  <c:v>42874</c:v>
                </c:pt>
                <c:pt idx="30">
                  <c:v>42875</c:v>
                </c:pt>
              </c:numCache>
            </c:numRef>
          </c:cat>
          <c:val>
            <c:numRef>
              <c:f>'1'!$B$1:$B$31</c:f>
              <c:numCache>
                <c:formatCode>General</c:formatCode>
                <c:ptCount val="31"/>
                <c:pt idx="0">
                  <c:v>7587</c:v>
                </c:pt>
                <c:pt idx="1">
                  <c:v>3625</c:v>
                </c:pt>
                <c:pt idx="2">
                  <c:v>1550</c:v>
                </c:pt>
                <c:pt idx="3">
                  <c:v>993</c:v>
                </c:pt>
                <c:pt idx="4">
                  <c:v>1036</c:v>
                </c:pt>
                <c:pt idx="5">
                  <c:v>659</c:v>
                </c:pt>
                <c:pt idx="6">
                  <c:v>1093</c:v>
                </c:pt>
                <c:pt idx="7">
                  <c:v>483</c:v>
                </c:pt>
                <c:pt idx="8">
                  <c:v>228</c:v>
                </c:pt>
                <c:pt idx="9">
                  <c:v>186</c:v>
                </c:pt>
                <c:pt idx="10">
                  <c:v>148</c:v>
                </c:pt>
                <c:pt idx="11">
                  <c:v>124</c:v>
                </c:pt>
                <c:pt idx="12">
                  <c:v>181</c:v>
                </c:pt>
                <c:pt idx="13">
                  <c:v>100</c:v>
                </c:pt>
                <c:pt idx="14">
                  <c:v>75</c:v>
                </c:pt>
                <c:pt idx="15">
                  <c:v>81</c:v>
                </c:pt>
                <c:pt idx="16">
                  <c:v>55</c:v>
                </c:pt>
                <c:pt idx="17">
                  <c:v>72</c:v>
                </c:pt>
                <c:pt idx="18">
                  <c:v>72</c:v>
                </c:pt>
                <c:pt idx="19">
                  <c:v>50</c:v>
                </c:pt>
                <c:pt idx="20">
                  <c:v>62</c:v>
                </c:pt>
                <c:pt idx="21">
                  <c:v>50</c:v>
                </c:pt>
                <c:pt idx="22">
                  <c:v>37</c:v>
                </c:pt>
                <c:pt idx="23">
                  <c:v>38</c:v>
                </c:pt>
                <c:pt idx="24">
                  <c:v>44</c:v>
                </c:pt>
                <c:pt idx="25">
                  <c:v>54</c:v>
                </c:pt>
                <c:pt idx="26">
                  <c:v>40</c:v>
                </c:pt>
                <c:pt idx="27">
                  <c:v>59</c:v>
                </c:pt>
                <c:pt idx="28">
                  <c:v>40</c:v>
                </c:pt>
                <c:pt idx="29">
                  <c:v>31</c:v>
                </c:pt>
                <c:pt idx="30">
                  <c:v>34</c:v>
                </c:pt>
              </c:numCache>
            </c:numRef>
          </c:val>
          <c:smooth val="0"/>
          <c:extLst>
            <c:ext xmlns:c16="http://schemas.microsoft.com/office/drawing/2014/chart" uri="{C3380CC4-5D6E-409C-BE32-E72D297353CC}">
              <c16:uniqueId val="{00000000-ADE6-4A0D-87ED-81920621115A}"/>
            </c:ext>
          </c:extLst>
        </c:ser>
        <c:dLbls>
          <c:showLegendKey val="0"/>
          <c:showVal val="0"/>
          <c:showCatName val="0"/>
          <c:showSerName val="0"/>
          <c:showPercent val="0"/>
          <c:showBubbleSize val="0"/>
        </c:dLbls>
        <c:smooth val="0"/>
        <c:axId val="133311104"/>
        <c:axId val="133321856"/>
      </c:lineChart>
      <c:dateAx>
        <c:axId val="133311104"/>
        <c:scaling>
          <c:orientation val="minMax"/>
        </c:scaling>
        <c:delete val="0"/>
        <c:axPos val="b"/>
        <c:numFmt formatCode="m/d/yyyy" sourceLinked="0"/>
        <c:majorTickMark val="out"/>
        <c:minorTickMark val="none"/>
        <c:tickLblPos val="nextTo"/>
        <c:crossAx val="133321856"/>
        <c:crosses val="autoZero"/>
        <c:auto val="1"/>
        <c:lblOffset val="100"/>
        <c:baseTimeUnit val="days"/>
      </c:dateAx>
      <c:valAx>
        <c:axId val="133321856"/>
        <c:scaling>
          <c:orientation val="minMax"/>
        </c:scaling>
        <c:delete val="0"/>
        <c:axPos val="l"/>
        <c:majorGridlines/>
        <c:numFmt formatCode="General" sourceLinked="1"/>
        <c:majorTickMark val="out"/>
        <c:minorTickMark val="none"/>
        <c:tickLblPos val="nextTo"/>
        <c:crossAx val="133311104"/>
        <c:crosses val="autoZero"/>
        <c:crossBetween val="between"/>
      </c:valAx>
    </c:plotArea>
    <c:plotVisOnly val="1"/>
    <c:dispBlanksAs val="gap"/>
    <c:showDLblsOverMax val="0"/>
  </c:chart>
  <c:txPr>
    <a:bodyPr/>
    <a:lstStyle/>
    <a:p>
      <a:pPr>
        <a:defRPr>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Sheet1!$L$7:$L$16</c:f>
              <c:strCache>
                <c:ptCount val="10"/>
                <c:pt idx="0">
                  <c:v>视力不足</c:v>
                </c:pt>
                <c:pt idx="1">
                  <c:v>身高不足</c:v>
                </c:pt>
                <c:pt idx="2">
                  <c:v>肥胖</c:v>
                </c:pt>
                <c:pt idx="3">
                  <c:v>超重</c:v>
                </c:pt>
                <c:pt idx="4">
                  <c:v>体重过轻</c:v>
                </c:pt>
                <c:pt idx="5">
                  <c:v>色觉异常</c:v>
                </c:pt>
                <c:pt idx="6">
                  <c:v>手术疤痕</c:v>
                </c:pt>
                <c:pt idx="7">
                  <c:v>X线结果异常</c:v>
                </c:pt>
                <c:pt idx="8">
                  <c:v>心脏杂音</c:v>
                </c:pt>
                <c:pt idx="9">
                  <c:v>先天性耳前瘘管</c:v>
                </c:pt>
              </c:strCache>
            </c:strRef>
          </c:cat>
          <c:val>
            <c:numRef>
              <c:f>Sheet1!$Q$7:$Q$16</c:f>
              <c:numCache>
                <c:formatCode>0.00%</c:formatCode>
                <c:ptCount val="10"/>
                <c:pt idx="0">
                  <c:v>0.89290000000000003</c:v>
                </c:pt>
                <c:pt idx="1">
                  <c:v>0.19420000000000001</c:v>
                </c:pt>
                <c:pt idx="2">
                  <c:v>0.15600000000000008</c:v>
                </c:pt>
                <c:pt idx="3">
                  <c:v>0.1366</c:v>
                </c:pt>
                <c:pt idx="4">
                  <c:v>6.1000000000000013E-2</c:v>
                </c:pt>
                <c:pt idx="5">
                  <c:v>2.5800000000000014E-2</c:v>
                </c:pt>
                <c:pt idx="6">
                  <c:v>1.7299999999999996E-2</c:v>
                </c:pt>
                <c:pt idx="7">
                  <c:v>7.4000000000000038E-3</c:v>
                </c:pt>
                <c:pt idx="8">
                  <c:v>3.5000000000000014E-3</c:v>
                </c:pt>
                <c:pt idx="9">
                  <c:v>2.5000000000000014E-3</c:v>
                </c:pt>
              </c:numCache>
            </c:numRef>
          </c:val>
          <c:extLst>
            <c:ext xmlns:c16="http://schemas.microsoft.com/office/drawing/2014/chart" uri="{C3380CC4-5D6E-409C-BE32-E72D297353CC}">
              <c16:uniqueId val="{00000000-0A71-4FCD-9B64-F66D6298DFCE}"/>
            </c:ext>
          </c:extLst>
        </c:ser>
        <c:dLbls>
          <c:showLegendKey val="0"/>
          <c:showVal val="0"/>
          <c:showCatName val="0"/>
          <c:showSerName val="0"/>
          <c:showPercent val="0"/>
          <c:showBubbleSize val="0"/>
        </c:dLbls>
        <c:gapWidth val="219"/>
        <c:overlap val="-27"/>
        <c:axId val="148195584"/>
        <c:axId val="166519168"/>
      </c:barChart>
      <c:catAx>
        <c:axId val="14819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66519168"/>
        <c:crosses val="autoZero"/>
        <c:auto val="1"/>
        <c:lblAlgn val="ctr"/>
        <c:lblOffset val="100"/>
        <c:noMultiLvlLbl val="0"/>
      </c:catAx>
      <c:valAx>
        <c:axId val="1665191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48195584"/>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Sheet1!$M$6</c:f>
              <c:strCache>
                <c:ptCount val="1"/>
                <c:pt idx="0">
                  <c:v>2013年</c:v>
                </c:pt>
              </c:strCache>
            </c:strRef>
          </c:tx>
          <c:spPr>
            <a:solidFill>
              <a:schemeClr val="accent1"/>
            </a:solidFill>
            <a:ln>
              <a:noFill/>
            </a:ln>
            <a:effectLst/>
          </c:spPr>
          <c:invertIfNegative val="0"/>
          <c:cat>
            <c:strRef>
              <c:f>Sheet1!$L$7:$L$12</c:f>
              <c:strCache>
                <c:ptCount val="6"/>
                <c:pt idx="0">
                  <c:v>视力不足</c:v>
                </c:pt>
                <c:pt idx="1">
                  <c:v>身高不足</c:v>
                </c:pt>
                <c:pt idx="2">
                  <c:v>肥胖</c:v>
                </c:pt>
                <c:pt idx="3">
                  <c:v>超重</c:v>
                </c:pt>
                <c:pt idx="4">
                  <c:v>体重过轻</c:v>
                </c:pt>
                <c:pt idx="5">
                  <c:v>色觉异常</c:v>
                </c:pt>
              </c:strCache>
            </c:strRef>
          </c:cat>
          <c:val>
            <c:numRef>
              <c:f>Sheet1!$M$7:$M$12</c:f>
              <c:numCache>
                <c:formatCode>0.00%</c:formatCode>
                <c:ptCount val="6"/>
                <c:pt idx="0">
                  <c:v>0.88470000000000004</c:v>
                </c:pt>
                <c:pt idx="1">
                  <c:v>0.2238</c:v>
                </c:pt>
                <c:pt idx="2">
                  <c:v>0.1313</c:v>
                </c:pt>
                <c:pt idx="3">
                  <c:v>0.13220000000000001</c:v>
                </c:pt>
                <c:pt idx="4">
                  <c:v>5.8100000000000013E-2</c:v>
                </c:pt>
                <c:pt idx="5">
                  <c:v>2.4799999999999999E-2</c:v>
                </c:pt>
              </c:numCache>
            </c:numRef>
          </c:val>
          <c:extLst>
            <c:ext xmlns:c16="http://schemas.microsoft.com/office/drawing/2014/chart" uri="{C3380CC4-5D6E-409C-BE32-E72D297353CC}">
              <c16:uniqueId val="{00000000-D076-476A-8915-F12C4F6CBBEF}"/>
            </c:ext>
          </c:extLst>
        </c:ser>
        <c:ser>
          <c:idx val="1"/>
          <c:order val="1"/>
          <c:tx>
            <c:strRef>
              <c:f>Sheet1!$N$6</c:f>
              <c:strCache>
                <c:ptCount val="1"/>
                <c:pt idx="0">
                  <c:v>2014年</c:v>
                </c:pt>
              </c:strCache>
            </c:strRef>
          </c:tx>
          <c:spPr>
            <a:solidFill>
              <a:schemeClr val="accent2"/>
            </a:solidFill>
            <a:ln>
              <a:noFill/>
            </a:ln>
            <a:effectLst/>
          </c:spPr>
          <c:invertIfNegative val="0"/>
          <c:cat>
            <c:strRef>
              <c:f>Sheet1!$L$7:$L$12</c:f>
              <c:strCache>
                <c:ptCount val="6"/>
                <c:pt idx="0">
                  <c:v>视力不足</c:v>
                </c:pt>
                <c:pt idx="1">
                  <c:v>身高不足</c:v>
                </c:pt>
                <c:pt idx="2">
                  <c:v>肥胖</c:v>
                </c:pt>
                <c:pt idx="3">
                  <c:v>超重</c:v>
                </c:pt>
                <c:pt idx="4">
                  <c:v>体重过轻</c:v>
                </c:pt>
                <c:pt idx="5">
                  <c:v>色觉异常</c:v>
                </c:pt>
              </c:strCache>
            </c:strRef>
          </c:cat>
          <c:val>
            <c:numRef>
              <c:f>Sheet1!$N$7:$N$12</c:f>
              <c:numCache>
                <c:formatCode>0.00%</c:formatCode>
                <c:ptCount val="6"/>
                <c:pt idx="0">
                  <c:v>0.88439999999999996</c:v>
                </c:pt>
                <c:pt idx="1">
                  <c:v>0.21880000000000008</c:v>
                </c:pt>
                <c:pt idx="2">
                  <c:v>0.1358</c:v>
                </c:pt>
                <c:pt idx="3">
                  <c:v>0.13189999999999999</c:v>
                </c:pt>
                <c:pt idx="4">
                  <c:v>6.0100000000000021E-2</c:v>
                </c:pt>
                <c:pt idx="5">
                  <c:v>2.6100000000000002E-2</c:v>
                </c:pt>
              </c:numCache>
            </c:numRef>
          </c:val>
          <c:extLst>
            <c:ext xmlns:c16="http://schemas.microsoft.com/office/drawing/2014/chart" uri="{C3380CC4-5D6E-409C-BE32-E72D297353CC}">
              <c16:uniqueId val="{00000001-D076-476A-8915-F12C4F6CBBEF}"/>
            </c:ext>
          </c:extLst>
        </c:ser>
        <c:ser>
          <c:idx val="2"/>
          <c:order val="2"/>
          <c:tx>
            <c:strRef>
              <c:f>Sheet1!$O$6</c:f>
              <c:strCache>
                <c:ptCount val="1"/>
                <c:pt idx="0">
                  <c:v>2015年</c:v>
                </c:pt>
              </c:strCache>
            </c:strRef>
          </c:tx>
          <c:spPr>
            <a:solidFill>
              <a:schemeClr val="accent3"/>
            </a:solidFill>
            <a:ln>
              <a:noFill/>
            </a:ln>
            <a:effectLst/>
          </c:spPr>
          <c:invertIfNegative val="0"/>
          <c:cat>
            <c:strRef>
              <c:f>Sheet1!$L$7:$L$12</c:f>
              <c:strCache>
                <c:ptCount val="6"/>
                <c:pt idx="0">
                  <c:v>视力不足</c:v>
                </c:pt>
                <c:pt idx="1">
                  <c:v>身高不足</c:v>
                </c:pt>
                <c:pt idx="2">
                  <c:v>肥胖</c:v>
                </c:pt>
                <c:pt idx="3">
                  <c:v>超重</c:v>
                </c:pt>
                <c:pt idx="4">
                  <c:v>体重过轻</c:v>
                </c:pt>
                <c:pt idx="5">
                  <c:v>色觉异常</c:v>
                </c:pt>
              </c:strCache>
            </c:strRef>
          </c:cat>
          <c:val>
            <c:numRef>
              <c:f>Sheet1!$O$7:$O$12</c:f>
              <c:numCache>
                <c:formatCode>0.00%</c:formatCode>
                <c:ptCount val="6"/>
                <c:pt idx="0">
                  <c:v>0.89270000000000005</c:v>
                </c:pt>
                <c:pt idx="1">
                  <c:v>0.20970000000000008</c:v>
                </c:pt>
                <c:pt idx="2">
                  <c:v>0.14450000000000007</c:v>
                </c:pt>
                <c:pt idx="3">
                  <c:v>0.1351</c:v>
                </c:pt>
                <c:pt idx="4">
                  <c:v>5.7900000000000014E-2</c:v>
                </c:pt>
                <c:pt idx="5">
                  <c:v>2.4900000000000002E-2</c:v>
                </c:pt>
              </c:numCache>
            </c:numRef>
          </c:val>
          <c:extLst>
            <c:ext xmlns:c16="http://schemas.microsoft.com/office/drawing/2014/chart" uri="{C3380CC4-5D6E-409C-BE32-E72D297353CC}">
              <c16:uniqueId val="{00000002-D076-476A-8915-F12C4F6CBBEF}"/>
            </c:ext>
          </c:extLst>
        </c:ser>
        <c:ser>
          <c:idx val="3"/>
          <c:order val="3"/>
          <c:tx>
            <c:strRef>
              <c:f>Sheet1!$P$6</c:f>
              <c:strCache>
                <c:ptCount val="1"/>
                <c:pt idx="0">
                  <c:v>2016年</c:v>
                </c:pt>
              </c:strCache>
            </c:strRef>
          </c:tx>
          <c:spPr>
            <a:solidFill>
              <a:schemeClr val="accent4"/>
            </a:solidFill>
            <a:ln>
              <a:noFill/>
            </a:ln>
            <a:effectLst/>
          </c:spPr>
          <c:invertIfNegative val="0"/>
          <c:cat>
            <c:strRef>
              <c:f>Sheet1!$L$7:$L$12</c:f>
              <c:strCache>
                <c:ptCount val="6"/>
                <c:pt idx="0">
                  <c:v>视力不足</c:v>
                </c:pt>
                <c:pt idx="1">
                  <c:v>身高不足</c:v>
                </c:pt>
                <c:pt idx="2">
                  <c:v>肥胖</c:v>
                </c:pt>
                <c:pt idx="3">
                  <c:v>超重</c:v>
                </c:pt>
                <c:pt idx="4">
                  <c:v>体重过轻</c:v>
                </c:pt>
                <c:pt idx="5">
                  <c:v>色觉异常</c:v>
                </c:pt>
              </c:strCache>
            </c:strRef>
          </c:cat>
          <c:val>
            <c:numRef>
              <c:f>Sheet1!$P$7:$P$12</c:f>
              <c:numCache>
                <c:formatCode>0.00%</c:formatCode>
                <c:ptCount val="6"/>
                <c:pt idx="0">
                  <c:v>0.89639999999999997</c:v>
                </c:pt>
                <c:pt idx="1">
                  <c:v>0.20300000000000001</c:v>
                </c:pt>
                <c:pt idx="2">
                  <c:v>0.15230000000000007</c:v>
                </c:pt>
                <c:pt idx="3">
                  <c:v>0.13519999999999999</c:v>
                </c:pt>
                <c:pt idx="4">
                  <c:v>5.6400000000000013E-2</c:v>
                </c:pt>
                <c:pt idx="5">
                  <c:v>2.53E-2</c:v>
                </c:pt>
              </c:numCache>
            </c:numRef>
          </c:val>
          <c:extLst>
            <c:ext xmlns:c16="http://schemas.microsoft.com/office/drawing/2014/chart" uri="{C3380CC4-5D6E-409C-BE32-E72D297353CC}">
              <c16:uniqueId val="{00000003-D076-476A-8915-F12C4F6CBBEF}"/>
            </c:ext>
          </c:extLst>
        </c:ser>
        <c:ser>
          <c:idx val="4"/>
          <c:order val="4"/>
          <c:tx>
            <c:strRef>
              <c:f>Sheet1!$Q$6</c:f>
              <c:strCache>
                <c:ptCount val="1"/>
                <c:pt idx="0">
                  <c:v>2017年</c:v>
                </c:pt>
              </c:strCache>
            </c:strRef>
          </c:tx>
          <c:spPr>
            <a:solidFill>
              <a:schemeClr val="accent5"/>
            </a:solidFill>
            <a:ln>
              <a:noFill/>
            </a:ln>
            <a:effectLst/>
          </c:spPr>
          <c:invertIfNegative val="0"/>
          <c:cat>
            <c:strRef>
              <c:f>Sheet1!$L$7:$L$12</c:f>
              <c:strCache>
                <c:ptCount val="6"/>
                <c:pt idx="0">
                  <c:v>视力不足</c:v>
                </c:pt>
                <c:pt idx="1">
                  <c:v>身高不足</c:v>
                </c:pt>
                <c:pt idx="2">
                  <c:v>肥胖</c:v>
                </c:pt>
                <c:pt idx="3">
                  <c:v>超重</c:v>
                </c:pt>
                <c:pt idx="4">
                  <c:v>体重过轻</c:v>
                </c:pt>
                <c:pt idx="5">
                  <c:v>色觉异常</c:v>
                </c:pt>
              </c:strCache>
            </c:strRef>
          </c:cat>
          <c:val>
            <c:numRef>
              <c:f>Sheet1!$Q$7:$Q$12</c:f>
              <c:numCache>
                <c:formatCode>0.00%</c:formatCode>
                <c:ptCount val="6"/>
                <c:pt idx="0">
                  <c:v>0.89290000000000003</c:v>
                </c:pt>
                <c:pt idx="1">
                  <c:v>0.19420000000000001</c:v>
                </c:pt>
                <c:pt idx="2">
                  <c:v>0.15600000000000008</c:v>
                </c:pt>
                <c:pt idx="3">
                  <c:v>0.1366</c:v>
                </c:pt>
                <c:pt idx="4">
                  <c:v>6.1000000000000013E-2</c:v>
                </c:pt>
                <c:pt idx="5">
                  <c:v>2.5800000000000014E-2</c:v>
                </c:pt>
              </c:numCache>
            </c:numRef>
          </c:val>
          <c:extLst>
            <c:ext xmlns:c16="http://schemas.microsoft.com/office/drawing/2014/chart" uri="{C3380CC4-5D6E-409C-BE32-E72D297353CC}">
              <c16:uniqueId val="{00000004-D076-476A-8915-F12C4F6CBBEF}"/>
            </c:ext>
          </c:extLst>
        </c:ser>
        <c:dLbls>
          <c:showLegendKey val="0"/>
          <c:showVal val="0"/>
          <c:showCatName val="0"/>
          <c:showSerName val="0"/>
          <c:showPercent val="0"/>
          <c:showBubbleSize val="0"/>
        </c:dLbls>
        <c:gapWidth val="219"/>
        <c:overlap val="-27"/>
        <c:axId val="197038848"/>
        <c:axId val="197040384"/>
      </c:barChart>
      <c:catAx>
        <c:axId val="19703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7040384"/>
        <c:crosses val="autoZero"/>
        <c:auto val="1"/>
        <c:lblAlgn val="ctr"/>
        <c:lblOffset val="100"/>
        <c:noMultiLvlLbl val="0"/>
      </c:catAx>
      <c:valAx>
        <c:axId val="1970403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97038848"/>
        <c:crosses val="autoZero"/>
        <c:crossBetween val="between"/>
        <c:majorUnit val="0.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Sheet1!$L$7</c:f>
              <c:strCache>
                <c:ptCount val="1"/>
                <c:pt idx="0">
                  <c:v>视力不足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Sheet1!$M$6:$Q$6</c:f>
              <c:strCache>
                <c:ptCount val="5"/>
                <c:pt idx="0">
                  <c:v>2013年</c:v>
                </c:pt>
                <c:pt idx="1">
                  <c:v>2014年</c:v>
                </c:pt>
                <c:pt idx="2">
                  <c:v>2015年</c:v>
                </c:pt>
                <c:pt idx="3">
                  <c:v>2016年</c:v>
                </c:pt>
                <c:pt idx="4">
                  <c:v>2017年</c:v>
                </c:pt>
              </c:strCache>
            </c:strRef>
          </c:cat>
          <c:val>
            <c:numRef>
              <c:f>Sheet1!$M$7:$Q$7</c:f>
              <c:numCache>
                <c:formatCode>0.00%</c:formatCode>
                <c:ptCount val="5"/>
                <c:pt idx="0">
                  <c:v>0.88470000000000004</c:v>
                </c:pt>
                <c:pt idx="1">
                  <c:v>0.88439999999999996</c:v>
                </c:pt>
                <c:pt idx="2">
                  <c:v>0.89270000000000005</c:v>
                </c:pt>
                <c:pt idx="3">
                  <c:v>0.89639999999999997</c:v>
                </c:pt>
                <c:pt idx="4">
                  <c:v>0.89290000000000003</c:v>
                </c:pt>
              </c:numCache>
            </c:numRef>
          </c:val>
          <c:smooth val="0"/>
          <c:extLst>
            <c:ext xmlns:c16="http://schemas.microsoft.com/office/drawing/2014/chart" uri="{C3380CC4-5D6E-409C-BE32-E72D297353CC}">
              <c16:uniqueId val="{00000000-9085-4E0F-BBF9-4E6837B6F6B0}"/>
            </c:ext>
          </c:extLst>
        </c:ser>
        <c:dLbls>
          <c:showLegendKey val="0"/>
          <c:showVal val="0"/>
          <c:showCatName val="0"/>
          <c:showSerName val="0"/>
          <c:showPercent val="0"/>
          <c:showBubbleSize val="0"/>
        </c:dLbls>
        <c:marker val="1"/>
        <c:smooth val="0"/>
        <c:axId val="209188736"/>
        <c:axId val="209190272"/>
      </c:lineChart>
      <c:catAx>
        <c:axId val="20918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09190272"/>
        <c:crosses val="autoZero"/>
        <c:auto val="1"/>
        <c:lblAlgn val="ctr"/>
        <c:lblOffset val="100"/>
        <c:noMultiLvlLbl val="0"/>
      </c:catAx>
      <c:valAx>
        <c:axId val="209190272"/>
        <c:scaling>
          <c:orientation val="minMax"/>
          <c:min val="0.8"/>
        </c:scaling>
        <c:delete val="0"/>
        <c:axPos val="l"/>
        <c:majorGridlines>
          <c:spPr>
            <a:ln w="9525" cap="flat" cmpd="sng" algn="ctr">
              <a:solidFill>
                <a:schemeClr val="tx1">
                  <a:lumMod val="50000"/>
                  <a:lumOff val="5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09188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Sheet1!$L$19</c:f>
              <c:strCache>
                <c:ptCount val="1"/>
                <c:pt idx="0">
                  <c:v>身高不足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Sheet1!$M$18:$Q$18</c:f>
              <c:strCache>
                <c:ptCount val="5"/>
                <c:pt idx="0">
                  <c:v>2013年</c:v>
                </c:pt>
                <c:pt idx="1">
                  <c:v>2014年</c:v>
                </c:pt>
                <c:pt idx="2">
                  <c:v>2015年</c:v>
                </c:pt>
                <c:pt idx="3">
                  <c:v>2016年</c:v>
                </c:pt>
                <c:pt idx="4">
                  <c:v>2017年</c:v>
                </c:pt>
              </c:strCache>
            </c:strRef>
          </c:cat>
          <c:val>
            <c:numRef>
              <c:f>Sheet1!$M$19:$Q$19</c:f>
              <c:numCache>
                <c:formatCode>0.00%</c:formatCode>
                <c:ptCount val="5"/>
                <c:pt idx="0">
                  <c:v>0.2238</c:v>
                </c:pt>
                <c:pt idx="1">
                  <c:v>0.21880000000000008</c:v>
                </c:pt>
                <c:pt idx="2">
                  <c:v>0.20970000000000008</c:v>
                </c:pt>
                <c:pt idx="3">
                  <c:v>0.20300000000000001</c:v>
                </c:pt>
                <c:pt idx="4">
                  <c:v>0.19420000000000001</c:v>
                </c:pt>
              </c:numCache>
            </c:numRef>
          </c:val>
          <c:smooth val="0"/>
          <c:extLst>
            <c:ext xmlns:c16="http://schemas.microsoft.com/office/drawing/2014/chart" uri="{C3380CC4-5D6E-409C-BE32-E72D297353CC}">
              <c16:uniqueId val="{00000000-0CE0-4957-864A-D7EF2CBCC5F5}"/>
            </c:ext>
          </c:extLst>
        </c:ser>
        <c:dLbls>
          <c:showLegendKey val="0"/>
          <c:showVal val="0"/>
          <c:showCatName val="0"/>
          <c:showSerName val="0"/>
          <c:showPercent val="0"/>
          <c:showBubbleSize val="0"/>
        </c:dLbls>
        <c:marker val="1"/>
        <c:smooth val="0"/>
        <c:axId val="225158656"/>
        <c:axId val="225169408"/>
      </c:lineChart>
      <c:catAx>
        <c:axId val="22515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25169408"/>
        <c:crosses val="autoZero"/>
        <c:auto val="1"/>
        <c:lblAlgn val="ctr"/>
        <c:lblOffset val="100"/>
        <c:noMultiLvlLbl val="0"/>
      </c:catAx>
      <c:valAx>
        <c:axId val="225169408"/>
        <c:scaling>
          <c:orientation val="minMax"/>
          <c:min val="0.1"/>
        </c:scaling>
        <c:delete val="0"/>
        <c:axPos val="l"/>
        <c:majorGridlines>
          <c:spPr>
            <a:ln w="9525" cap="flat" cmpd="sng" algn="ctr">
              <a:solidFill>
                <a:schemeClr val="tx1">
                  <a:lumMod val="50000"/>
                  <a:lumOff val="5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25158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Sheet1!$L$22</c:f>
              <c:strCache>
                <c:ptCount val="1"/>
                <c:pt idx="0">
                  <c:v>肥胖</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Sheet1!$M$21:$Q$21</c:f>
              <c:strCache>
                <c:ptCount val="5"/>
                <c:pt idx="0">
                  <c:v>2013年</c:v>
                </c:pt>
                <c:pt idx="1">
                  <c:v>2014年</c:v>
                </c:pt>
                <c:pt idx="2">
                  <c:v>2015年</c:v>
                </c:pt>
                <c:pt idx="3">
                  <c:v>2016年</c:v>
                </c:pt>
                <c:pt idx="4">
                  <c:v>2017年</c:v>
                </c:pt>
              </c:strCache>
            </c:strRef>
          </c:cat>
          <c:val>
            <c:numRef>
              <c:f>Sheet1!$M$22:$Q$22</c:f>
              <c:numCache>
                <c:formatCode>0.00%</c:formatCode>
                <c:ptCount val="5"/>
                <c:pt idx="0">
                  <c:v>0.1313</c:v>
                </c:pt>
                <c:pt idx="1">
                  <c:v>0.1358</c:v>
                </c:pt>
                <c:pt idx="2">
                  <c:v>0.14450000000000007</c:v>
                </c:pt>
                <c:pt idx="3">
                  <c:v>0.15230000000000007</c:v>
                </c:pt>
                <c:pt idx="4">
                  <c:v>0.15600000000000008</c:v>
                </c:pt>
              </c:numCache>
            </c:numRef>
          </c:val>
          <c:smooth val="0"/>
          <c:extLst>
            <c:ext xmlns:c16="http://schemas.microsoft.com/office/drawing/2014/chart" uri="{C3380CC4-5D6E-409C-BE32-E72D297353CC}">
              <c16:uniqueId val="{00000000-DF00-4BD4-87E3-BD780E066B0E}"/>
            </c:ext>
          </c:extLst>
        </c:ser>
        <c:dLbls>
          <c:showLegendKey val="0"/>
          <c:showVal val="0"/>
          <c:showCatName val="0"/>
          <c:showSerName val="0"/>
          <c:showPercent val="0"/>
          <c:showBubbleSize val="0"/>
        </c:dLbls>
        <c:marker val="1"/>
        <c:smooth val="0"/>
        <c:axId val="265109504"/>
        <c:axId val="51314688"/>
      </c:lineChart>
      <c:catAx>
        <c:axId val="26510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51314688"/>
        <c:crosses val="autoZero"/>
        <c:auto val="1"/>
        <c:lblAlgn val="ctr"/>
        <c:lblOffset val="100"/>
        <c:noMultiLvlLbl val="0"/>
      </c:catAx>
      <c:valAx>
        <c:axId val="51314688"/>
        <c:scaling>
          <c:orientation val="minMax"/>
          <c:max val="0.17"/>
          <c:min val="5.0000000000000024E-2"/>
        </c:scaling>
        <c:delete val="0"/>
        <c:axPos val="l"/>
        <c:majorGridlines>
          <c:spPr>
            <a:ln w="9525" cap="flat" cmpd="sng" algn="ctr">
              <a:solidFill>
                <a:schemeClr val="tx1">
                  <a:lumMod val="50000"/>
                  <a:lumOff val="5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651095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B33B3-F899-4ED5-B546-58C2EC9E78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9C98BC2F-01BA-4387-8570-F3894C143B3D}">
      <dgm:prSet phldrT="[文本]" custT="1"/>
      <dgm:spPr/>
      <dgm:t>
        <a:bodyPr/>
        <a:lstStyle/>
        <a:p>
          <a:pPr>
            <a:lnSpc>
              <a:spcPts val="1440"/>
            </a:lnSpc>
          </a:pPr>
          <a:r>
            <a:rPr lang="zh-CN" altLang="en-US" sz="1200" b="1" dirty="0">
              <a:latin typeface="微软雅黑" panose="020B0503020204020204" pitchFamily="34" charset="-122"/>
              <a:ea typeface="微软雅黑" panose="020B0503020204020204" pitchFamily="34" charset="-122"/>
            </a:rPr>
            <a:t>高招体检总数</a:t>
          </a:r>
          <a:endParaRPr lang="en-US" altLang="zh-CN" sz="1200" b="1" dirty="0">
            <a:latin typeface="微软雅黑" panose="020B0503020204020204" pitchFamily="34" charset="-122"/>
            <a:ea typeface="微软雅黑" panose="020B0503020204020204" pitchFamily="34" charset="-122"/>
          </a:endParaRPr>
        </a:p>
        <a:p>
          <a:pPr>
            <a:lnSpc>
              <a:spcPts val="1440"/>
            </a:lnSpc>
          </a:pPr>
          <a:r>
            <a:rPr lang="en-US" sz="1200" b="1" dirty="0">
              <a:latin typeface="微软雅黑" panose="020B0503020204020204" pitchFamily="34" charset="-122"/>
              <a:ea typeface="微软雅黑" panose="020B0503020204020204" pitchFamily="34" charset="-122"/>
            </a:rPr>
            <a:t>59152</a:t>
          </a:r>
        </a:p>
        <a:p>
          <a:pPr>
            <a:lnSpc>
              <a:spcPts val="1440"/>
            </a:lnSpc>
          </a:pPr>
          <a:r>
            <a:rPr lang="zh-CN" altLang="en-US" sz="1200" b="1" dirty="0">
              <a:latin typeface="微软雅黑" panose="020B0503020204020204" pitchFamily="34" charset="-122"/>
              <a:ea typeface="微软雅黑" panose="020B0503020204020204" pitchFamily="34" charset="-122"/>
            </a:rPr>
            <a:t>男：</a:t>
          </a:r>
          <a:r>
            <a:rPr lang="en-US" altLang="zh-CN" sz="1200" b="1" dirty="0">
              <a:latin typeface="微软雅黑" panose="020B0503020204020204" pitchFamily="34" charset="-122"/>
              <a:ea typeface="微软雅黑" panose="020B0503020204020204" pitchFamily="34" charset="-122"/>
            </a:rPr>
            <a:t>28379</a:t>
          </a:r>
        </a:p>
        <a:p>
          <a:pPr>
            <a:lnSpc>
              <a:spcPts val="1440"/>
            </a:lnSpc>
          </a:pPr>
          <a:r>
            <a:rPr lang="zh-CN" altLang="en-US" sz="1200" b="1" dirty="0">
              <a:latin typeface="微软雅黑" panose="020B0503020204020204" pitchFamily="34" charset="-122"/>
              <a:ea typeface="微软雅黑" panose="020B0503020204020204" pitchFamily="34" charset="-122"/>
            </a:rPr>
            <a:t>女：</a:t>
          </a:r>
          <a:r>
            <a:rPr lang="en-US" altLang="zh-CN" sz="1200" b="1" dirty="0">
              <a:latin typeface="微软雅黑" panose="020B0503020204020204" pitchFamily="34" charset="-122"/>
              <a:ea typeface="微软雅黑" panose="020B0503020204020204" pitchFamily="34" charset="-122"/>
            </a:rPr>
            <a:t>30773</a:t>
          </a:r>
          <a:endParaRPr lang="zh-CN" altLang="en-US" sz="1200" b="1" dirty="0">
            <a:latin typeface="微软雅黑" panose="020B0503020204020204" pitchFamily="34" charset="-122"/>
            <a:ea typeface="微软雅黑" panose="020B0503020204020204" pitchFamily="34" charset="-122"/>
          </a:endParaRPr>
        </a:p>
      </dgm:t>
    </dgm:pt>
    <dgm:pt modelId="{53243D62-028D-4EEB-8E63-0B002C0CC05B}" type="parTrans" cxnId="{41BF9A77-5AC0-4DB4-AC6A-543E85C23ECD}">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5E3F568A-546B-4C32-9BAD-B3EA96D2037A}" type="sibTrans" cxnId="{41BF9A77-5AC0-4DB4-AC6A-543E85C23ECD}">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91416B65-3395-46DB-8381-ABE28602F2A7}">
      <dgm:prSet phldrT="[文本]" custT="1"/>
      <dgm:spPr/>
      <dgm:t>
        <a:bodyPr/>
        <a:lstStyle/>
        <a:p>
          <a:r>
            <a:rPr lang="zh-CN" altLang="en-US" sz="1200" b="1" dirty="0">
              <a:latin typeface="微软雅黑" panose="020B0503020204020204" pitchFamily="34" charset="-122"/>
              <a:ea typeface="微软雅黑" panose="020B0503020204020204" pitchFamily="34" charset="-122"/>
            </a:rPr>
            <a:t>完全合格人数</a:t>
          </a:r>
          <a:endParaRPr lang="en-US" altLang="zh-CN" sz="1200" b="1" dirty="0">
            <a:latin typeface="微软雅黑" panose="020B0503020204020204" pitchFamily="34" charset="-122"/>
            <a:ea typeface="微软雅黑" panose="020B0503020204020204" pitchFamily="34" charset="-122"/>
          </a:endParaRPr>
        </a:p>
        <a:p>
          <a:r>
            <a:rPr lang="en-US" sz="1200" b="1" dirty="0">
              <a:latin typeface="微软雅黑" panose="020B0503020204020204" pitchFamily="34" charset="-122"/>
              <a:ea typeface="微软雅黑" panose="020B0503020204020204" pitchFamily="34" charset="-122"/>
            </a:rPr>
            <a:t>6134</a:t>
          </a:r>
        </a:p>
        <a:p>
          <a:r>
            <a:rPr lang="zh-CN" altLang="en-US" sz="1200" b="1" dirty="0">
              <a:latin typeface="微软雅黑" panose="020B0503020204020204" pitchFamily="34" charset="-122"/>
              <a:ea typeface="微软雅黑" panose="020B0503020204020204" pitchFamily="34" charset="-122"/>
            </a:rPr>
            <a:t>完全合格率：</a:t>
          </a:r>
          <a:r>
            <a:rPr lang="en-US" altLang="zh-CN" sz="1200" b="1" dirty="0">
              <a:latin typeface="微软雅黑" panose="020B0503020204020204" pitchFamily="34" charset="-122"/>
              <a:ea typeface="微软雅黑" panose="020B0503020204020204" pitchFamily="34" charset="-122"/>
            </a:rPr>
            <a:t>10.37%</a:t>
          </a:r>
          <a:endParaRPr lang="zh-CN" altLang="en-US" sz="1200" b="1" dirty="0">
            <a:latin typeface="微软雅黑" panose="020B0503020204020204" pitchFamily="34" charset="-122"/>
            <a:ea typeface="微软雅黑" panose="020B0503020204020204" pitchFamily="34" charset="-122"/>
          </a:endParaRPr>
        </a:p>
      </dgm:t>
    </dgm:pt>
    <dgm:pt modelId="{C68AC40A-E4E7-4579-8D9D-DF5E1838D16B}" type="parTrans" cxnId="{B9A1FD53-DC28-4A0B-8C76-C0E2B79F2A49}">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8513EE7E-C1FF-456C-9C90-8CE97A2EE5FE}" type="sibTrans" cxnId="{B9A1FD53-DC28-4A0B-8C76-C0E2B79F2A49}">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C622F740-487F-458A-972D-0B860E420F99}">
      <dgm:prSet phldrT="[文本]" custT="1"/>
      <dgm:spPr/>
      <dgm:t>
        <a:bodyPr/>
        <a:lstStyle/>
        <a:p>
          <a:r>
            <a:rPr lang="zh-CN" altLang="en-US" sz="1200" b="1" dirty="0">
              <a:latin typeface="微软雅黑" panose="020B0503020204020204" pitchFamily="34" charset="-122"/>
              <a:ea typeface="微软雅黑" panose="020B0503020204020204" pitchFamily="34" charset="-122"/>
            </a:rPr>
            <a:t>基本合格人数</a:t>
          </a:r>
          <a:endParaRPr lang="en-US" altLang="zh-CN" sz="1200" b="1" dirty="0">
            <a:latin typeface="微软雅黑" panose="020B0503020204020204" pitchFamily="34" charset="-122"/>
            <a:ea typeface="微软雅黑" panose="020B0503020204020204" pitchFamily="34" charset="-122"/>
          </a:endParaRPr>
        </a:p>
        <a:p>
          <a:r>
            <a:rPr lang="en-US" sz="1200" b="1" dirty="0">
              <a:latin typeface="微软雅黑" panose="020B0503020204020204" pitchFamily="34" charset="-122"/>
              <a:ea typeface="微软雅黑" panose="020B0503020204020204" pitchFamily="34" charset="-122"/>
            </a:rPr>
            <a:t>53013</a:t>
          </a:r>
        </a:p>
        <a:p>
          <a:r>
            <a:rPr lang="zh-CN" altLang="en-US" sz="1200" b="1" dirty="0">
              <a:latin typeface="微软雅黑" panose="020B0503020204020204" pitchFamily="34" charset="-122"/>
              <a:ea typeface="微软雅黑" panose="020B0503020204020204" pitchFamily="34" charset="-122"/>
            </a:rPr>
            <a:t>基本合格率：</a:t>
          </a:r>
          <a:r>
            <a:rPr lang="en-US" altLang="zh-CN" sz="1200" b="1" dirty="0">
              <a:latin typeface="微软雅黑" panose="020B0503020204020204" pitchFamily="34" charset="-122"/>
              <a:ea typeface="微软雅黑" panose="020B0503020204020204" pitchFamily="34" charset="-122"/>
            </a:rPr>
            <a:t>89.62%</a:t>
          </a:r>
          <a:endParaRPr lang="zh-CN" altLang="en-US" sz="1200" b="1" dirty="0">
            <a:latin typeface="微软雅黑" panose="020B0503020204020204" pitchFamily="34" charset="-122"/>
            <a:ea typeface="微软雅黑" panose="020B0503020204020204" pitchFamily="34" charset="-122"/>
          </a:endParaRPr>
        </a:p>
      </dgm:t>
    </dgm:pt>
    <dgm:pt modelId="{9CE24EA4-5680-40EB-9311-3322B9EABC72}" type="parTrans" cxnId="{F10C5FBB-F179-4FE7-BE1D-8507B47AFFA0}">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2B705A68-67F8-4346-9598-68C9B9DB6345}" type="sibTrans" cxnId="{F10C5FBB-F179-4FE7-BE1D-8507B47AFFA0}">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B20072DC-7ABF-4026-88F9-D89AE6544BF4}">
      <dgm:prSet phldrT="[文本]" custT="1"/>
      <dgm:spPr/>
      <dgm:t>
        <a:bodyPr/>
        <a:lstStyle/>
        <a:p>
          <a:r>
            <a:rPr lang="zh-CN" altLang="en-US" sz="1200" b="1" dirty="0">
              <a:latin typeface="微软雅黑" panose="020B0503020204020204" pitchFamily="34" charset="-122"/>
              <a:ea typeface="微软雅黑" panose="020B0503020204020204" pitchFamily="34" charset="-122"/>
            </a:rPr>
            <a:t>不合格人数</a:t>
          </a:r>
          <a:endParaRPr lang="en-US" altLang="zh-CN" sz="1200" b="1" dirty="0">
            <a:latin typeface="微软雅黑" panose="020B0503020204020204" pitchFamily="34" charset="-122"/>
            <a:ea typeface="微软雅黑" panose="020B0503020204020204" pitchFamily="34" charset="-122"/>
          </a:endParaRPr>
        </a:p>
        <a:p>
          <a:r>
            <a:rPr lang="en-US" sz="1200" b="1" dirty="0">
              <a:latin typeface="微软雅黑" panose="020B0503020204020204" pitchFamily="34" charset="-122"/>
              <a:ea typeface="微软雅黑" panose="020B0503020204020204" pitchFamily="34" charset="-122"/>
            </a:rPr>
            <a:t>5</a:t>
          </a:r>
        </a:p>
        <a:p>
          <a:r>
            <a:rPr lang="zh-CN" altLang="en-US" sz="1200" b="1" dirty="0">
              <a:latin typeface="微软雅黑" panose="020B0503020204020204" pitchFamily="34" charset="-122"/>
              <a:ea typeface="微软雅黑" panose="020B0503020204020204" pitchFamily="34" charset="-122"/>
            </a:rPr>
            <a:t>不合格率：</a:t>
          </a:r>
          <a:r>
            <a:rPr lang="en-US" altLang="zh-CN" sz="1200" b="1" dirty="0">
              <a:latin typeface="微软雅黑" panose="020B0503020204020204" pitchFamily="34" charset="-122"/>
              <a:ea typeface="微软雅黑" panose="020B0503020204020204" pitchFamily="34" charset="-122"/>
            </a:rPr>
            <a:t>0.008%</a:t>
          </a:r>
          <a:endParaRPr lang="zh-CN" altLang="en-US" sz="1200" b="1" dirty="0">
            <a:latin typeface="微软雅黑" panose="020B0503020204020204" pitchFamily="34" charset="-122"/>
            <a:ea typeface="微软雅黑" panose="020B0503020204020204" pitchFamily="34" charset="-122"/>
          </a:endParaRPr>
        </a:p>
      </dgm:t>
    </dgm:pt>
    <dgm:pt modelId="{455019FF-E056-4392-BC30-9330189B5B59}" type="parTrans" cxnId="{4BE4873F-E32B-4215-99CD-3CAE61347AAC}">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518D0862-725A-483A-AFEB-B3C2EE4ED801}" type="sibTrans" cxnId="{4BE4873F-E32B-4215-99CD-3CAE61347AAC}">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C59E3BE8-2857-4FD4-89A6-DEE99071339F}" type="pres">
      <dgm:prSet presAssocID="{090B33B3-F899-4ED5-B546-58C2EC9E78D8}" presName="hierChild1" presStyleCnt="0">
        <dgm:presLayoutVars>
          <dgm:chPref val="1"/>
          <dgm:dir/>
          <dgm:animOne val="branch"/>
          <dgm:animLvl val="lvl"/>
          <dgm:resizeHandles/>
        </dgm:presLayoutVars>
      </dgm:prSet>
      <dgm:spPr/>
      <dgm:t>
        <a:bodyPr/>
        <a:lstStyle/>
        <a:p>
          <a:endParaRPr lang="zh-CN" altLang="en-US"/>
        </a:p>
      </dgm:t>
    </dgm:pt>
    <dgm:pt modelId="{F0019B65-4E63-4D23-831D-29DA87F405BB}" type="pres">
      <dgm:prSet presAssocID="{9C98BC2F-01BA-4387-8570-F3894C143B3D}" presName="hierRoot1" presStyleCnt="0"/>
      <dgm:spPr/>
    </dgm:pt>
    <dgm:pt modelId="{A494D642-D36A-4CFD-907A-72A942038BBD}" type="pres">
      <dgm:prSet presAssocID="{9C98BC2F-01BA-4387-8570-F3894C143B3D}" presName="composite" presStyleCnt="0"/>
      <dgm:spPr/>
    </dgm:pt>
    <dgm:pt modelId="{C91749EC-6764-4242-901D-57BD7E39D5F6}" type="pres">
      <dgm:prSet presAssocID="{9C98BC2F-01BA-4387-8570-F3894C143B3D}" presName="background" presStyleLbl="node0" presStyleIdx="0" presStyleCnt="1"/>
      <dgm:spPr/>
    </dgm:pt>
    <dgm:pt modelId="{72B19C43-F49F-4979-BE92-EE29E647CE52}" type="pres">
      <dgm:prSet presAssocID="{9C98BC2F-01BA-4387-8570-F3894C143B3D}" presName="text" presStyleLbl="fgAcc0" presStyleIdx="0" presStyleCnt="1">
        <dgm:presLayoutVars>
          <dgm:chPref val="3"/>
        </dgm:presLayoutVars>
      </dgm:prSet>
      <dgm:spPr/>
      <dgm:t>
        <a:bodyPr/>
        <a:lstStyle/>
        <a:p>
          <a:endParaRPr lang="zh-CN" altLang="en-US"/>
        </a:p>
      </dgm:t>
    </dgm:pt>
    <dgm:pt modelId="{978D7745-8DC4-4096-BB8D-5E4B306F4CC8}" type="pres">
      <dgm:prSet presAssocID="{9C98BC2F-01BA-4387-8570-F3894C143B3D}" presName="hierChild2" presStyleCnt="0"/>
      <dgm:spPr/>
    </dgm:pt>
    <dgm:pt modelId="{0DF9EF9B-893B-4B8C-A431-449D82710A4C}" type="pres">
      <dgm:prSet presAssocID="{C68AC40A-E4E7-4579-8D9D-DF5E1838D16B}" presName="Name10" presStyleLbl="parChTrans1D2" presStyleIdx="0" presStyleCnt="3"/>
      <dgm:spPr/>
      <dgm:t>
        <a:bodyPr/>
        <a:lstStyle/>
        <a:p>
          <a:endParaRPr lang="zh-CN" altLang="en-US"/>
        </a:p>
      </dgm:t>
    </dgm:pt>
    <dgm:pt modelId="{E5BD006D-229C-449B-96AE-B0555EA1B6EC}" type="pres">
      <dgm:prSet presAssocID="{91416B65-3395-46DB-8381-ABE28602F2A7}" presName="hierRoot2" presStyleCnt="0"/>
      <dgm:spPr/>
    </dgm:pt>
    <dgm:pt modelId="{7AA86C35-39F3-44D7-B558-64F0643034BE}" type="pres">
      <dgm:prSet presAssocID="{91416B65-3395-46DB-8381-ABE28602F2A7}" presName="composite2" presStyleCnt="0"/>
      <dgm:spPr/>
    </dgm:pt>
    <dgm:pt modelId="{C76C96DE-A2CF-45B9-93BA-A943BEB60697}" type="pres">
      <dgm:prSet presAssocID="{91416B65-3395-46DB-8381-ABE28602F2A7}" presName="background2" presStyleLbl="node2" presStyleIdx="0" presStyleCnt="3"/>
      <dgm:spPr/>
    </dgm:pt>
    <dgm:pt modelId="{E71B5AF9-93CA-48F2-AE5A-3EEAB5EF28FE}" type="pres">
      <dgm:prSet presAssocID="{91416B65-3395-46DB-8381-ABE28602F2A7}" presName="text2" presStyleLbl="fgAcc2" presStyleIdx="0" presStyleCnt="3">
        <dgm:presLayoutVars>
          <dgm:chPref val="3"/>
        </dgm:presLayoutVars>
      </dgm:prSet>
      <dgm:spPr/>
      <dgm:t>
        <a:bodyPr/>
        <a:lstStyle/>
        <a:p>
          <a:endParaRPr lang="zh-CN" altLang="en-US"/>
        </a:p>
      </dgm:t>
    </dgm:pt>
    <dgm:pt modelId="{6E4906FF-6CD7-4B23-B61B-8340A3A8B3F3}" type="pres">
      <dgm:prSet presAssocID="{91416B65-3395-46DB-8381-ABE28602F2A7}" presName="hierChild3" presStyleCnt="0"/>
      <dgm:spPr/>
    </dgm:pt>
    <dgm:pt modelId="{0357623B-045C-41B2-AD56-8FACC143F987}" type="pres">
      <dgm:prSet presAssocID="{9CE24EA4-5680-40EB-9311-3322B9EABC72}" presName="Name10" presStyleLbl="parChTrans1D2" presStyleIdx="1" presStyleCnt="3"/>
      <dgm:spPr/>
      <dgm:t>
        <a:bodyPr/>
        <a:lstStyle/>
        <a:p>
          <a:endParaRPr lang="zh-CN" altLang="en-US"/>
        </a:p>
      </dgm:t>
    </dgm:pt>
    <dgm:pt modelId="{E142FE20-DC37-466E-8EC1-BA36D3366E23}" type="pres">
      <dgm:prSet presAssocID="{C622F740-487F-458A-972D-0B860E420F99}" presName="hierRoot2" presStyleCnt="0"/>
      <dgm:spPr/>
    </dgm:pt>
    <dgm:pt modelId="{12512856-4525-4B8C-BA3B-7A669689DF7E}" type="pres">
      <dgm:prSet presAssocID="{C622F740-487F-458A-972D-0B860E420F99}" presName="composite2" presStyleCnt="0"/>
      <dgm:spPr/>
    </dgm:pt>
    <dgm:pt modelId="{A37E7C23-CD5F-4E0C-BF6F-F7169FF2CCB0}" type="pres">
      <dgm:prSet presAssocID="{C622F740-487F-458A-972D-0B860E420F99}" presName="background2" presStyleLbl="node2" presStyleIdx="1" presStyleCnt="3"/>
      <dgm:spPr/>
    </dgm:pt>
    <dgm:pt modelId="{1CBB19D7-239F-4135-899B-852C1D6AEBBC}" type="pres">
      <dgm:prSet presAssocID="{C622F740-487F-458A-972D-0B860E420F99}" presName="text2" presStyleLbl="fgAcc2" presStyleIdx="1" presStyleCnt="3">
        <dgm:presLayoutVars>
          <dgm:chPref val="3"/>
        </dgm:presLayoutVars>
      </dgm:prSet>
      <dgm:spPr/>
      <dgm:t>
        <a:bodyPr/>
        <a:lstStyle/>
        <a:p>
          <a:endParaRPr lang="zh-CN" altLang="en-US"/>
        </a:p>
      </dgm:t>
    </dgm:pt>
    <dgm:pt modelId="{CD225226-9349-432A-BB38-410A4733E16E}" type="pres">
      <dgm:prSet presAssocID="{C622F740-487F-458A-972D-0B860E420F99}" presName="hierChild3" presStyleCnt="0"/>
      <dgm:spPr/>
    </dgm:pt>
    <dgm:pt modelId="{72F620AB-BCDB-4FCB-A913-B376BDD28354}" type="pres">
      <dgm:prSet presAssocID="{455019FF-E056-4392-BC30-9330189B5B59}" presName="Name10" presStyleLbl="parChTrans1D2" presStyleIdx="2" presStyleCnt="3"/>
      <dgm:spPr/>
      <dgm:t>
        <a:bodyPr/>
        <a:lstStyle/>
        <a:p>
          <a:endParaRPr lang="zh-CN" altLang="en-US"/>
        </a:p>
      </dgm:t>
    </dgm:pt>
    <dgm:pt modelId="{E1D3A123-A276-40A5-B175-498A178D50A0}" type="pres">
      <dgm:prSet presAssocID="{B20072DC-7ABF-4026-88F9-D89AE6544BF4}" presName="hierRoot2" presStyleCnt="0"/>
      <dgm:spPr/>
    </dgm:pt>
    <dgm:pt modelId="{4939E877-DED2-4E23-A8B7-7489888278A4}" type="pres">
      <dgm:prSet presAssocID="{B20072DC-7ABF-4026-88F9-D89AE6544BF4}" presName="composite2" presStyleCnt="0"/>
      <dgm:spPr/>
    </dgm:pt>
    <dgm:pt modelId="{89751BE3-8F2E-4FD1-B9C4-26E1F62EF0F6}" type="pres">
      <dgm:prSet presAssocID="{B20072DC-7ABF-4026-88F9-D89AE6544BF4}" presName="background2" presStyleLbl="node2" presStyleIdx="2" presStyleCnt="3"/>
      <dgm:spPr/>
    </dgm:pt>
    <dgm:pt modelId="{782658C8-3FD5-4F8F-9047-A4A9EABBE4DC}" type="pres">
      <dgm:prSet presAssocID="{B20072DC-7ABF-4026-88F9-D89AE6544BF4}" presName="text2" presStyleLbl="fgAcc2" presStyleIdx="2" presStyleCnt="3">
        <dgm:presLayoutVars>
          <dgm:chPref val="3"/>
        </dgm:presLayoutVars>
      </dgm:prSet>
      <dgm:spPr/>
      <dgm:t>
        <a:bodyPr/>
        <a:lstStyle/>
        <a:p>
          <a:endParaRPr lang="zh-CN" altLang="en-US"/>
        </a:p>
      </dgm:t>
    </dgm:pt>
    <dgm:pt modelId="{B8FC55F6-073F-440A-9959-27B7563F07B7}" type="pres">
      <dgm:prSet presAssocID="{B20072DC-7ABF-4026-88F9-D89AE6544BF4}" presName="hierChild3" presStyleCnt="0"/>
      <dgm:spPr/>
    </dgm:pt>
  </dgm:ptLst>
  <dgm:cxnLst>
    <dgm:cxn modelId="{F1D18E21-2319-45C1-8627-3579FCFFFF06}" type="presOf" srcId="{B20072DC-7ABF-4026-88F9-D89AE6544BF4}" destId="{782658C8-3FD5-4F8F-9047-A4A9EABBE4DC}" srcOrd="0" destOrd="0" presId="urn:microsoft.com/office/officeart/2005/8/layout/hierarchy1"/>
    <dgm:cxn modelId="{B9A1FD53-DC28-4A0B-8C76-C0E2B79F2A49}" srcId="{9C98BC2F-01BA-4387-8570-F3894C143B3D}" destId="{91416B65-3395-46DB-8381-ABE28602F2A7}" srcOrd="0" destOrd="0" parTransId="{C68AC40A-E4E7-4579-8D9D-DF5E1838D16B}" sibTransId="{8513EE7E-C1FF-456C-9C90-8CE97A2EE5FE}"/>
    <dgm:cxn modelId="{4538C21A-1313-4F4A-AFE7-EFDA04BCF99C}" type="presOf" srcId="{455019FF-E056-4392-BC30-9330189B5B59}" destId="{72F620AB-BCDB-4FCB-A913-B376BDD28354}" srcOrd="0" destOrd="0" presId="urn:microsoft.com/office/officeart/2005/8/layout/hierarchy1"/>
    <dgm:cxn modelId="{1B1513BE-7DEF-4C0D-BB52-8A760A202363}" type="presOf" srcId="{C622F740-487F-458A-972D-0B860E420F99}" destId="{1CBB19D7-239F-4135-899B-852C1D6AEBBC}" srcOrd="0" destOrd="0" presId="urn:microsoft.com/office/officeart/2005/8/layout/hierarchy1"/>
    <dgm:cxn modelId="{4BE4873F-E32B-4215-99CD-3CAE61347AAC}" srcId="{9C98BC2F-01BA-4387-8570-F3894C143B3D}" destId="{B20072DC-7ABF-4026-88F9-D89AE6544BF4}" srcOrd="2" destOrd="0" parTransId="{455019FF-E056-4392-BC30-9330189B5B59}" sibTransId="{518D0862-725A-483A-AFEB-B3C2EE4ED801}"/>
    <dgm:cxn modelId="{90EADA44-3364-46D9-81D5-DBD5AC1648E5}" type="presOf" srcId="{9C98BC2F-01BA-4387-8570-F3894C143B3D}" destId="{72B19C43-F49F-4979-BE92-EE29E647CE52}" srcOrd="0" destOrd="0" presId="urn:microsoft.com/office/officeart/2005/8/layout/hierarchy1"/>
    <dgm:cxn modelId="{53FCBF46-9863-4977-8FC5-BDF004286DC1}" type="presOf" srcId="{090B33B3-F899-4ED5-B546-58C2EC9E78D8}" destId="{C59E3BE8-2857-4FD4-89A6-DEE99071339F}" srcOrd="0" destOrd="0" presId="urn:microsoft.com/office/officeart/2005/8/layout/hierarchy1"/>
    <dgm:cxn modelId="{61810D95-ABEE-4CC7-91F0-FF3317353124}" type="presOf" srcId="{9CE24EA4-5680-40EB-9311-3322B9EABC72}" destId="{0357623B-045C-41B2-AD56-8FACC143F987}" srcOrd="0" destOrd="0" presId="urn:microsoft.com/office/officeart/2005/8/layout/hierarchy1"/>
    <dgm:cxn modelId="{C56D1FA1-AF92-42F7-801E-2726BB570BD2}" type="presOf" srcId="{C68AC40A-E4E7-4579-8D9D-DF5E1838D16B}" destId="{0DF9EF9B-893B-4B8C-A431-449D82710A4C}" srcOrd="0" destOrd="0" presId="urn:microsoft.com/office/officeart/2005/8/layout/hierarchy1"/>
    <dgm:cxn modelId="{0606C873-DAEF-4F13-8344-70BB8DE2F540}" type="presOf" srcId="{91416B65-3395-46DB-8381-ABE28602F2A7}" destId="{E71B5AF9-93CA-48F2-AE5A-3EEAB5EF28FE}" srcOrd="0" destOrd="0" presId="urn:microsoft.com/office/officeart/2005/8/layout/hierarchy1"/>
    <dgm:cxn modelId="{F10C5FBB-F179-4FE7-BE1D-8507B47AFFA0}" srcId="{9C98BC2F-01BA-4387-8570-F3894C143B3D}" destId="{C622F740-487F-458A-972D-0B860E420F99}" srcOrd="1" destOrd="0" parTransId="{9CE24EA4-5680-40EB-9311-3322B9EABC72}" sibTransId="{2B705A68-67F8-4346-9598-68C9B9DB6345}"/>
    <dgm:cxn modelId="{41BF9A77-5AC0-4DB4-AC6A-543E85C23ECD}" srcId="{090B33B3-F899-4ED5-B546-58C2EC9E78D8}" destId="{9C98BC2F-01BA-4387-8570-F3894C143B3D}" srcOrd="0" destOrd="0" parTransId="{53243D62-028D-4EEB-8E63-0B002C0CC05B}" sibTransId="{5E3F568A-546B-4C32-9BAD-B3EA96D2037A}"/>
    <dgm:cxn modelId="{819692AA-3278-4BAE-8B97-631AFB35A0DC}" type="presParOf" srcId="{C59E3BE8-2857-4FD4-89A6-DEE99071339F}" destId="{F0019B65-4E63-4D23-831D-29DA87F405BB}" srcOrd="0" destOrd="0" presId="urn:microsoft.com/office/officeart/2005/8/layout/hierarchy1"/>
    <dgm:cxn modelId="{27FA9A7A-09A0-41B0-B0DA-B060A0BC6F8E}" type="presParOf" srcId="{F0019B65-4E63-4D23-831D-29DA87F405BB}" destId="{A494D642-D36A-4CFD-907A-72A942038BBD}" srcOrd="0" destOrd="0" presId="urn:microsoft.com/office/officeart/2005/8/layout/hierarchy1"/>
    <dgm:cxn modelId="{FA9CB4FC-65E5-44CB-958D-6E845855C508}" type="presParOf" srcId="{A494D642-D36A-4CFD-907A-72A942038BBD}" destId="{C91749EC-6764-4242-901D-57BD7E39D5F6}" srcOrd="0" destOrd="0" presId="urn:microsoft.com/office/officeart/2005/8/layout/hierarchy1"/>
    <dgm:cxn modelId="{14CDFFCB-379F-436C-96F4-2746C191D247}" type="presParOf" srcId="{A494D642-D36A-4CFD-907A-72A942038BBD}" destId="{72B19C43-F49F-4979-BE92-EE29E647CE52}" srcOrd="1" destOrd="0" presId="urn:microsoft.com/office/officeart/2005/8/layout/hierarchy1"/>
    <dgm:cxn modelId="{3DD66C5C-A2A7-4938-862F-C4E8F931C4BA}" type="presParOf" srcId="{F0019B65-4E63-4D23-831D-29DA87F405BB}" destId="{978D7745-8DC4-4096-BB8D-5E4B306F4CC8}" srcOrd="1" destOrd="0" presId="urn:microsoft.com/office/officeart/2005/8/layout/hierarchy1"/>
    <dgm:cxn modelId="{03394B4C-403A-407D-B988-93E2A02ABDD8}" type="presParOf" srcId="{978D7745-8DC4-4096-BB8D-5E4B306F4CC8}" destId="{0DF9EF9B-893B-4B8C-A431-449D82710A4C}" srcOrd="0" destOrd="0" presId="urn:microsoft.com/office/officeart/2005/8/layout/hierarchy1"/>
    <dgm:cxn modelId="{26740431-769E-4723-A9D7-DA180BF2C16D}" type="presParOf" srcId="{978D7745-8DC4-4096-BB8D-5E4B306F4CC8}" destId="{E5BD006D-229C-449B-96AE-B0555EA1B6EC}" srcOrd="1" destOrd="0" presId="urn:microsoft.com/office/officeart/2005/8/layout/hierarchy1"/>
    <dgm:cxn modelId="{391C42A3-F196-41E3-BFC6-116D9A62CA81}" type="presParOf" srcId="{E5BD006D-229C-449B-96AE-B0555EA1B6EC}" destId="{7AA86C35-39F3-44D7-B558-64F0643034BE}" srcOrd="0" destOrd="0" presId="urn:microsoft.com/office/officeart/2005/8/layout/hierarchy1"/>
    <dgm:cxn modelId="{CDE6290A-634D-4B30-AFF1-66EC1FB955E8}" type="presParOf" srcId="{7AA86C35-39F3-44D7-B558-64F0643034BE}" destId="{C76C96DE-A2CF-45B9-93BA-A943BEB60697}" srcOrd="0" destOrd="0" presId="urn:microsoft.com/office/officeart/2005/8/layout/hierarchy1"/>
    <dgm:cxn modelId="{64072169-B42F-4BF3-B170-F73C384B1061}" type="presParOf" srcId="{7AA86C35-39F3-44D7-B558-64F0643034BE}" destId="{E71B5AF9-93CA-48F2-AE5A-3EEAB5EF28FE}" srcOrd="1" destOrd="0" presId="urn:microsoft.com/office/officeart/2005/8/layout/hierarchy1"/>
    <dgm:cxn modelId="{C1D64E46-ABCE-42FF-9A2F-7EA67E813D55}" type="presParOf" srcId="{E5BD006D-229C-449B-96AE-B0555EA1B6EC}" destId="{6E4906FF-6CD7-4B23-B61B-8340A3A8B3F3}" srcOrd="1" destOrd="0" presId="urn:microsoft.com/office/officeart/2005/8/layout/hierarchy1"/>
    <dgm:cxn modelId="{041BAA2B-7C64-4380-9F6E-596C393551F8}" type="presParOf" srcId="{978D7745-8DC4-4096-BB8D-5E4B306F4CC8}" destId="{0357623B-045C-41B2-AD56-8FACC143F987}" srcOrd="2" destOrd="0" presId="urn:microsoft.com/office/officeart/2005/8/layout/hierarchy1"/>
    <dgm:cxn modelId="{15EE1216-76E7-4CBB-9EA3-6016381B5C97}" type="presParOf" srcId="{978D7745-8DC4-4096-BB8D-5E4B306F4CC8}" destId="{E142FE20-DC37-466E-8EC1-BA36D3366E23}" srcOrd="3" destOrd="0" presId="urn:microsoft.com/office/officeart/2005/8/layout/hierarchy1"/>
    <dgm:cxn modelId="{5A4934A2-3751-43DF-898D-3C7B00DDFE29}" type="presParOf" srcId="{E142FE20-DC37-466E-8EC1-BA36D3366E23}" destId="{12512856-4525-4B8C-BA3B-7A669689DF7E}" srcOrd="0" destOrd="0" presId="urn:microsoft.com/office/officeart/2005/8/layout/hierarchy1"/>
    <dgm:cxn modelId="{6DF6B7E4-E250-4C81-A080-13B6C2B8FF55}" type="presParOf" srcId="{12512856-4525-4B8C-BA3B-7A669689DF7E}" destId="{A37E7C23-CD5F-4E0C-BF6F-F7169FF2CCB0}" srcOrd="0" destOrd="0" presId="urn:microsoft.com/office/officeart/2005/8/layout/hierarchy1"/>
    <dgm:cxn modelId="{21D28B5D-D051-42BD-A89F-A6976D0079FB}" type="presParOf" srcId="{12512856-4525-4B8C-BA3B-7A669689DF7E}" destId="{1CBB19D7-239F-4135-899B-852C1D6AEBBC}" srcOrd="1" destOrd="0" presId="urn:microsoft.com/office/officeart/2005/8/layout/hierarchy1"/>
    <dgm:cxn modelId="{E9D81026-652A-408F-B89B-363611D97A6D}" type="presParOf" srcId="{E142FE20-DC37-466E-8EC1-BA36D3366E23}" destId="{CD225226-9349-432A-BB38-410A4733E16E}" srcOrd="1" destOrd="0" presId="urn:microsoft.com/office/officeart/2005/8/layout/hierarchy1"/>
    <dgm:cxn modelId="{E24AA06B-0E5C-4EF7-A836-E5C3514A6727}" type="presParOf" srcId="{978D7745-8DC4-4096-BB8D-5E4B306F4CC8}" destId="{72F620AB-BCDB-4FCB-A913-B376BDD28354}" srcOrd="4" destOrd="0" presId="urn:microsoft.com/office/officeart/2005/8/layout/hierarchy1"/>
    <dgm:cxn modelId="{E40AC9B6-1608-4D85-98DE-E91D3F7D0A3D}" type="presParOf" srcId="{978D7745-8DC4-4096-BB8D-5E4B306F4CC8}" destId="{E1D3A123-A276-40A5-B175-498A178D50A0}" srcOrd="5" destOrd="0" presId="urn:microsoft.com/office/officeart/2005/8/layout/hierarchy1"/>
    <dgm:cxn modelId="{3B161795-1B7F-4F34-9B5D-731DFCDD3BD8}" type="presParOf" srcId="{E1D3A123-A276-40A5-B175-498A178D50A0}" destId="{4939E877-DED2-4E23-A8B7-7489888278A4}" srcOrd="0" destOrd="0" presId="urn:microsoft.com/office/officeart/2005/8/layout/hierarchy1"/>
    <dgm:cxn modelId="{4FE8F2ED-7075-4066-855A-771AD4020AAB}" type="presParOf" srcId="{4939E877-DED2-4E23-A8B7-7489888278A4}" destId="{89751BE3-8F2E-4FD1-B9C4-26E1F62EF0F6}" srcOrd="0" destOrd="0" presId="urn:microsoft.com/office/officeart/2005/8/layout/hierarchy1"/>
    <dgm:cxn modelId="{C874DE66-640C-4A2E-8FEA-2878188E86FF}" type="presParOf" srcId="{4939E877-DED2-4E23-A8B7-7489888278A4}" destId="{782658C8-3FD5-4F8F-9047-A4A9EABBE4DC}" srcOrd="1" destOrd="0" presId="urn:microsoft.com/office/officeart/2005/8/layout/hierarchy1"/>
    <dgm:cxn modelId="{B3D825BB-F866-4C6A-9DF3-B78467EFF0AE}" type="presParOf" srcId="{E1D3A123-A276-40A5-B175-498A178D50A0}" destId="{B8FC55F6-073F-440A-9959-27B7563F07B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620AB-BCDB-4FCB-A913-B376BDD28354}">
      <dsp:nvSpPr>
        <dsp:cNvPr id="0" name=""/>
        <dsp:cNvSpPr/>
      </dsp:nvSpPr>
      <dsp:spPr>
        <a:xfrm>
          <a:off x="3206227" y="1569503"/>
          <a:ext cx="2275387" cy="541438"/>
        </a:xfrm>
        <a:custGeom>
          <a:avLst/>
          <a:gdLst/>
          <a:ahLst/>
          <a:cxnLst/>
          <a:rect l="0" t="0" r="0" b="0"/>
          <a:pathLst>
            <a:path>
              <a:moveTo>
                <a:pt x="0" y="0"/>
              </a:moveTo>
              <a:lnTo>
                <a:pt x="0" y="368974"/>
              </a:lnTo>
              <a:lnTo>
                <a:pt x="2275387" y="368974"/>
              </a:lnTo>
              <a:lnTo>
                <a:pt x="2275387" y="541438"/>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57623B-045C-41B2-AD56-8FACC143F987}">
      <dsp:nvSpPr>
        <dsp:cNvPr id="0" name=""/>
        <dsp:cNvSpPr/>
      </dsp:nvSpPr>
      <dsp:spPr>
        <a:xfrm>
          <a:off x="3160507" y="1569503"/>
          <a:ext cx="91440" cy="541438"/>
        </a:xfrm>
        <a:custGeom>
          <a:avLst/>
          <a:gdLst/>
          <a:ahLst/>
          <a:cxnLst/>
          <a:rect l="0" t="0" r="0" b="0"/>
          <a:pathLst>
            <a:path>
              <a:moveTo>
                <a:pt x="45720" y="0"/>
              </a:moveTo>
              <a:lnTo>
                <a:pt x="45720" y="541438"/>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9EF9B-893B-4B8C-A431-449D82710A4C}">
      <dsp:nvSpPr>
        <dsp:cNvPr id="0" name=""/>
        <dsp:cNvSpPr/>
      </dsp:nvSpPr>
      <dsp:spPr>
        <a:xfrm>
          <a:off x="930840" y="1569503"/>
          <a:ext cx="2275387" cy="541438"/>
        </a:xfrm>
        <a:custGeom>
          <a:avLst/>
          <a:gdLst/>
          <a:ahLst/>
          <a:cxnLst/>
          <a:rect l="0" t="0" r="0" b="0"/>
          <a:pathLst>
            <a:path>
              <a:moveTo>
                <a:pt x="2275387" y="0"/>
              </a:moveTo>
              <a:lnTo>
                <a:pt x="2275387" y="368974"/>
              </a:lnTo>
              <a:lnTo>
                <a:pt x="0" y="368974"/>
              </a:lnTo>
              <a:lnTo>
                <a:pt x="0" y="541438"/>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1749EC-6764-4242-901D-57BD7E39D5F6}">
      <dsp:nvSpPr>
        <dsp:cNvPr id="0" name=""/>
        <dsp:cNvSpPr/>
      </dsp:nvSpPr>
      <dsp:spPr>
        <a:xfrm>
          <a:off x="2275387" y="387336"/>
          <a:ext cx="1861680" cy="118216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19C43-F49F-4979-BE92-EE29E647CE52}">
      <dsp:nvSpPr>
        <dsp:cNvPr id="0" name=""/>
        <dsp:cNvSpPr/>
      </dsp:nvSpPr>
      <dsp:spPr>
        <a:xfrm>
          <a:off x="2482240" y="583847"/>
          <a:ext cx="1861680" cy="1182167"/>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ts val="144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高招体检总数</a:t>
          </a:r>
          <a:endParaRPr lang="en-US" altLang="zh-CN" sz="1200" b="1" kern="1200" dirty="0">
            <a:latin typeface="微软雅黑" panose="020B0503020204020204" pitchFamily="34" charset="-122"/>
            <a:ea typeface="微软雅黑" panose="020B0503020204020204" pitchFamily="34" charset="-122"/>
          </a:endParaRPr>
        </a:p>
        <a:p>
          <a:pPr lvl="0" algn="ctr" defTabSz="533400">
            <a:lnSpc>
              <a:spcPts val="1440"/>
            </a:lnSpc>
            <a:spcBef>
              <a:spcPct val="0"/>
            </a:spcBef>
            <a:spcAft>
              <a:spcPct val="35000"/>
            </a:spcAft>
          </a:pPr>
          <a:r>
            <a:rPr lang="en-US" sz="1200" b="1" kern="1200" dirty="0">
              <a:latin typeface="微软雅黑" panose="020B0503020204020204" pitchFamily="34" charset="-122"/>
              <a:ea typeface="微软雅黑" panose="020B0503020204020204" pitchFamily="34" charset="-122"/>
            </a:rPr>
            <a:t>59152</a:t>
          </a:r>
        </a:p>
        <a:p>
          <a:pPr lvl="0" algn="ctr" defTabSz="533400">
            <a:lnSpc>
              <a:spcPts val="144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男：</a:t>
          </a:r>
          <a:r>
            <a:rPr lang="en-US" altLang="zh-CN" sz="1200" b="1" kern="1200" dirty="0">
              <a:latin typeface="微软雅黑" panose="020B0503020204020204" pitchFamily="34" charset="-122"/>
              <a:ea typeface="微软雅黑" panose="020B0503020204020204" pitchFamily="34" charset="-122"/>
            </a:rPr>
            <a:t>28379</a:t>
          </a:r>
        </a:p>
        <a:p>
          <a:pPr lvl="0" algn="ctr" defTabSz="533400">
            <a:lnSpc>
              <a:spcPts val="144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女：</a:t>
          </a:r>
          <a:r>
            <a:rPr lang="en-US" altLang="zh-CN" sz="1200" b="1" kern="1200" dirty="0">
              <a:latin typeface="微软雅黑" panose="020B0503020204020204" pitchFamily="34" charset="-122"/>
              <a:ea typeface="微软雅黑" panose="020B0503020204020204" pitchFamily="34" charset="-122"/>
            </a:rPr>
            <a:t>30773</a:t>
          </a:r>
          <a:endParaRPr lang="zh-CN" altLang="en-US" sz="1200" b="1" kern="1200" dirty="0">
            <a:latin typeface="微软雅黑" panose="020B0503020204020204" pitchFamily="34" charset="-122"/>
            <a:ea typeface="微软雅黑" panose="020B0503020204020204" pitchFamily="34" charset="-122"/>
          </a:endParaRPr>
        </a:p>
      </dsp:txBody>
      <dsp:txXfrm>
        <a:off x="2482240" y="583847"/>
        <a:ext cx="1861680" cy="1182167"/>
      </dsp:txXfrm>
    </dsp:sp>
    <dsp:sp modelId="{C76C96DE-A2CF-45B9-93BA-A943BEB60697}">
      <dsp:nvSpPr>
        <dsp:cNvPr id="0" name=""/>
        <dsp:cNvSpPr/>
      </dsp:nvSpPr>
      <dsp:spPr>
        <a:xfrm>
          <a:off x="0" y="2110942"/>
          <a:ext cx="1861680" cy="118216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1B5AF9-93CA-48F2-AE5A-3EEAB5EF28FE}">
      <dsp:nvSpPr>
        <dsp:cNvPr id="0" name=""/>
        <dsp:cNvSpPr/>
      </dsp:nvSpPr>
      <dsp:spPr>
        <a:xfrm>
          <a:off x="206853" y="2307453"/>
          <a:ext cx="1861680" cy="1182167"/>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完全合格人数</a:t>
          </a:r>
          <a:endParaRPr lang="en-US" altLang="zh-CN" sz="1200" b="1" kern="1200" dirty="0">
            <a:latin typeface="微软雅黑" panose="020B0503020204020204" pitchFamily="34" charset="-122"/>
            <a:ea typeface="微软雅黑" panose="020B0503020204020204" pitchFamily="34" charset="-122"/>
          </a:endParaRPr>
        </a:p>
        <a:p>
          <a:pPr lvl="0" algn="ctr" defTabSz="533400">
            <a:lnSpc>
              <a:spcPct val="90000"/>
            </a:lnSpc>
            <a:spcBef>
              <a:spcPct val="0"/>
            </a:spcBef>
            <a:spcAft>
              <a:spcPct val="35000"/>
            </a:spcAft>
          </a:pPr>
          <a:r>
            <a:rPr lang="en-US" sz="1200" b="1" kern="1200" dirty="0">
              <a:latin typeface="微软雅黑" panose="020B0503020204020204" pitchFamily="34" charset="-122"/>
              <a:ea typeface="微软雅黑" panose="020B0503020204020204" pitchFamily="34" charset="-122"/>
            </a:rPr>
            <a:t>6134</a:t>
          </a:r>
        </a:p>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完全合格率：</a:t>
          </a:r>
          <a:r>
            <a:rPr lang="en-US" altLang="zh-CN" sz="1200" b="1" kern="1200" dirty="0">
              <a:latin typeface="微软雅黑" panose="020B0503020204020204" pitchFamily="34" charset="-122"/>
              <a:ea typeface="微软雅黑" panose="020B0503020204020204" pitchFamily="34" charset="-122"/>
            </a:rPr>
            <a:t>10.37%</a:t>
          </a:r>
          <a:endParaRPr lang="zh-CN" altLang="en-US" sz="1200" b="1" kern="1200" dirty="0">
            <a:latin typeface="微软雅黑" panose="020B0503020204020204" pitchFamily="34" charset="-122"/>
            <a:ea typeface="微软雅黑" panose="020B0503020204020204" pitchFamily="34" charset="-122"/>
          </a:endParaRPr>
        </a:p>
      </dsp:txBody>
      <dsp:txXfrm>
        <a:off x="206853" y="2307453"/>
        <a:ext cx="1861680" cy="1182167"/>
      </dsp:txXfrm>
    </dsp:sp>
    <dsp:sp modelId="{A37E7C23-CD5F-4E0C-BF6F-F7169FF2CCB0}">
      <dsp:nvSpPr>
        <dsp:cNvPr id="0" name=""/>
        <dsp:cNvSpPr/>
      </dsp:nvSpPr>
      <dsp:spPr>
        <a:xfrm>
          <a:off x="2275387" y="2110942"/>
          <a:ext cx="1861680" cy="118216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B19D7-239F-4135-899B-852C1D6AEBBC}">
      <dsp:nvSpPr>
        <dsp:cNvPr id="0" name=""/>
        <dsp:cNvSpPr/>
      </dsp:nvSpPr>
      <dsp:spPr>
        <a:xfrm>
          <a:off x="2482240" y="2307453"/>
          <a:ext cx="1861680" cy="1182167"/>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基本合格人数</a:t>
          </a:r>
          <a:endParaRPr lang="en-US" altLang="zh-CN" sz="1200" b="1" kern="1200" dirty="0">
            <a:latin typeface="微软雅黑" panose="020B0503020204020204" pitchFamily="34" charset="-122"/>
            <a:ea typeface="微软雅黑" panose="020B0503020204020204" pitchFamily="34" charset="-122"/>
          </a:endParaRPr>
        </a:p>
        <a:p>
          <a:pPr lvl="0" algn="ctr" defTabSz="533400">
            <a:lnSpc>
              <a:spcPct val="90000"/>
            </a:lnSpc>
            <a:spcBef>
              <a:spcPct val="0"/>
            </a:spcBef>
            <a:spcAft>
              <a:spcPct val="35000"/>
            </a:spcAft>
          </a:pPr>
          <a:r>
            <a:rPr lang="en-US" sz="1200" b="1" kern="1200" dirty="0">
              <a:latin typeface="微软雅黑" panose="020B0503020204020204" pitchFamily="34" charset="-122"/>
              <a:ea typeface="微软雅黑" panose="020B0503020204020204" pitchFamily="34" charset="-122"/>
            </a:rPr>
            <a:t>53013</a:t>
          </a:r>
        </a:p>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基本合格率：</a:t>
          </a:r>
          <a:r>
            <a:rPr lang="en-US" altLang="zh-CN" sz="1200" b="1" kern="1200" dirty="0">
              <a:latin typeface="微软雅黑" panose="020B0503020204020204" pitchFamily="34" charset="-122"/>
              <a:ea typeface="微软雅黑" panose="020B0503020204020204" pitchFamily="34" charset="-122"/>
            </a:rPr>
            <a:t>89.62%</a:t>
          </a:r>
          <a:endParaRPr lang="zh-CN" altLang="en-US" sz="1200" b="1" kern="1200" dirty="0">
            <a:latin typeface="微软雅黑" panose="020B0503020204020204" pitchFamily="34" charset="-122"/>
            <a:ea typeface="微软雅黑" panose="020B0503020204020204" pitchFamily="34" charset="-122"/>
          </a:endParaRPr>
        </a:p>
      </dsp:txBody>
      <dsp:txXfrm>
        <a:off x="2482240" y="2307453"/>
        <a:ext cx="1861680" cy="1182167"/>
      </dsp:txXfrm>
    </dsp:sp>
    <dsp:sp modelId="{89751BE3-8F2E-4FD1-B9C4-26E1F62EF0F6}">
      <dsp:nvSpPr>
        <dsp:cNvPr id="0" name=""/>
        <dsp:cNvSpPr/>
      </dsp:nvSpPr>
      <dsp:spPr>
        <a:xfrm>
          <a:off x="4550774" y="2110942"/>
          <a:ext cx="1861680" cy="118216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658C8-3FD5-4F8F-9047-A4A9EABBE4DC}">
      <dsp:nvSpPr>
        <dsp:cNvPr id="0" name=""/>
        <dsp:cNvSpPr/>
      </dsp:nvSpPr>
      <dsp:spPr>
        <a:xfrm>
          <a:off x="4757627" y="2307453"/>
          <a:ext cx="1861680" cy="1182167"/>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不合格人数</a:t>
          </a:r>
          <a:endParaRPr lang="en-US" altLang="zh-CN" sz="1200" b="1" kern="1200" dirty="0">
            <a:latin typeface="微软雅黑" panose="020B0503020204020204" pitchFamily="34" charset="-122"/>
            <a:ea typeface="微软雅黑" panose="020B0503020204020204" pitchFamily="34" charset="-122"/>
          </a:endParaRPr>
        </a:p>
        <a:p>
          <a:pPr lvl="0" algn="ctr" defTabSz="533400">
            <a:lnSpc>
              <a:spcPct val="90000"/>
            </a:lnSpc>
            <a:spcBef>
              <a:spcPct val="0"/>
            </a:spcBef>
            <a:spcAft>
              <a:spcPct val="35000"/>
            </a:spcAft>
          </a:pPr>
          <a:r>
            <a:rPr lang="en-US" sz="1200" b="1" kern="1200" dirty="0">
              <a:latin typeface="微软雅黑" panose="020B0503020204020204" pitchFamily="34" charset="-122"/>
              <a:ea typeface="微软雅黑" panose="020B0503020204020204" pitchFamily="34" charset="-122"/>
            </a:rPr>
            <a:t>5</a:t>
          </a:r>
        </a:p>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不合格率：</a:t>
          </a:r>
          <a:r>
            <a:rPr lang="en-US" altLang="zh-CN" sz="1200" b="1" kern="1200" dirty="0">
              <a:latin typeface="微软雅黑" panose="020B0503020204020204" pitchFamily="34" charset="-122"/>
              <a:ea typeface="微软雅黑" panose="020B0503020204020204" pitchFamily="34" charset="-122"/>
            </a:rPr>
            <a:t>0.008%</a:t>
          </a:r>
          <a:endParaRPr lang="zh-CN" altLang="en-US" sz="1200" b="1" kern="1200" dirty="0">
            <a:latin typeface="微软雅黑" panose="020B0503020204020204" pitchFamily="34" charset="-122"/>
            <a:ea typeface="微软雅黑" panose="020B0503020204020204" pitchFamily="34" charset="-122"/>
          </a:endParaRPr>
        </a:p>
      </dsp:txBody>
      <dsp:txXfrm>
        <a:off x="4757627" y="2307453"/>
        <a:ext cx="1861680" cy="11821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40F428-5950-402B-BEDD-16B902E4B4A3}" type="datetimeFigureOut">
              <a:rPr lang="zh-CN" altLang="en-US" smtClean="0"/>
              <a:pPr/>
              <a:t>2017-11-15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B49741-06A4-435F-AEF0-385BBBA7C337}" type="slidenum">
              <a:rPr lang="zh-CN" altLang="en-US" smtClean="0"/>
              <a:pPr/>
              <a:t>‹#›</a:t>
            </a:fld>
            <a:endParaRPr lang="zh-CN" altLang="en-US"/>
          </a:p>
        </p:txBody>
      </p:sp>
    </p:spTree>
    <p:extLst>
      <p:ext uri="{BB962C8B-B14F-4D97-AF65-F5344CB8AC3E}">
        <p14:creationId xmlns:p14="http://schemas.microsoft.com/office/powerpoint/2010/main" val="4271863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B456D-9192-4EF4-828F-95406751A386}" type="datetimeFigureOut">
              <a:rPr lang="zh-CN" altLang="en-US" smtClean="0"/>
              <a:pPr/>
              <a:t>2017-11-15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9239B-8144-4C44-B33D-37B2586469AC}" type="slidenum">
              <a:rPr lang="zh-CN" altLang="en-US" smtClean="0"/>
              <a:pPr/>
              <a:t>‹#›</a:t>
            </a:fld>
            <a:endParaRPr lang="zh-CN" altLang="en-US"/>
          </a:p>
        </p:txBody>
      </p:sp>
    </p:spTree>
    <p:extLst>
      <p:ext uri="{BB962C8B-B14F-4D97-AF65-F5344CB8AC3E}">
        <p14:creationId xmlns:p14="http://schemas.microsoft.com/office/powerpoint/2010/main" val="249116666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2384095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10</a:t>
            </a:fld>
            <a:endParaRPr lang="zh-CN" altLang="en-US"/>
          </a:p>
        </p:txBody>
      </p:sp>
    </p:spTree>
    <p:extLst>
      <p:ext uri="{BB962C8B-B14F-4D97-AF65-F5344CB8AC3E}">
        <p14:creationId xmlns:p14="http://schemas.microsoft.com/office/powerpoint/2010/main" val="375309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11</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12</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13</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14</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15</a:t>
            </a:fld>
            <a:endParaRPr lang="zh-CN" altLang="en-US"/>
          </a:p>
        </p:txBody>
      </p:sp>
    </p:spTree>
    <p:extLst>
      <p:ext uri="{BB962C8B-B14F-4D97-AF65-F5344CB8AC3E}">
        <p14:creationId xmlns:p14="http://schemas.microsoft.com/office/powerpoint/2010/main" val="71513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16</a:t>
            </a:fld>
            <a:endParaRPr lang="zh-CN" altLang="en-US"/>
          </a:p>
        </p:txBody>
      </p:sp>
    </p:spTree>
    <p:extLst>
      <p:ext uri="{BB962C8B-B14F-4D97-AF65-F5344CB8AC3E}">
        <p14:creationId xmlns:p14="http://schemas.microsoft.com/office/powerpoint/2010/main" val="359863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17</a:t>
            </a:fld>
            <a:endParaRPr lang="zh-CN" altLang="en-US"/>
          </a:p>
        </p:txBody>
      </p:sp>
    </p:spTree>
    <p:extLst>
      <p:ext uri="{BB962C8B-B14F-4D97-AF65-F5344CB8AC3E}">
        <p14:creationId xmlns:p14="http://schemas.microsoft.com/office/powerpoint/2010/main" val="614444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18</a:t>
            </a:fld>
            <a:endParaRPr lang="zh-CN" altLang="en-US"/>
          </a:p>
        </p:txBody>
      </p:sp>
    </p:spTree>
    <p:extLst>
      <p:ext uri="{BB962C8B-B14F-4D97-AF65-F5344CB8AC3E}">
        <p14:creationId xmlns:p14="http://schemas.microsoft.com/office/powerpoint/2010/main" val="2381964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19</a:t>
            </a:fld>
            <a:endParaRPr lang="zh-CN" altLang="en-US"/>
          </a:p>
        </p:txBody>
      </p:sp>
    </p:spTree>
    <p:extLst>
      <p:ext uri="{BB962C8B-B14F-4D97-AF65-F5344CB8AC3E}">
        <p14:creationId xmlns:p14="http://schemas.microsoft.com/office/powerpoint/2010/main" val="87756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2</a:t>
            </a:fld>
            <a:endParaRPr lang="zh-CN" altLang="en-US"/>
          </a:p>
        </p:txBody>
      </p:sp>
    </p:spTree>
    <p:extLst>
      <p:ext uri="{BB962C8B-B14F-4D97-AF65-F5344CB8AC3E}">
        <p14:creationId xmlns:p14="http://schemas.microsoft.com/office/powerpoint/2010/main" val="3753095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20</a:t>
            </a:fld>
            <a:endParaRPr lang="zh-CN" altLang="en-US"/>
          </a:p>
        </p:txBody>
      </p:sp>
    </p:spTree>
    <p:extLst>
      <p:ext uri="{BB962C8B-B14F-4D97-AF65-F5344CB8AC3E}">
        <p14:creationId xmlns:p14="http://schemas.microsoft.com/office/powerpoint/2010/main" val="858625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21</a:t>
            </a:fld>
            <a:endParaRPr lang="zh-CN" altLang="en-US"/>
          </a:p>
        </p:txBody>
      </p:sp>
    </p:spTree>
    <p:extLst>
      <p:ext uri="{BB962C8B-B14F-4D97-AF65-F5344CB8AC3E}">
        <p14:creationId xmlns:p14="http://schemas.microsoft.com/office/powerpoint/2010/main" val="182664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22</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23</a:t>
            </a:fld>
            <a:endParaRPr lang="zh-CN" altLang="en-US"/>
          </a:p>
        </p:txBody>
      </p:sp>
    </p:spTree>
    <p:extLst>
      <p:ext uri="{BB962C8B-B14F-4D97-AF65-F5344CB8AC3E}">
        <p14:creationId xmlns:p14="http://schemas.microsoft.com/office/powerpoint/2010/main" val="4030674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24</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25</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26</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27</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28</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29</a:t>
            </a:fld>
            <a:endParaRPr lang="zh-CN" altLang="en-US"/>
          </a:p>
        </p:txBody>
      </p:sp>
    </p:spTree>
    <p:extLst>
      <p:ext uri="{BB962C8B-B14F-4D97-AF65-F5344CB8AC3E}">
        <p14:creationId xmlns:p14="http://schemas.microsoft.com/office/powerpoint/2010/main" val="375309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3</a:t>
            </a:fld>
            <a:endParaRPr lang="zh-CN" altLang="en-US"/>
          </a:p>
        </p:txBody>
      </p:sp>
    </p:spTree>
    <p:extLst>
      <p:ext uri="{BB962C8B-B14F-4D97-AF65-F5344CB8AC3E}">
        <p14:creationId xmlns:p14="http://schemas.microsoft.com/office/powerpoint/2010/main" val="3753095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30</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31</a:t>
            </a:fld>
            <a:endParaRPr lang="zh-CN" altLang="en-US"/>
          </a:p>
        </p:txBody>
      </p:sp>
    </p:spTree>
    <p:extLst>
      <p:ext uri="{BB962C8B-B14F-4D97-AF65-F5344CB8AC3E}">
        <p14:creationId xmlns:p14="http://schemas.microsoft.com/office/powerpoint/2010/main" val="3753095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32</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33</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34</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35</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36</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37</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38</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39</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4</a:t>
            </a:fld>
            <a:endParaRPr lang="zh-CN" altLang="en-US"/>
          </a:p>
        </p:txBody>
      </p:sp>
    </p:spTree>
    <p:extLst>
      <p:ext uri="{BB962C8B-B14F-4D97-AF65-F5344CB8AC3E}">
        <p14:creationId xmlns:p14="http://schemas.microsoft.com/office/powerpoint/2010/main" val="3753095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心脏杂音未作具体描述</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40</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心脏杂音位置、级别具体描述</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41</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早搏属心律失常范畴，需加做心电图</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42</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补充心电图结果</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43</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骨肉瘤为恶性肿瘤，未记录考生目前情况</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44</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内科作现状记录</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45</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糖尿病等慢性病无目前治疗情况</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46</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慢病治疗情况记录</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47</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考生提供病史，体检科室未作记录</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48</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dirty="0"/>
              <a:t>备注里关于疾病作相应记录</a:t>
            </a:r>
          </a:p>
          <a:p>
            <a:endParaRPr lang="zh-CN" altLang="en-US" dirty="0"/>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49</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5</a:t>
            </a:fld>
            <a:endParaRPr lang="en-US" altLang="zh-CN"/>
          </a:p>
        </p:txBody>
      </p:sp>
    </p:spTree>
    <p:extLst>
      <p:ext uri="{BB962C8B-B14F-4D97-AF65-F5344CB8AC3E}">
        <p14:creationId xmlns:p14="http://schemas.microsoft.com/office/powerpoint/2010/main" val="763461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放射提示心脏术后改变，内外科未作相关记录</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50</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补充记录手术名称及目前心脏彩超结果</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51</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放射提示心脏术后改变，内外科未作相关记录</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52</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补充记录手术名称及目前心脏彩超结果</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53</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补充记录手术名称及目前心脏彩超结果</a:t>
            </a:r>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54</a:t>
            </a:fld>
            <a:endParaRPr lang="zh-CN" altLang="en-US"/>
          </a:p>
        </p:txBody>
      </p:sp>
    </p:spTree>
    <p:extLst>
      <p:ext uri="{BB962C8B-B14F-4D97-AF65-F5344CB8AC3E}">
        <p14:creationId xmlns:p14="http://schemas.microsoft.com/office/powerpoint/2010/main" val="2514830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56</a:t>
            </a:fld>
            <a:endParaRPr lang="zh-CN" altLang="en-US"/>
          </a:p>
        </p:txBody>
      </p:sp>
    </p:spTree>
    <p:extLst>
      <p:ext uri="{BB962C8B-B14F-4D97-AF65-F5344CB8AC3E}">
        <p14:creationId xmlns:p14="http://schemas.microsoft.com/office/powerpoint/2010/main" val="31503614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57</a:t>
            </a:fld>
            <a:endParaRPr lang="zh-CN" altLang="en-US"/>
          </a:p>
        </p:txBody>
      </p:sp>
    </p:spTree>
    <p:extLst>
      <p:ext uri="{BB962C8B-B14F-4D97-AF65-F5344CB8AC3E}">
        <p14:creationId xmlns:p14="http://schemas.microsoft.com/office/powerpoint/2010/main" val="3150361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58</a:t>
            </a:fld>
            <a:endParaRPr lang="zh-CN" altLang="en-US"/>
          </a:p>
        </p:txBody>
      </p:sp>
    </p:spTree>
    <p:extLst>
      <p:ext uri="{BB962C8B-B14F-4D97-AF65-F5344CB8AC3E}">
        <p14:creationId xmlns:p14="http://schemas.microsoft.com/office/powerpoint/2010/main" val="1986066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59</a:t>
            </a:fld>
            <a:endParaRPr lang="zh-CN" altLang="en-US"/>
          </a:p>
        </p:txBody>
      </p:sp>
    </p:spTree>
    <p:extLst>
      <p:ext uri="{BB962C8B-B14F-4D97-AF65-F5344CB8AC3E}">
        <p14:creationId xmlns:p14="http://schemas.microsoft.com/office/powerpoint/2010/main" val="21679602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CF8F4-0FAF-4821-8265-18E0815DCC3D}" type="slidenum">
              <a:rPr lang="zh-CN" altLang="en-US" smtClean="0"/>
              <a:pPr/>
              <a:t>60</a:t>
            </a:fld>
            <a:endParaRPr lang="zh-CN" altLang="en-US"/>
          </a:p>
        </p:txBody>
      </p:sp>
    </p:spTree>
    <p:extLst>
      <p:ext uri="{BB962C8B-B14F-4D97-AF65-F5344CB8AC3E}">
        <p14:creationId xmlns:p14="http://schemas.microsoft.com/office/powerpoint/2010/main" val="375309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6</a:t>
            </a:fld>
            <a:endParaRPr lang="en-US" altLang="zh-CN"/>
          </a:p>
        </p:txBody>
      </p:sp>
    </p:spTree>
    <p:extLst>
      <p:ext uri="{BB962C8B-B14F-4D97-AF65-F5344CB8AC3E}">
        <p14:creationId xmlns:p14="http://schemas.microsoft.com/office/powerpoint/2010/main" val="76346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7</a:t>
            </a:fld>
            <a:endParaRPr lang="en-US" altLang="zh-CN"/>
          </a:p>
        </p:txBody>
      </p:sp>
    </p:spTree>
    <p:extLst>
      <p:ext uri="{BB962C8B-B14F-4D97-AF65-F5344CB8AC3E}">
        <p14:creationId xmlns:p14="http://schemas.microsoft.com/office/powerpoint/2010/main" val="76346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8</a:t>
            </a:fld>
            <a:endParaRPr lang="en-US" altLang="zh-CN"/>
          </a:p>
        </p:txBody>
      </p:sp>
    </p:spTree>
    <p:extLst>
      <p:ext uri="{BB962C8B-B14F-4D97-AF65-F5344CB8AC3E}">
        <p14:creationId xmlns:p14="http://schemas.microsoft.com/office/powerpoint/2010/main" val="76346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9</a:t>
            </a:fld>
            <a:endParaRPr lang="en-US" altLang="zh-CN"/>
          </a:p>
        </p:txBody>
      </p:sp>
    </p:spTree>
    <p:extLst>
      <p:ext uri="{BB962C8B-B14F-4D97-AF65-F5344CB8AC3E}">
        <p14:creationId xmlns:p14="http://schemas.microsoft.com/office/powerpoint/2010/main" val="76346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9" name="矩形 8"/>
          <p:cNvSpPr/>
          <p:nvPr/>
        </p:nvSpPr>
        <p:spPr bwMode="ltGray">
          <a:xfrm>
            <a:off x="3" y="1"/>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0" name="矩形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9" name="矩形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bwMode="ltGray">
          <a:xfrm>
            <a:off x="6647690"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竖排标题 1"/>
          <p:cNvSpPr>
            <a:spLocks noGrp="1"/>
          </p:cNvSpPr>
          <p:nvPr>
            <p:ph type="title" orient="vert"/>
          </p:nvPr>
        </p:nvSpPr>
        <p:spPr>
          <a:xfrm>
            <a:off x="6781800" y="205980"/>
            <a:ext cx="1905000" cy="4388644"/>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28600"/>
            <a:ext cx="6019800" cy="438864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11"/>
          </p:nvPr>
        </p:nvSpPr>
        <p:spPr>
          <a:xfrm>
            <a:off x="2640597" y="4783095"/>
            <a:ext cx="3836404" cy="273844"/>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92321"/>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390345"/>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9" name="矩形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0" name="矩形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586"/>
            <a:ext cx="8229600" cy="939546"/>
          </a:xfrm>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9" name="矩形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矩形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586"/>
            <a:ext cx="8229600" cy="939546"/>
          </a:xfrm>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D92626-37D2-4832-BF7A-BC283494A20D}" type="datetimeFigureOut">
              <a:rPr lang="en-US" smtClean="0"/>
              <a:pPr/>
              <a:t>11/15/2017</a:t>
            </a:fld>
            <a:endParaRPr lang="en-US"/>
          </a:p>
        </p:txBody>
      </p:sp>
      <p:sp>
        <p:nvSpPr>
          <p:cNvPr id="3" name="页脚占位符 2"/>
          <p:cNvSpPr>
            <a:spLocks noGrp="1"/>
          </p:cNvSpPr>
          <p:nvPr>
            <p:ph type="ftr" sz="quarter" idx="11"/>
          </p:nvPr>
        </p:nvSpPr>
        <p:spPr/>
        <p:txBody>
          <a:bodyPr/>
          <a:lstStyle/>
          <a:p>
            <a:endParaRPr kumimoji="0" lang="en-US"/>
          </a:p>
        </p:txBody>
      </p:sp>
      <p:sp>
        <p:nvSpPr>
          <p:cNvPr id="4" name="灯片编号占位符 3"/>
          <p:cNvSpPr>
            <a:spLocks noGrp="1"/>
          </p:cNvSpPr>
          <p:nvPr>
            <p:ph type="sldNum" sz="quarter" idx="12"/>
          </p:nvPr>
        </p:nvSpPr>
        <p:spPr/>
        <p:txBody>
          <a:bodyPr/>
          <a:lstStyle/>
          <a:p>
            <a:fld id="{8C592886-E571-45D5-8B56-343DC94F8FA6}" type="slidenum">
              <a:rPr kumimoji="0" lang="en-US" smtClean="0"/>
              <a:pPr/>
              <a:t>‹#›</a:t>
            </a:fld>
            <a:endParaRPr kumimoji="0" 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 y="0"/>
            <a:ext cx="9135879" cy="5143500"/>
          </a:xfrm>
          <a:prstGeom prst="rect">
            <a:avLst/>
          </a:prstGeom>
        </p:spPr>
      </p:pic>
      <p:cxnSp>
        <p:nvCxnSpPr>
          <p:cNvPr id="6" name="直接连接符 5"/>
          <p:cNvCxnSpPr/>
          <p:nvPr userDrawn="1"/>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pic>
        <p:nvPicPr>
          <p:cNvPr id="7" name="图片 6" descr="体检中心标志.png"/>
          <p:cNvPicPr>
            <a:picLocks noChangeAspect="1"/>
          </p:cNvPicPr>
          <p:nvPr userDrawn="1"/>
        </p:nvPicPr>
        <p:blipFill>
          <a:blip r:embed="rId3" cstate="print"/>
          <a:stretch>
            <a:fillRect/>
          </a:stretch>
        </p:blipFill>
        <p:spPr>
          <a:xfrm>
            <a:off x="251520" y="148782"/>
            <a:ext cx="528344" cy="470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2" name="矩形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2903806"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a:xfrm>
            <a:off x="164592" y="877824"/>
            <a:ext cx="2523744" cy="150876"/>
          </a:xfrm>
        </p:spPr>
        <p:txBody>
          <a:bodyPr/>
          <a:lstStyle/>
          <a:p>
            <a:fld id="{530820CF-B880-4189-942D-D702A7CBA730}" type="datetimeFigureOut">
              <a:rPr lang="zh-CN" altLang="en-US" smtClean="0"/>
              <a:pPr/>
              <a:t>2017-11-15</a:t>
            </a:fld>
            <a:endParaRPr lang="zh-CN" altLang="en-US"/>
          </a:p>
        </p:txBody>
      </p:sp>
      <p:sp>
        <p:nvSpPr>
          <p:cNvPr id="11" name="矩形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页脚占位符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zh-CN" altLang="en-US"/>
          </a:p>
        </p:txBody>
      </p:sp>
      <p:sp>
        <p:nvSpPr>
          <p:cNvPr id="7" name="灯片编号占位符 6"/>
          <p:cNvSpPr>
            <a:spLocks noGrp="1"/>
          </p:cNvSpPr>
          <p:nvPr>
            <p:ph type="sldNum" sz="quarter" idx="12"/>
          </p:nvPr>
        </p:nvSpPr>
        <p:spPr>
          <a:xfrm>
            <a:off x="8339328" y="877824"/>
            <a:ext cx="733864" cy="150876"/>
          </a:xfrm>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9" name="矩形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bwMode="ltGray">
          <a:xfrm>
            <a:off x="6647688"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竖排标题 1"/>
          <p:cNvSpPr>
            <a:spLocks noGrp="1"/>
          </p:cNvSpPr>
          <p:nvPr>
            <p:ph type="title" orient="vert"/>
          </p:nvPr>
        </p:nvSpPr>
        <p:spPr>
          <a:xfrm>
            <a:off x="6781800" y="205980"/>
            <a:ext cx="1905000" cy="4388644"/>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28600"/>
            <a:ext cx="6019800" cy="438864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11"/>
          </p:nvPr>
        </p:nvSpPr>
        <p:spPr>
          <a:xfrm>
            <a:off x="2640597" y="4783095"/>
            <a:ext cx="3836404" cy="273844"/>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9" name="矩形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矩形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274242"/>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8" y="1274242"/>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8"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D92626-37D2-4832-BF7A-BC283494A20D}" type="datetimeFigureOut">
              <a:rPr lang="en-US" smtClean="0"/>
              <a:pPr/>
              <a:t>11/15/2017</a:t>
            </a:fld>
            <a:endParaRPr lang="en-US"/>
          </a:p>
        </p:txBody>
      </p:sp>
      <p:sp>
        <p:nvSpPr>
          <p:cNvPr id="3" name="页脚占位符 2"/>
          <p:cNvSpPr>
            <a:spLocks noGrp="1"/>
          </p:cNvSpPr>
          <p:nvPr>
            <p:ph type="ftr" sz="quarter" idx="11"/>
          </p:nvPr>
        </p:nvSpPr>
        <p:spPr/>
        <p:txBody>
          <a:bodyPr/>
          <a:lstStyle/>
          <a:p>
            <a:endParaRPr kumimoji="0" lang="en-US"/>
          </a:p>
        </p:txBody>
      </p:sp>
      <p:sp>
        <p:nvSpPr>
          <p:cNvPr id="4" name="灯片编号占位符 3"/>
          <p:cNvSpPr>
            <a:spLocks noGrp="1"/>
          </p:cNvSpPr>
          <p:nvPr>
            <p:ph type="sldNum" sz="quarter" idx="12"/>
          </p:nvPr>
        </p:nvSpPr>
        <p:spPr/>
        <p:txBody>
          <a:bodyPr/>
          <a:lstStyle/>
          <a:p>
            <a:fld id="{8C592886-E571-45D5-8B56-343DC94F8FA6}" type="slidenum">
              <a:rPr kumimoji="0" lang="en-US" smtClean="0"/>
              <a:pPr/>
              <a:t>‹#›</a:t>
            </a:fld>
            <a:endParaRPr kumimoji="0" 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 y="0"/>
            <a:ext cx="9135879" cy="5143500"/>
          </a:xfrm>
          <a:prstGeom prst="rect">
            <a:avLst/>
          </a:prstGeom>
        </p:spPr>
      </p:pic>
      <p:cxnSp>
        <p:nvCxnSpPr>
          <p:cNvPr id="6" name="直接连接符 5"/>
          <p:cNvCxnSpPr/>
          <p:nvPr userDrawn="1"/>
        </p:nvCxnSpPr>
        <p:spPr>
          <a:xfrm>
            <a:off x="897462" y="608534"/>
            <a:ext cx="69869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pic>
        <p:nvPicPr>
          <p:cNvPr id="7" name="图片 6" descr="体检中心标志.png"/>
          <p:cNvPicPr>
            <a:picLocks noChangeAspect="1"/>
          </p:cNvPicPr>
          <p:nvPr userDrawn="1"/>
        </p:nvPicPr>
        <p:blipFill>
          <a:blip r:embed="rId3" cstate="print"/>
          <a:stretch>
            <a:fillRect/>
          </a:stretch>
        </p:blipFill>
        <p:spPr>
          <a:xfrm>
            <a:off x="251520" y="148782"/>
            <a:ext cx="528344" cy="470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019379" y="1307351"/>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2" name="矩形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2903808"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a:xfrm>
            <a:off x="164592" y="877824"/>
            <a:ext cx="2523744" cy="150876"/>
          </a:xfrm>
        </p:spPr>
        <p:txBody>
          <a:bodyPr/>
          <a:lstStyle/>
          <a:p>
            <a:fld id="{530820CF-B880-4189-942D-D702A7CBA730}" type="datetimeFigureOut">
              <a:rPr lang="zh-CN" altLang="en-US" smtClean="0"/>
              <a:pPr/>
              <a:t>2017-11-15</a:t>
            </a:fld>
            <a:endParaRPr lang="zh-CN" altLang="en-US"/>
          </a:p>
        </p:txBody>
      </p:sp>
      <p:sp>
        <p:nvSpPr>
          <p:cNvPr id="11" name="矩形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页脚占位符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zh-CN" altLang="en-US"/>
          </a:p>
        </p:txBody>
      </p:sp>
      <p:sp>
        <p:nvSpPr>
          <p:cNvPr id="7" name="灯片编号占位符 6"/>
          <p:cNvSpPr>
            <a:spLocks noGrp="1"/>
          </p:cNvSpPr>
          <p:nvPr>
            <p:ph type="sldNum" sz="quarter" idx="12"/>
          </p:nvPr>
        </p:nvSpPr>
        <p:spPr>
          <a:xfrm>
            <a:off x="8339328" y="877824"/>
            <a:ext cx="733864" cy="150876"/>
          </a:xfrm>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矩形 6"/>
          <p:cNvSpPr/>
          <p:nvPr/>
        </p:nvSpPr>
        <p:spPr bwMode="ltGray">
          <a:xfrm>
            <a:off x="3"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占位符 1"/>
          <p:cNvSpPr>
            <a:spLocks noGrp="1"/>
          </p:cNvSpPr>
          <p:nvPr>
            <p:ph type="title"/>
          </p:nvPr>
        </p:nvSpPr>
        <p:spPr>
          <a:xfrm>
            <a:off x="457200" y="114301"/>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331395"/>
            <a:ext cx="8229600" cy="3469207"/>
          </a:xfrm>
          <a:prstGeom prst="rect">
            <a:avLst/>
          </a:prstGeom>
        </p:spPr>
        <p:txBody>
          <a:bodyPr vert="horz" lIns="54864" tIns="91440"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3"/>
          </p:nvPr>
        </p:nvSpPr>
        <p:spPr>
          <a:xfrm>
            <a:off x="2640599"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zh-CN" altLang="en-US"/>
          </a:p>
        </p:txBody>
      </p:sp>
      <p:sp>
        <p:nvSpPr>
          <p:cNvPr id="6" name="灯片编号占位符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矩形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占位符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331394"/>
            <a:ext cx="8229600" cy="3469207"/>
          </a:xfrm>
          <a:prstGeom prst="rect">
            <a:avLst/>
          </a:prstGeom>
        </p:spPr>
        <p:txBody>
          <a:bodyPr vert="horz" lIns="54864" tIns="91440"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30820CF-B880-4189-942D-D702A7CBA730}" type="datetimeFigureOut">
              <a:rPr lang="zh-CN" altLang="en-US" smtClean="0"/>
              <a:pPr/>
              <a:t>2017-11-15</a:t>
            </a:fld>
            <a:endParaRPr lang="zh-CN" altLang="en-US"/>
          </a:p>
        </p:txBody>
      </p:sp>
      <p:sp>
        <p:nvSpPr>
          <p:cNvPr id="5" name="页脚占位符 4"/>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zh-CN" altLang="en-US"/>
          </a:p>
        </p:txBody>
      </p:sp>
      <p:sp>
        <p:nvSpPr>
          <p:cNvPr id="6" name="灯片编号占位符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51520" y="1275607"/>
            <a:ext cx="2880320" cy="769441"/>
          </a:xfrm>
          <a:prstGeom prst="rect">
            <a:avLst/>
          </a:prstGeom>
          <a:noFill/>
        </p:spPr>
        <p:txBody>
          <a:bodyPr wrap="square" rtlCol="0">
            <a:spAutoFit/>
          </a:bodyPr>
          <a:lstStyle/>
          <a:p>
            <a:r>
              <a:rPr lang="en-US"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2017</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年</a:t>
            </a:r>
            <a:endParaRPr lang="en-US" altLang="zh-CN" sz="4400" b="1" dirty="0">
              <a:latin typeface="微软雅黑" pitchFamily="34" charset="-122"/>
              <a:ea typeface="微软雅黑" pitchFamily="34" charset="-122"/>
            </a:endParaRPr>
          </a:p>
        </p:txBody>
      </p:sp>
      <p:sp>
        <p:nvSpPr>
          <p:cNvPr id="24" name="矩形 23"/>
          <p:cNvSpPr/>
          <p:nvPr/>
        </p:nvSpPr>
        <p:spPr>
          <a:xfrm>
            <a:off x="2520280" y="3147814"/>
            <a:ext cx="4572000" cy="707886"/>
          </a:xfrm>
          <a:prstGeom prst="rect">
            <a:avLst/>
          </a:prstGeom>
        </p:spPr>
        <p:txBody>
          <a:bodyPr>
            <a:spAutoFit/>
          </a:bodyPr>
          <a:lstStyle/>
          <a:p>
            <a:pPr algn="ctr"/>
            <a:r>
              <a:rPr lang="zh-CN" altLang="en-US" sz="2000" b="1" dirty="0">
                <a:effectLst>
                  <a:outerShdw blurRad="38100" dist="38100" dir="2700000" algn="tl">
                    <a:srgbClr val="000000">
                      <a:alpha val="43137"/>
                    </a:srgbClr>
                  </a:outerShdw>
                </a:effectLst>
                <a:latin typeface="微软雅黑" pitchFamily="34" charset="-122"/>
                <a:ea typeface="微软简标宋" pitchFamily="2" charset="-122"/>
              </a:rPr>
              <a:t>北京市体检中心 </a:t>
            </a:r>
            <a:endParaRPr lang="en-US" altLang="zh-CN" sz="2000" b="1" dirty="0">
              <a:effectLst>
                <a:outerShdw blurRad="38100" dist="38100" dir="2700000" algn="tl">
                  <a:srgbClr val="000000">
                    <a:alpha val="43137"/>
                  </a:srgbClr>
                </a:outerShdw>
              </a:effectLst>
              <a:latin typeface="微软雅黑" pitchFamily="34" charset="-122"/>
              <a:ea typeface="微软简标宋" pitchFamily="2" charset="-122"/>
            </a:endParaRPr>
          </a:p>
          <a:p>
            <a:pPr algn="ctr"/>
            <a:r>
              <a:rPr lang="en-US" altLang="zh-CN" sz="2000" b="1" dirty="0">
                <a:effectLst>
                  <a:outerShdw blurRad="38100" dist="38100" dir="2700000" algn="tl">
                    <a:srgbClr val="000000">
                      <a:alpha val="43137"/>
                    </a:srgbClr>
                  </a:outerShdw>
                </a:effectLst>
                <a:latin typeface="微软雅黑" pitchFamily="34" charset="-122"/>
                <a:ea typeface="微软简标宋" pitchFamily="2" charset="-122"/>
              </a:rPr>
              <a:t>2017</a:t>
            </a:r>
            <a:r>
              <a:rPr lang="zh-CN" altLang="en-US" sz="2000" b="1" dirty="0">
                <a:effectLst>
                  <a:outerShdw blurRad="38100" dist="38100" dir="2700000" algn="tl">
                    <a:srgbClr val="000000">
                      <a:alpha val="43137"/>
                    </a:srgbClr>
                  </a:outerShdw>
                </a:effectLst>
                <a:latin typeface="微软雅黑" pitchFamily="34" charset="-122"/>
                <a:ea typeface="微软简标宋" pitchFamily="2" charset="-122"/>
              </a:rPr>
              <a:t>年</a:t>
            </a:r>
            <a:r>
              <a:rPr lang="en-US" altLang="zh-CN" sz="2000" b="1" dirty="0">
                <a:effectLst>
                  <a:outerShdw blurRad="38100" dist="38100" dir="2700000" algn="tl">
                    <a:srgbClr val="000000">
                      <a:alpha val="43137"/>
                    </a:srgbClr>
                  </a:outerShdw>
                </a:effectLst>
                <a:latin typeface="微软雅黑" pitchFamily="34" charset="-122"/>
                <a:ea typeface="微软简标宋" pitchFamily="2" charset="-122"/>
              </a:rPr>
              <a:t>11</a:t>
            </a:r>
            <a:r>
              <a:rPr lang="zh-CN" altLang="en-US" sz="2000" b="1" dirty="0">
                <a:effectLst>
                  <a:outerShdw blurRad="38100" dist="38100" dir="2700000" algn="tl">
                    <a:srgbClr val="000000">
                      <a:alpha val="43137"/>
                    </a:srgbClr>
                  </a:outerShdw>
                </a:effectLst>
                <a:latin typeface="微软雅黑" pitchFamily="34" charset="-122"/>
                <a:ea typeface="微软简标宋" pitchFamily="2" charset="-122"/>
              </a:rPr>
              <a:t>月</a:t>
            </a:r>
          </a:p>
        </p:txBody>
      </p:sp>
      <p:sp>
        <p:nvSpPr>
          <p:cNvPr id="30" name="矩形 29"/>
          <p:cNvSpPr/>
          <p:nvPr/>
        </p:nvSpPr>
        <p:spPr>
          <a:xfrm>
            <a:off x="2555776" y="1275607"/>
            <a:ext cx="6408712" cy="769441"/>
          </a:xfrm>
          <a:prstGeom prst="rect">
            <a:avLst/>
          </a:prstGeom>
        </p:spPr>
        <p:txBody>
          <a:bodyPr wrap="square">
            <a:spAutoFit/>
          </a:bodyPr>
          <a:lstStyle/>
          <a:p>
            <a:r>
              <a:rPr lang="zh-CN" altLang="en-US" sz="4400" b="1" dirty="0">
                <a:effectLst>
                  <a:outerShdw blurRad="38100" dist="38100" dir="2700000" algn="tl">
                    <a:srgbClr val="000000">
                      <a:alpha val="43137"/>
                    </a:srgbClr>
                  </a:outerShdw>
                </a:effectLst>
                <a:latin typeface="微软雅黑" pitchFamily="34" charset="-122"/>
                <a:ea typeface="微软雅黑" pitchFamily="34" charset="-122"/>
              </a:rPr>
              <a:t>北京市高招体检工作汇报</a:t>
            </a:r>
          </a:p>
        </p:txBody>
      </p:sp>
      <p:cxnSp>
        <p:nvCxnSpPr>
          <p:cNvPr id="4" name="直接连接符 3"/>
          <p:cNvCxnSpPr/>
          <p:nvPr/>
        </p:nvCxnSpPr>
        <p:spPr>
          <a:xfrm>
            <a:off x="2483768" y="1131591"/>
            <a:ext cx="0"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图片 30" descr="体检中心标志.png"/>
          <p:cNvPicPr>
            <a:picLocks noChangeAspect="1"/>
          </p:cNvPicPr>
          <p:nvPr/>
        </p:nvPicPr>
        <p:blipFill>
          <a:blip r:embed="rId3" cstate="print"/>
          <a:stretch>
            <a:fillRect/>
          </a:stretch>
        </p:blipFill>
        <p:spPr>
          <a:xfrm>
            <a:off x="2781922" y="3107568"/>
            <a:ext cx="853974" cy="760326"/>
          </a:xfrm>
          <a:prstGeom prst="rect">
            <a:avLst/>
          </a:prstGeom>
        </p:spPr>
      </p:pic>
    </p:spTree>
    <p:extLst>
      <p:ext uri="{BB962C8B-B14F-4D97-AF65-F5344CB8AC3E}">
        <p14:creationId xmlns:p14="http://schemas.microsoft.com/office/powerpoint/2010/main" val="4019130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4403700" y="2283718"/>
            <a:ext cx="2569934" cy="52322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工作完成情况</a:t>
            </a:r>
          </a:p>
        </p:txBody>
      </p:sp>
      <p:grpSp>
        <p:nvGrpSpPr>
          <p:cNvPr id="62" name="组合 61"/>
          <p:cNvGrpSpPr/>
          <p:nvPr/>
        </p:nvGrpSpPr>
        <p:grpSpPr>
          <a:xfrm>
            <a:off x="2411760" y="1940247"/>
            <a:ext cx="1301106" cy="1301106"/>
            <a:chOff x="2683251" y="1980687"/>
            <a:chExt cx="1301106" cy="1301106"/>
          </a:xfrm>
          <a:solidFill>
            <a:srgbClr val="0070C0"/>
          </a:solidFill>
          <a:effectLst>
            <a:outerShdw blurRad="254000" dist="254000" dir="8100000" algn="tr" rotWithShape="0">
              <a:prstClr val="black">
                <a:alpha val="50000"/>
              </a:prstClr>
            </a:outerShdw>
          </a:effectLst>
        </p:grpSpPr>
        <p:sp>
          <p:nvSpPr>
            <p:cNvPr id="63" name="椭圆 62"/>
            <p:cNvSpPr/>
            <p:nvPr/>
          </p:nvSpPr>
          <p:spPr>
            <a:xfrm>
              <a:off x="2683251" y="1980687"/>
              <a:ext cx="1301106" cy="130110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63"/>
            <p:cNvSpPr txBox="1"/>
            <p:nvPr/>
          </p:nvSpPr>
          <p:spPr>
            <a:xfrm>
              <a:off x="3088348" y="2204312"/>
              <a:ext cx="492443" cy="830997"/>
            </a:xfrm>
            <a:prstGeom prst="rect">
              <a:avLst/>
            </a:prstGeom>
            <a:grpFill/>
            <a:ln>
              <a:solidFill>
                <a:srgbClr val="0070C0"/>
              </a:solidFill>
            </a:ln>
          </p:spPr>
          <p:txBody>
            <a:bodyPr wrap="none" rtlCol="0">
              <a:spAutoFit/>
            </a:bodyPr>
            <a:lstStyle/>
            <a:p>
              <a:r>
                <a:rPr lang="en-US" altLang="zh-CN" sz="4800" dirty="0">
                  <a:solidFill>
                    <a:schemeClr val="bg1"/>
                  </a:solidFill>
                  <a:latin typeface="方正小标宋简体" panose="03000509000000000000" pitchFamily="65" charset="-122"/>
                  <a:ea typeface="方正小标宋简体" panose="03000509000000000000" pitchFamily="65" charset="-122"/>
                </a:rPr>
                <a:t>2</a:t>
              </a:r>
              <a:endParaRPr lang="zh-CN" altLang="en-US" sz="4800" dirty="0">
                <a:solidFill>
                  <a:schemeClr val="bg1"/>
                </a:solidFill>
                <a:latin typeface="方正小标宋简体" panose="03000509000000000000" pitchFamily="65" charset="-122"/>
                <a:ea typeface="方正小标宋简体" panose="03000509000000000000" pitchFamily="65" charset="-122"/>
              </a:endParaRPr>
            </a:p>
          </p:txBody>
        </p:sp>
      </p:grpSp>
      <p:cxnSp>
        <p:nvCxnSpPr>
          <p:cNvPr id="65" name="直接连接符 64"/>
          <p:cNvCxnSpPr/>
          <p:nvPr/>
        </p:nvCxnSpPr>
        <p:spPr>
          <a:xfrm flipV="1">
            <a:off x="4147345" y="1940248"/>
            <a:ext cx="0" cy="1301107"/>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407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p:tgtEl>
                                          <p:spTgt spid="62"/>
                                        </p:tgtEl>
                                        <p:attrNameLst>
                                          <p:attrName>ppt_x</p:attrName>
                                        </p:attrNameLst>
                                      </p:cBhvr>
                                      <p:tavLst>
                                        <p:tav tm="0">
                                          <p:val>
                                            <p:strVal val="#ppt_x+#ppt_w*1.125000"/>
                                          </p:val>
                                        </p:tav>
                                        <p:tav tm="100000">
                                          <p:val>
                                            <p:strVal val="#ppt_x"/>
                                          </p:val>
                                        </p:tav>
                                      </p:tavLst>
                                    </p:anim>
                                    <p:animEffect transition="in" filter="wipe(left)">
                                      <p:cBhvr>
                                        <p:cTn id="12" dur="500"/>
                                        <p:tgtEl>
                                          <p:spTgt spid="6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p:tgtEl>
                                          <p:spTgt spid="60"/>
                                        </p:tgtEl>
                                        <p:attrNameLst>
                                          <p:attrName>ppt_x</p:attrName>
                                        </p:attrNameLst>
                                      </p:cBhvr>
                                      <p:tavLst>
                                        <p:tav tm="0">
                                          <p:val>
                                            <p:strVal val="#ppt_x-#ppt_w*1.125000"/>
                                          </p:val>
                                        </p:tav>
                                        <p:tav tm="100000">
                                          <p:val>
                                            <p:strVal val="#ppt_x"/>
                                          </p:val>
                                        </p:tav>
                                      </p:tavLst>
                                    </p:anim>
                                    <p:animEffect transition="in" filter="wipe(right)">
                                      <p:cBhvr>
                                        <p:cTn id="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00127" y="1427164"/>
            <a:ext cx="3283843" cy="512762"/>
            <a:chOff x="1000125" y="1427163"/>
            <a:chExt cx="3283843" cy="512762"/>
          </a:xfrm>
        </p:grpSpPr>
        <p:grpSp>
          <p:nvGrpSpPr>
            <p:cNvPr id="48" name="组合 11"/>
            <p:cNvGrpSpPr>
              <a:grpSpLocks/>
            </p:cNvGrpSpPr>
            <p:nvPr/>
          </p:nvGrpSpPr>
          <p:grpSpPr bwMode="auto">
            <a:xfrm>
              <a:off x="1000125" y="1427163"/>
              <a:ext cx="634403" cy="512762"/>
              <a:chOff x="2655492" y="1254626"/>
              <a:chExt cx="634271" cy="513105"/>
            </a:xfrm>
          </p:grpSpPr>
          <p:sp>
            <p:nvSpPr>
              <p:cNvPr id="50" name="菱形 49"/>
              <p:cNvSpPr/>
              <p:nvPr/>
            </p:nvSpPr>
            <p:spPr bwMode="auto">
              <a:xfrm>
                <a:off x="2655492" y="1254626"/>
                <a:ext cx="512656" cy="513105"/>
              </a:xfrm>
              <a:prstGeom prst="diamond">
                <a:avLst/>
              </a:prstGeom>
              <a:solidFill>
                <a:srgbClr val="0054A7"/>
              </a:solidFill>
              <a:ln>
                <a:solidFill>
                  <a:srgbClr val="0054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矩形 28"/>
              <p:cNvSpPr>
                <a:spLocks noChangeArrowheads="1"/>
              </p:cNvSpPr>
              <p:nvPr/>
            </p:nvSpPr>
            <p:spPr bwMode="auto">
              <a:xfrm>
                <a:off x="2667515" y="1292751"/>
                <a:ext cx="622248"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000" dirty="0">
                    <a:solidFill>
                      <a:schemeClr val="bg1"/>
                    </a:solidFill>
                    <a:latin typeface="Broadway" pitchFamily="82" charset="0"/>
                    <a:ea typeface="方正超粗黑简体" charset="-122"/>
                  </a:rPr>
                  <a:t>01</a:t>
                </a:r>
                <a:endParaRPr lang="zh-CN" altLang="en-US" sz="2000" dirty="0">
                  <a:solidFill>
                    <a:schemeClr val="bg1"/>
                  </a:solidFill>
                  <a:latin typeface="Broadway" pitchFamily="82" charset="0"/>
                  <a:ea typeface="方正超粗黑简体" charset="-122"/>
                </a:endParaRPr>
              </a:p>
            </p:txBody>
          </p:sp>
        </p:grpSp>
        <p:cxnSp>
          <p:nvCxnSpPr>
            <p:cNvPr id="49" name="直接连接符 48"/>
            <p:cNvCxnSpPr/>
            <p:nvPr/>
          </p:nvCxnSpPr>
          <p:spPr bwMode="auto">
            <a:xfrm>
              <a:off x="1240582" y="1933203"/>
              <a:ext cx="2880320" cy="0"/>
            </a:xfrm>
            <a:prstGeom prst="line">
              <a:avLst/>
            </a:prstGeom>
            <a:ln w="19050">
              <a:solidFill>
                <a:srgbClr val="0054A7"/>
              </a:solidFill>
            </a:ln>
          </p:spPr>
          <p:style>
            <a:lnRef idx="1">
              <a:schemeClr val="accent1"/>
            </a:lnRef>
            <a:fillRef idx="0">
              <a:schemeClr val="accent1"/>
            </a:fillRef>
            <a:effectRef idx="0">
              <a:schemeClr val="accent1"/>
            </a:effectRef>
            <a:fontRef idx="minor">
              <a:schemeClr val="tx1"/>
            </a:fontRef>
          </p:style>
        </p:cxnSp>
        <p:sp>
          <p:nvSpPr>
            <p:cNvPr id="47" name="矩形 13"/>
            <p:cNvSpPr>
              <a:spLocks noChangeArrowheads="1"/>
            </p:cNvSpPr>
            <p:nvPr/>
          </p:nvSpPr>
          <p:spPr bwMode="auto">
            <a:xfrm>
              <a:off x="1700964" y="1443272"/>
              <a:ext cx="2583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rgbClr val="0054A7"/>
                  </a:solidFill>
                  <a:latin typeface="微软雅黑" pitchFamily="34" charset="-122"/>
                  <a:ea typeface="微软雅黑" pitchFamily="34" charset="-122"/>
                </a:rPr>
                <a:t>体检开展情况</a:t>
              </a:r>
            </a:p>
          </p:txBody>
        </p:sp>
      </p:grpSp>
      <p:sp>
        <p:nvSpPr>
          <p:cNvPr id="52" name="矩形 51"/>
          <p:cNvSpPr/>
          <p:nvPr/>
        </p:nvSpPr>
        <p:spPr>
          <a:xfrm>
            <a:off x="856813" y="51471"/>
            <a:ext cx="2031325"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p>
        </p:txBody>
      </p:sp>
      <p:grpSp>
        <p:nvGrpSpPr>
          <p:cNvPr id="57" name="组合 56"/>
          <p:cNvGrpSpPr/>
          <p:nvPr/>
        </p:nvGrpSpPr>
        <p:grpSpPr>
          <a:xfrm>
            <a:off x="1000127" y="2266306"/>
            <a:ext cx="3283843" cy="512762"/>
            <a:chOff x="1000125" y="1427163"/>
            <a:chExt cx="3283843" cy="512762"/>
          </a:xfrm>
        </p:grpSpPr>
        <p:grpSp>
          <p:nvGrpSpPr>
            <p:cNvPr id="58" name="组合 11"/>
            <p:cNvGrpSpPr>
              <a:grpSpLocks/>
            </p:cNvGrpSpPr>
            <p:nvPr/>
          </p:nvGrpSpPr>
          <p:grpSpPr bwMode="auto">
            <a:xfrm>
              <a:off x="1000125" y="1427163"/>
              <a:ext cx="634403" cy="512762"/>
              <a:chOff x="2655492" y="1254626"/>
              <a:chExt cx="634271" cy="513105"/>
            </a:xfrm>
          </p:grpSpPr>
          <p:sp>
            <p:nvSpPr>
              <p:cNvPr id="61" name="菱形 60"/>
              <p:cNvSpPr/>
              <p:nvPr/>
            </p:nvSpPr>
            <p:spPr bwMode="auto">
              <a:xfrm>
                <a:off x="2655492" y="1254626"/>
                <a:ext cx="512656" cy="513105"/>
              </a:xfrm>
              <a:prstGeom prst="diamond">
                <a:avLst/>
              </a:prstGeom>
              <a:solidFill>
                <a:srgbClr val="0054A7"/>
              </a:solidFill>
              <a:ln>
                <a:solidFill>
                  <a:srgbClr val="0054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2" name="矩形 28"/>
              <p:cNvSpPr>
                <a:spLocks noChangeArrowheads="1"/>
              </p:cNvSpPr>
              <p:nvPr/>
            </p:nvSpPr>
            <p:spPr bwMode="auto">
              <a:xfrm>
                <a:off x="2667515" y="1292751"/>
                <a:ext cx="622248"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000" dirty="0">
                    <a:solidFill>
                      <a:schemeClr val="bg1"/>
                    </a:solidFill>
                    <a:latin typeface="Broadway" pitchFamily="82" charset="0"/>
                    <a:ea typeface="方正超粗黑简体" charset="-122"/>
                  </a:rPr>
                  <a:t>02</a:t>
                </a:r>
                <a:endParaRPr lang="zh-CN" altLang="en-US" sz="2000" dirty="0">
                  <a:solidFill>
                    <a:schemeClr val="bg1"/>
                  </a:solidFill>
                  <a:latin typeface="Broadway" pitchFamily="82" charset="0"/>
                  <a:ea typeface="方正超粗黑简体" charset="-122"/>
                </a:endParaRPr>
              </a:p>
            </p:txBody>
          </p:sp>
        </p:grpSp>
        <p:cxnSp>
          <p:nvCxnSpPr>
            <p:cNvPr id="59" name="直接连接符 58"/>
            <p:cNvCxnSpPr/>
            <p:nvPr/>
          </p:nvCxnSpPr>
          <p:spPr bwMode="auto">
            <a:xfrm>
              <a:off x="1240582" y="1933203"/>
              <a:ext cx="2880320" cy="0"/>
            </a:xfrm>
            <a:prstGeom prst="line">
              <a:avLst/>
            </a:prstGeom>
            <a:ln w="19050">
              <a:solidFill>
                <a:srgbClr val="0054A7"/>
              </a:solidFill>
            </a:ln>
          </p:spPr>
          <p:style>
            <a:lnRef idx="1">
              <a:schemeClr val="accent1"/>
            </a:lnRef>
            <a:fillRef idx="0">
              <a:schemeClr val="accent1"/>
            </a:fillRef>
            <a:effectRef idx="0">
              <a:schemeClr val="accent1"/>
            </a:effectRef>
            <a:fontRef idx="minor">
              <a:schemeClr val="tx1"/>
            </a:fontRef>
          </p:style>
        </p:cxnSp>
        <p:sp>
          <p:nvSpPr>
            <p:cNvPr id="60" name="矩形 13"/>
            <p:cNvSpPr>
              <a:spLocks noChangeArrowheads="1"/>
            </p:cNvSpPr>
            <p:nvPr/>
          </p:nvSpPr>
          <p:spPr bwMode="auto">
            <a:xfrm>
              <a:off x="1700964" y="1443272"/>
              <a:ext cx="2583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rgbClr val="0054A7"/>
                  </a:solidFill>
                  <a:latin typeface="微软雅黑" pitchFamily="34" charset="-122"/>
                  <a:ea typeface="微软雅黑" pitchFamily="34" charset="-122"/>
                </a:rPr>
                <a:t>飞行检查情况</a:t>
              </a:r>
            </a:p>
          </p:txBody>
        </p:sp>
      </p:grpSp>
      <p:grpSp>
        <p:nvGrpSpPr>
          <p:cNvPr id="63" name="组合 62"/>
          <p:cNvGrpSpPr/>
          <p:nvPr/>
        </p:nvGrpSpPr>
        <p:grpSpPr>
          <a:xfrm>
            <a:off x="1000127" y="3211117"/>
            <a:ext cx="3283843" cy="512762"/>
            <a:chOff x="1000125" y="1427163"/>
            <a:chExt cx="3283843" cy="512762"/>
          </a:xfrm>
        </p:grpSpPr>
        <p:grpSp>
          <p:nvGrpSpPr>
            <p:cNvPr id="64" name="组合 11"/>
            <p:cNvGrpSpPr>
              <a:grpSpLocks/>
            </p:cNvGrpSpPr>
            <p:nvPr/>
          </p:nvGrpSpPr>
          <p:grpSpPr bwMode="auto">
            <a:xfrm>
              <a:off x="1000125" y="1427163"/>
              <a:ext cx="634403" cy="512762"/>
              <a:chOff x="2655492" y="1254626"/>
              <a:chExt cx="634271" cy="513105"/>
            </a:xfrm>
          </p:grpSpPr>
          <p:sp>
            <p:nvSpPr>
              <p:cNvPr id="67" name="菱形 66"/>
              <p:cNvSpPr/>
              <p:nvPr/>
            </p:nvSpPr>
            <p:spPr bwMode="auto">
              <a:xfrm>
                <a:off x="2655492" y="1254626"/>
                <a:ext cx="512656" cy="513105"/>
              </a:xfrm>
              <a:prstGeom prst="diamond">
                <a:avLst/>
              </a:prstGeom>
              <a:solidFill>
                <a:srgbClr val="0054A7"/>
              </a:solidFill>
              <a:ln>
                <a:solidFill>
                  <a:srgbClr val="0054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8" name="矩形 28"/>
              <p:cNvSpPr>
                <a:spLocks noChangeArrowheads="1"/>
              </p:cNvSpPr>
              <p:nvPr/>
            </p:nvSpPr>
            <p:spPr bwMode="auto">
              <a:xfrm>
                <a:off x="2667515" y="1292751"/>
                <a:ext cx="622248"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000" dirty="0">
                    <a:solidFill>
                      <a:schemeClr val="bg1"/>
                    </a:solidFill>
                    <a:latin typeface="Broadway" pitchFamily="82" charset="0"/>
                    <a:ea typeface="方正超粗黑简体" charset="-122"/>
                  </a:rPr>
                  <a:t>03</a:t>
                </a:r>
                <a:endParaRPr lang="zh-CN" altLang="en-US" sz="2000" dirty="0">
                  <a:solidFill>
                    <a:schemeClr val="bg1"/>
                  </a:solidFill>
                  <a:latin typeface="Broadway" pitchFamily="82" charset="0"/>
                  <a:ea typeface="方正超粗黑简体" charset="-122"/>
                </a:endParaRPr>
              </a:p>
            </p:txBody>
          </p:sp>
        </p:grpSp>
        <p:cxnSp>
          <p:nvCxnSpPr>
            <p:cNvPr id="65" name="直接连接符 64"/>
            <p:cNvCxnSpPr/>
            <p:nvPr/>
          </p:nvCxnSpPr>
          <p:spPr bwMode="auto">
            <a:xfrm>
              <a:off x="1240582" y="1933203"/>
              <a:ext cx="2880320" cy="0"/>
            </a:xfrm>
            <a:prstGeom prst="line">
              <a:avLst/>
            </a:prstGeom>
            <a:ln w="19050">
              <a:solidFill>
                <a:srgbClr val="0054A7"/>
              </a:solidFill>
            </a:ln>
          </p:spPr>
          <p:style>
            <a:lnRef idx="1">
              <a:schemeClr val="accent1"/>
            </a:lnRef>
            <a:fillRef idx="0">
              <a:schemeClr val="accent1"/>
            </a:fillRef>
            <a:effectRef idx="0">
              <a:schemeClr val="accent1"/>
            </a:effectRef>
            <a:fontRef idx="minor">
              <a:schemeClr val="tx1"/>
            </a:fontRef>
          </p:style>
        </p:cxnSp>
        <p:sp>
          <p:nvSpPr>
            <p:cNvPr id="66" name="矩形 13"/>
            <p:cNvSpPr>
              <a:spLocks noChangeArrowheads="1"/>
            </p:cNvSpPr>
            <p:nvPr/>
          </p:nvSpPr>
          <p:spPr bwMode="auto">
            <a:xfrm>
              <a:off x="1700964" y="1443272"/>
              <a:ext cx="2583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rgbClr val="0054A7"/>
                  </a:solidFill>
                  <a:latin typeface="微软雅黑" pitchFamily="34" charset="-122"/>
                  <a:ea typeface="微软雅黑" pitchFamily="34" charset="-122"/>
                </a:rPr>
                <a:t>全市会诊情况</a:t>
              </a:r>
            </a:p>
          </p:txBody>
        </p:sp>
      </p:grpSp>
      <p:grpSp>
        <p:nvGrpSpPr>
          <p:cNvPr id="69" name="组合 68"/>
          <p:cNvGrpSpPr/>
          <p:nvPr/>
        </p:nvGrpSpPr>
        <p:grpSpPr>
          <a:xfrm>
            <a:off x="4816551" y="1429147"/>
            <a:ext cx="3283843" cy="512762"/>
            <a:chOff x="1000125" y="1427163"/>
            <a:chExt cx="3283843" cy="512762"/>
          </a:xfrm>
        </p:grpSpPr>
        <p:grpSp>
          <p:nvGrpSpPr>
            <p:cNvPr id="70" name="组合 11"/>
            <p:cNvGrpSpPr>
              <a:grpSpLocks/>
            </p:cNvGrpSpPr>
            <p:nvPr/>
          </p:nvGrpSpPr>
          <p:grpSpPr bwMode="auto">
            <a:xfrm>
              <a:off x="1000125" y="1427163"/>
              <a:ext cx="634403" cy="512762"/>
              <a:chOff x="2655492" y="1254626"/>
              <a:chExt cx="634271" cy="513105"/>
            </a:xfrm>
          </p:grpSpPr>
          <p:sp>
            <p:nvSpPr>
              <p:cNvPr id="103" name="菱形 102"/>
              <p:cNvSpPr/>
              <p:nvPr/>
            </p:nvSpPr>
            <p:spPr bwMode="auto">
              <a:xfrm>
                <a:off x="2655492" y="1254626"/>
                <a:ext cx="512656" cy="513105"/>
              </a:xfrm>
              <a:prstGeom prst="diamond">
                <a:avLst/>
              </a:prstGeom>
              <a:solidFill>
                <a:srgbClr val="0054A7"/>
              </a:solidFill>
              <a:ln>
                <a:solidFill>
                  <a:srgbClr val="0054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4" name="矩形 28"/>
              <p:cNvSpPr>
                <a:spLocks noChangeArrowheads="1"/>
              </p:cNvSpPr>
              <p:nvPr/>
            </p:nvSpPr>
            <p:spPr bwMode="auto">
              <a:xfrm>
                <a:off x="2667515" y="1292751"/>
                <a:ext cx="622248"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000" dirty="0">
                    <a:solidFill>
                      <a:schemeClr val="bg1"/>
                    </a:solidFill>
                    <a:latin typeface="Broadway" pitchFamily="82" charset="0"/>
                    <a:ea typeface="方正超粗黑简体" charset="-122"/>
                  </a:rPr>
                  <a:t>04</a:t>
                </a:r>
                <a:endParaRPr lang="zh-CN" altLang="en-US" sz="2000" dirty="0">
                  <a:solidFill>
                    <a:schemeClr val="bg1"/>
                  </a:solidFill>
                  <a:latin typeface="Broadway" pitchFamily="82" charset="0"/>
                  <a:ea typeface="方正超粗黑简体" charset="-122"/>
                </a:endParaRPr>
              </a:p>
            </p:txBody>
          </p:sp>
        </p:grpSp>
        <p:cxnSp>
          <p:nvCxnSpPr>
            <p:cNvPr id="101" name="直接连接符 100"/>
            <p:cNvCxnSpPr/>
            <p:nvPr/>
          </p:nvCxnSpPr>
          <p:spPr bwMode="auto">
            <a:xfrm>
              <a:off x="1240582" y="1933203"/>
              <a:ext cx="2880320" cy="0"/>
            </a:xfrm>
            <a:prstGeom prst="line">
              <a:avLst/>
            </a:prstGeom>
            <a:ln w="19050">
              <a:solidFill>
                <a:srgbClr val="0054A7"/>
              </a:solidFill>
            </a:ln>
          </p:spPr>
          <p:style>
            <a:lnRef idx="1">
              <a:schemeClr val="accent1"/>
            </a:lnRef>
            <a:fillRef idx="0">
              <a:schemeClr val="accent1"/>
            </a:fillRef>
            <a:effectRef idx="0">
              <a:schemeClr val="accent1"/>
            </a:effectRef>
            <a:fontRef idx="minor">
              <a:schemeClr val="tx1"/>
            </a:fontRef>
          </p:style>
        </p:cxnSp>
        <p:sp>
          <p:nvSpPr>
            <p:cNvPr id="102" name="矩形 13"/>
            <p:cNvSpPr>
              <a:spLocks noChangeArrowheads="1"/>
            </p:cNvSpPr>
            <p:nvPr/>
          </p:nvSpPr>
          <p:spPr bwMode="auto">
            <a:xfrm>
              <a:off x="1700964" y="1443272"/>
              <a:ext cx="2583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rgbClr val="0054A7"/>
                  </a:solidFill>
                  <a:latin typeface="微软雅黑" pitchFamily="34" charset="-122"/>
                  <a:ea typeface="微软雅黑" pitchFamily="34" charset="-122"/>
                </a:rPr>
                <a:t>数据上报审核</a:t>
              </a:r>
            </a:p>
          </p:txBody>
        </p:sp>
      </p:grpSp>
      <p:grpSp>
        <p:nvGrpSpPr>
          <p:cNvPr id="105" name="组合 104"/>
          <p:cNvGrpSpPr/>
          <p:nvPr/>
        </p:nvGrpSpPr>
        <p:grpSpPr>
          <a:xfrm>
            <a:off x="4816551" y="2264668"/>
            <a:ext cx="3283843" cy="512762"/>
            <a:chOff x="1000125" y="1427163"/>
            <a:chExt cx="3283843" cy="512762"/>
          </a:xfrm>
        </p:grpSpPr>
        <p:grpSp>
          <p:nvGrpSpPr>
            <p:cNvPr id="106" name="组合 11"/>
            <p:cNvGrpSpPr>
              <a:grpSpLocks/>
            </p:cNvGrpSpPr>
            <p:nvPr/>
          </p:nvGrpSpPr>
          <p:grpSpPr bwMode="auto">
            <a:xfrm>
              <a:off x="1000125" y="1427163"/>
              <a:ext cx="634403" cy="512762"/>
              <a:chOff x="2655492" y="1254626"/>
              <a:chExt cx="634271" cy="513105"/>
            </a:xfrm>
          </p:grpSpPr>
          <p:sp>
            <p:nvSpPr>
              <p:cNvPr id="109" name="菱形 108"/>
              <p:cNvSpPr/>
              <p:nvPr/>
            </p:nvSpPr>
            <p:spPr bwMode="auto">
              <a:xfrm>
                <a:off x="2655492" y="1254626"/>
                <a:ext cx="512656" cy="513105"/>
              </a:xfrm>
              <a:prstGeom prst="diamond">
                <a:avLst/>
              </a:prstGeom>
              <a:solidFill>
                <a:srgbClr val="0054A7"/>
              </a:solidFill>
              <a:ln>
                <a:solidFill>
                  <a:srgbClr val="0054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0" name="矩形 28"/>
              <p:cNvSpPr>
                <a:spLocks noChangeArrowheads="1"/>
              </p:cNvSpPr>
              <p:nvPr/>
            </p:nvSpPr>
            <p:spPr bwMode="auto">
              <a:xfrm>
                <a:off x="2667515" y="1292751"/>
                <a:ext cx="622248"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000" dirty="0">
                    <a:solidFill>
                      <a:schemeClr val="bg1"/>
                    </a:solidFill>
                    <a:latin typeface="Broadway" pitchFamily="82" charset="0"/>
                    <a:ea typeface="方正超粗黑简体" charset="-122"/>
                  </a:rPr>
                  <a:t>05</a:t>
                </a:r>
                <a:endParaRPr lang="zh-CN" altLang="en-US" sz="2000" dirty="0">
                  <a:solidFill>
                    <a:schemeClr val="bg1"/>
                  </a:solidFill>
                  <a:latin typeface="Broadway" pitchFamily="82" charset="0"/>
                  <a:ea typeface="方正超粗黑简体" charset="-122"/>
                </a:endParaRPr>
              </a:p>
            </p:txBody>
          </p:sp>
        </p:grpSp>
        <p:cxnSp>
          <p:nvCxnSpPr>
            <p:cNvPr id="107" name="直接连接符 106"/>
            <p:cNvCxnSpPr/>
            <p:nvPr/>
          </p:nvCxnSpPr>
          <p:spPr bwMode="auto">
            <a:xfrm>
              <a:off x="1240582" y="1933203"/>
              <a:ext cx="2880320" cy="0"/>
            </a:xfrm>
            <a:prstGeom prst="line">
              <a:avLst/>
            </a:prstGeom>
            <a:ln w="19050">
              <a:solidFill>
                <a:srgbClr val="0054A7"/>
              </a:solidFill>
            </a:ln>
          </p:spPr>
          <p:style>
            <a:lnRef idx="1">
              <a:schemeClr val="accent1"/>
            </a:lnRef>
            <a:fillRef idx="0">
              <a:schemeClr val="accent1"/>
            </a:fillRef>
            <a:effectRef idx="0">
              <a:schemeClr val="accent1"/>
            </a:effectRef>
            <a:fontRef idx="minor">
              <a:schemeClr val="tx1"/>
            </a:fontRef>
          </p:style>
        </p:cxnSp>
        <p:sp>
          <p:nvSpPr>
            <p:cNvPr id="108" name="矩形 13"/>
            <p:cNvSpPr>
              <a:spLocks noChangeArrowheads="1"/>
            </p:cNvSpPr>
            <p:nvPr/>
          </p:nvSpPr>
          <p:spPr bwMode="auto">
            <a:xfrm>
              <a:off x="1700964" y="1443272"/>
              <a:ext cx="2583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rgbClr val="0054A7"/>
                  </a:solidFill>
                  <a:latin typeface="微软雅黑" pitchFamily="34" charset="-122"/>
                  <a:ea typeface="微软雅黑" pitchFamily="34" charset="-122"/>
                </a:rPr>
                <a:t>网上公示情况</a:t>
              </a:r>
            </a:p>
          </p:txBody>
        </p:sp>
      </p:grpSp>
      <p:grpSp>
        <p:nvGrpSpPr>
          <p:cNvPr id="111" name="组合 110"/>
          <p:cNvGrpSpPr/>
          <p:nvPr/>
        </p:nvGrpSpPr>
        <p:grpSpPr>
          <a:xfrm>
            <a:off x="4816551" y="3210298"/>
            <a:ext cx="3283843" cy="512762"/>
            <a:chOff x="1000125" y="1427163"/>
            <a:chExt cx="3283843" cy="512762"/>
          </a:xfrm>
        </p:grpSpPr>
        <p:grpSp>
          <p:nvGrpSpPr>
            <p:cNvPr id="112" name="组合 11"/>
            <p:cNvGrpSpPr>
              <a:grpSpLocks/>
            </p:cNvGrpSpPr>
            <p:nvPr/>
          </p:nvGrpSpPr>
          <p:grpSpPr bwMode="auto">
            <a:xfrm>
              <a:off x="1000125" y="1427163"/>
              <a:ext cx="634403" cy="512762"/>
              <a:chOff x="2655492" y="1254626"/>
              <a:chExt cx="634271" cy="513105"/>
            </a:xfrm>
          </p:grpSpPr>
          <p:sp>
            <p:nvSpPr>
              <p:cNvPr id="115" name="菱形 114"/>
              <p:cNvSpPr/>
              <p:nvPr/>
            </p:nvSpPr>
            <p:spPr bwMode="auto">
              <a:xfrm>
                <a:off x="2655492" y="1254626"/>
                <a:ext cx="512656" cy="513105"/>
              </a:xfrm>
              <a:prstGeom prst="diamond">
                <a:avLst/>
              </a:prstGeom>
              <a:solidFill>
                <a:srgbClr val="0054A7"/>
              </a:solidFill>
              <a:ln>
                <a:solidFill>
                  <a:srgbClr val="0054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6" name="矩形 28"/>
              <p:cNvSpPr>
                <a:spLocks noChangeArrowheads="1"/>
              </p:cNvSpPr>
              <p:nvPr/>
            </p:nvSpPr>
            <p:spPr bwMode="auto">
              <a:xfrm>
                <a:off x="2667515" y="1292751"/>
                <a:ext cx="622248"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000" dirty="0">
                    <a:solidFill>
                      <a:schemeClr val="bg1"/>
                    </a:solidFill>
                    <a:latin typeface="Broadway" pitchFamily="82" charset="0"/>
                    <a:ea typeface="方正超粗黑简体" charset="-122"/>
                  </a:rPr>
                  <a:t>06</a:t>
                </a:r>
                <a:endParaRPr lang="zh-CN" altLang="en-US" sz="2000" dirty="0">
                  <a:solidFill>
                    <a:schemeClr val="bg1"/>
                  </a:solidFill>
                  <a:latin typeface="Broadway" pitchFamily="82" charset="0"/>
                  <a:ea typeface="方正超粗黑简体" charset="-122"/>
                </a:endParaRPr>
              </a:p>
            </p:txBody>
          </p:sp>
        </p:grpSp>
        <p:cxnSp>
          <p:nvCxnSpPr>
            <p:cNvPr id="113" name="直接连接符 112"/>
            <p:cNvCxnSpPr/>
            <p:nvPr/>
          </p:nvCxnSpPr>
          <p:spPr bwMode="auto">
            <a:xfrm>
              <a:off x="1240582" y="1933203"/>
              <a:ext cx="2880320" cy="0"/>
            </a:xfrm>
            <a:prstGeom prst="line">
              <a:avLst/>
            </a:prstGeom>
            <a:ln w="19050">
              <a:solidFill>
                <a:srgbClr val="0054A7"/>
              </a:solidFill>
            </a:ln>
          </p:spPr>
          <p:style>
            <a:lnRef idx="1">
              <a:schemeClr val="accent1"/>
            </a:lnRef>
            <a:fillRef idx="0">
              <a:schemeClr val="accent1"/>
            </a:fillRef>
            <a:effectRef idx="0">
              <a:schemeClr val="accent1"/>
            </a:effectRef>
            <a:fontRef idx="minor">
              <a:schemeClr val="tx1"/>
            </a:fontRef>
          </p:style>
        </p:cxnSp>
        <p:sp>
          <p:nvSpPr>
            <p:cNvPr id="114" name="矩形 13"/>
            <p:cNvSpPr>
              <a:spLocks noChangeArrowheads="1"/>
            </p:cNvSpPr>
            <p:nvPr/>
          </p:nvSpPr>
          <p:spPr bwMode="auto">
            <a:xfrm>
              <a:off x="1700964" y="1443272"/>
              <a:ext cx="2583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rgbClr val="0054A7"/>
                  </a:solidFill>
                  <a:latin typeface="微软雅黑" pitchFamily="34" charset="-122"/>
                  <a:ea typeface="微软雅黑" pitchFamily="34" charset="-122"/>
                </a:rPr>
                <a:t>数据规范情况</a:t>
              </a:r>
            </a:p>
          </p:txBody>
        </p:sp>
      </p:grpSp>
    </p:spTree>
    <p:extLst>
      <p:ext uri="{BB962C8B-B14F-4D97-AF65-F5344CB8AC3E}">
        <p14:creationId xmlns:p14="http://schemas.microsoft.com/office/powerpoint/2010/main" val="1143890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体检开展情况</a:t>
            </a:r>
          </a:p>
        </p:txBody>
      </p:sp>
      <p:grpSp>
        <p:nvGrpSpPr>
          <p:cNvPr id="39" name="组合 38"/>
          <p:cNvGrpSpPr/>
          <p:nvPr/>
        </p:nvGrpSpPr>
        <p:grpSpPr>
          <a:xfrm>
            <a:off x="3618791" y="877081"/>
            <a:ext cx="3888432" cy="1126797"/>
            <a:chOff x="4304043" y="1286668"/>
            <a:chExt cx="3837944" cy="2757793"/>
          </a:xfrm>
          <a:effectLst>
            <a:outerShdw blurRad="254000" dist="127000" dir="8100000" algn="tr" rotWithShape="0">
              <a:prstClr val="black">
                <a:alpha val="40000"/>
              </a:prstClr>
            </a:outerShdw>
          </a:effectLst>
        </p:grpSpPr>
        <p:sp>
          <p:nvSpPr>
            <p:cNvPr id="40" name="圆角矩形 3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4351931" y="1367703"/>
              <a:ext cx="3742172" cy="2595722"/>
            </a:xfrm>
            <a:prstGeom prst="roundRect">
              <a:avLst/>
            </a:prstGeom>
            <a:solidFill>
              <a:srgbClr val="05A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2554224" y="1877825"/>
            <a:ext cx="1005393" cy="1980588"/>
            <a:chOff x="2210594" y="1810545"/>
            <a:chExt cx="1005703" cy="1981199"/>
          </a:xfrm>
          <a:effectLst>
            <a:outerShdw blurRad="50800" dist="38100" dir="8100000" algn="tr" rotWithShape="0">
              <a:prstClr val="black">
                <a:alpha val="40000"/>
              </a:prstClr>
            </a:outerShdw>
          </a:effectLst>
        </p:grpSpPr>
        <p:cxnSp>
          <p:nvCxnSpPr>
            <p:cNvPr id="43" name="直接连接符 42"/>
            <p:cNvCxnSpPr/>
            <p:nvPr/>
          </p:nvCxnSpPr>
          <p:spPr>
            <a:xfrm>
              <a:off x="2210594" y="3160810"/>
              <a:ext cx="1005703" cy="630934"/>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346670" y="2801144"/>
              <a:ext cx="777103" cy="1"/>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2210594" y="1810545"/>
              <a:ext cx="943881" cy="581419"/>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971600" y="2211710"/>
            <a:ext cx="1531562" cy="1276432"/>
            <a:chOff x="304800" y="673100"/>
            <a:chExt cx="4000500" cy="4000500"/>
          </a:xfrm>
          <a:effectLst>
            <a:outerShdw blurRad="254000" dist="127000" dir="8100000" algn="tr" rotWithShape="0">
              <a:prstClr val="black">
                <a:alpha val="40000"/>
              </a:prstClr>
            </a:outerShdw>
          </a:effectLst>
        </p:grpSpPr>
        <p:sp>
          <p:nvSpPr>
            <p:cNvPr id="53" name="同心圆 18"/>
            <p:cNvSpPr/>
            <p:nvPr/>
          </p:nvSpPr>
          <p:spPr>
            <a:xfrm>
              <a:off x="304800" y="673100"/>
              <a:ext cx="4000500" cy="4000500"/>
            </a:xfrm>
            <a:prstGeom prst="hexagon">
              <a:avLst/>
            </a:prstGeom>
            <a:gradFill>
              <a:gsLst>
                <a:gs pos="0">
                  <a:srgbClr val="85BFFF"/>
                </a:gs>
                <a:gs pos="67000">
                  <a:srgbClr val="499BE2"/>
                </a:gs>
                <a:gs pos="100000">
                  <a:srgbClr val="0070C0"/>
                </a:gs>
              </a:gsLst>
              <a:lin ang="189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54" name="椭圆 19"/>
            <p:cNvSpPr/>
            <p:nvPr/>
          </p:nvSpPr>
          <p:spPr>
            <a:xfrm>
              <a:off x="392112" y="760412"/>
              <a:ext cx="3825874" cy="3825874"/>
            </a:xfrm>
            <a:prstGeom prst="hexagon">
              <a:avLst/>
            </a:prstGeom>
            <a:gradFill>
              <a:gsLst>
                <a:gs pos="0">
                  <a:srgbClr val="85BFFF"/>
                </a:gs>
                <a:gs pos="33000">
                  <a:srgbClr val="499BE2"/>
                </a:gs>
                <a:gs pos="79000">
                  <a:srgbClr val="0070C0"/>
                </a:gs>
              </a:gsLst>
              <a:lin ang="8100000" scaled="0"/>
            </a:gradFill>
            <a:ln w="25400" cap="flat" cmpd="sng" algn="ctr">
              <a:noFill/>
              <a:prstDash val="solid"/>
            </a:ln>
            <a:effectLst/>
          </p:spPr>
          <p:txBody>
            <a:bodyPr rtlCol="0" anchor="ctr"/>
            <a:lstStyle/>
            <a:p>
              <a:pPr algn="ctr" defTabSz="914126">
                <a:defRPr/>
              </a:pPr>
              <a:endParaRPr lang="zh-CN" altLang="en-US" sz="1800" kern="0">
                <a:solidFill>
                  <a:schemeClr val="bg1"/>
                </a:solidFill>
                <a:latin typeface="微软雅黑" panose="020B0503020204020204" pitchFamily="34" charset="-122"/>
                <a:ea typeface="微软雅黑" panose="020B0503020204020204" pitchFamily="34" charset="-122"/>
              </a:endParaRPr>
            </a:p>
          </p:txBody>
        </p:sp>
      </p:grpSp>
      <p:sp>
        <p:nvSpPr>
          <p:cNvPr id="78" name="文本框 37"/>
          <p:cNvSpPr>
            <a:spLocks noChangeArrowheads="1"/>
          </p:cNvSpPr>
          <p:nvPr/>
        </p:nvSpPr>
        <p:spPr bwMode="auto">
          <a:xfrm>
            <a:off x="1403648" y="2337169"/>
            <a:ext cx="6463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800" b="1" dirty="0">
                <a:solidFill>
                  <a:schemeClr val="bg1"/>
                </a:solidFill>
                <a:sym typeface="微软雅黑" pitchFamily="34" charset="-122"/>
              </a:rPr>
              <a:t>体检</a:t>
            </a:r>
            <a:endParaRPr lang="en-US" altLang="zh-CN" sz="1800" b="1" dirty="0">
              <a:solidFill>
                <a:schemeClr val="bg1"/>
              </a:solidFill>
              <a:sym typeface="微软雅黑" pitchFamily="34" charset="-122"/>
            </a:endParaRPr>
          </a:p>
          <a:p>
            <a:pPr algn="ctr" eaLnBrk="1" hangingPunct="1">
              <a:spcBef>
                <a:spcPct val="0"/>
              </a:spcBef>
              <a:buFont typeface="Arial" charset="0"/>
              <a:buNone/>
            </a:pPr>
            <a:r>
              <a:rPr lang="zh-CN" altLang="en-US" sz="1800" b="1" dirty="0">
                <a:solidFill>
                  <a:schemeClr val="bg1"/>
                </a:solidFill>
                <a:sym typeface="微软雅黑" pitchFamily="34" charset="-122"/>
              </a:rPr>
              <a:t>开展</a:t>
            </a:r>
            <a:endParaRPr lang="en-US" altLang="zh-CN" sz="1800" b="1" dirty="0">
              <a:solidFill>
                <a:schemeClr val="bg1"/>
              </a:solidFill>
              <a:sym typeface="微软雅黑" pitchFamily="34" charset="-122"/>
            </a:endParaRPr>
          </a:p>
          <a:p>
            <a:pPr algn="ctr" eaLnBrk="1" hangingPunct="1">
              <a:spcBef>
                <a:spcPct val="0"/>
              </a:spcBef>
              <a:buFont typeface="Arial" charset="0"/>
              <a:buNone/>
            </a:pPr>
            <a:r>
              <a:rPr lang="zh-CN" altLang="en-US" sz="1800" b="1" dirty="0">
                <a:solidFill>
                  <a:schemeClr val="bg1"/>
                </a:solidFill>
                <a:sym typeface="微软雅黑" pitchFamily="34" charset="-122"/>
              </a:rPr>
              <a:t>情况</a:t>
            </a:r>
          </a:p>
        </p:txBody>
      </p:sp>
      <p:sp>
        <p:nvSpPr>
          <p:cNvPr id="82" name="文本1"/>
          <p:cNvSpPr>
            <a:spLocks noChangeArrowheads="1"/>
          </p:cNvSpPr>
          <p:nvPr/>
        </p:nvSpPr>
        <p:spPr bwMode="gray">
          <a:xfrm>
            <a:off x="3753023" y="843559"/>
            <a:ext cx="3696149" cy="1172345"/>
          </a:xfrm>
          <a:prstGeom prst="roundRect">
            <a:avLst>
              <a:gd name="adj" fmla="val 11505"/>
            </a:avLst>
          </a:prstGeom>
          <a:noFill/>
          <a:ln w="28575" cap="flat" cmpd="sng" algn="ctr">
            <a:noFill/>
            <a:prstDash val="solid"/>
          </a:ln>
          <a:effectLst/>
          <a:ex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ct val="0"/>
              </a:spcBef>
            </a:pPr>
            <a:r>
              <a:rPr lang="en-US" altLang="zh-CN" sz="1400" b="1" dirty="0">
                <a:solidFill>
                  <a:schemeClr val="bg1"/>
                </a:solidFill>
                <a:latin typeface="微软雅黑" pitchFamily="34" charset="-122"/>
                <a:ea typeface="微软雅黑" pitchFamily="34" charset="-122"/>
              </a:rPr>
              <a:t>3</a:t>
            </a:r>
            <a:r>
              <a:rPr lang="zh-CN" altLang="en-US" sz="1400" b="1" dirty="0">
                <a:solidFill>
                  <a:schemeClr val="bg1"/>
                </a:solidFill>
                <a:latin typeface="微软雅黑" pitchFamily="34" charset="-122"/>
                <a:ea typeface="微软雅黑" pitchFamily="34" charset="-122"/>
              </a:rPr>
              <a:t>月</a:t>
            </a:r>
            <a:r>
              <a:rPr lang="en-US" altLang="zh-CN" sz="1400" b="1" dirty="0">
                <a:solidFill>
                  <a:schemeClr val="bg1"/>
                </a:solidFill>
                <a:latin typeface="微软雅黑" pitchFamily="34" charset="-122"/>
                <a:ea typeface="微软雅黑" pitchFamily="34" charset="-122"/>
              </a:rPr>
              <a:t>1</a:t>
            </a:r>
            <a:r>
              <a:rPr lang="zh-CN" altLang="en-US" sz="1400" b="1" dirty="0">
                <a:solidFill>
                  <a:schemeClr val="bg1"/>
                </a:solidFill>
                <a:latin typeface="微软雅黑" pitchFamily="34" charset="-122"/>
                <a:ea typeface="微软雅黑" pitchFamily="34" charset="-122"/>
              </a:rPr>
              <a:t>日至</a:t>
            </a:r>
            <a:r>
              <a:rPr lang="en-US" altLang="zh-CN" sz="1400" b="1" dirty="0">
                <a:solidFill>
                  <a:schemeClr val="bg1"/>
                </a:solidFill>
                <a:latin typeface="微软雅黑" pitchFamily="34" charset="-122"/>
                <a:ea typeface="微软雅黑" pitchFamily="34" charset="-122"/>
              </a:rPr>
              <a:t>3</a:t>
            </a:r>
            <a:r>
              <a:rPr lang="zh-CN" altLang="en-US" sz="1400" b="1" dirty="0">
                <a:solidFill>
                  <a:schemeClr val="bg1"/>
                </a:solidFill>
                <a:latin typeface="微软雅黑" pitchFamily="34" charset="-122"/>
                <a:ea typeface="微软雅黑" pitchFamily="34" charset="-122"/>
              </a:rPr>
              <a:t>月</a:t>
            </a:r>
            <a:r>
              <a:rPr lang="en-US" altLang="zh-CN" sz="1400" b="1" dirty="0">
                <a:solidFill>
                  <a:schemeClr val="bg1"/>
                </a:solidFill>
                <a:latin typeface="微软雅黑" pitchFamily="34" charset="-122"/>
                <a:ea typeface="微软雅黑" pitchFamily="34" charset="-122"/>
              </a:rPr>
              <a:t>20</a:t>
            </a:r>
            <a:r>
              <a:rPr lang="zh-CN" altLang="en-US" sz="1400" b="1" dirty="0">
                <a:solidFill>
                  <a:schemeClr val="bg1"/>
                </a:solidFill>
                <a:latin typeface="微软雅黑" pitchFamily="34" charset="-122"/>
                <a:ea typeface="微软雅黑" pitchFamily="34" charset="-122"/>
              </a:rPr>
              <a:t>日，各高招体检医疗机构陆续开始高招体检</a:t>
            </a:r>
            <a:r>
              <a:rPr lang="zh-CN" altLang="en-US" sz="1400" b="1" dirty="0" smtClean="0">
                <a:solidFill>
                  <a:schemeClr val="bg1"/>
                </a:solidFill>
                <a:latin typeface="微软雅黑" pitchFamily="34" charset="-122"/>
                <a:ea typeface="微软雅黑" pitchFamily="34" charset="-122"/>
              </a:rPr>
              <a:t>工作</a:t>
            </a:r>
            <a:endParaRPr lang="zh-CN" altLang="en-US" sz="1400" b="1" dirty="0">
              <a:solidFill>
                <a:schemeClr val="bg1"/>
              </a:solidFill>
              <a:latin typeface="微软雅黑" pitchFamily="34" charset="-122"/>
              <a:ea typeface="微软雅黑" pitchFamily="34" charset="-122"/>
            </a:endParaRPr>
          </a:p>
        </p:txBody>
      </p:sp>
      <p:grpSp>
        <p:nvGrpSpPr>
          <p:cNvPr id="83" name="组合 82"/>
          <p:cNvGrpSpPr/>
          <p:nvPr/>
        </p:nvGrpSpPr>
        <p:grpSpPr>
          <a:xfrm>
            <a:off x="3635896" y="2186357"/>
            <a:ext cx="3888432" cy="1126797"/>
            <a:chOff x="4304043" y="1286668"/>
            <a:chExt cx="3837944" cy="2757793"/>
          </a:xfrm>
          <a:effectLst>
            <a:outerShdw blurRad="254000" dist="127000" dir="8100000" algn="tr" rotWithShape="0">
              <a:prstClr val="black">
                <a:alpha val="40000"/>
              </a:prstClr>
            </a:outerShdw>
          </a:effectLst>
        </p:grpSpPr>
        <p:sp>
          <p:nvSpPr>
            <p:cNvPr id="84" name="圆角矩形 8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4351931" y="1367703"/>
              <a:ext cx="3742172" cy="2595722"/>
            </a:xfrm>
            <a:prstGeom prst="roundRect">
              <a:avLst/>
            </a:prstGeom>
            <a:solidFill>
              <a:srgbClr val="05A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86" name="文本1"/>
          <p:cNvSpPr>
            <a:spLocks noChangeArrowheads="1"/>
          </p:cNvSpPr>
          <p:nvPr/>
        </p:nvSpPr>
        <p:spPr bwMode="gray">
          <a:xfrm>
            <a:off x="3770128" y="2152835"/>
            <a:ext cx="3696149" cy="1172345"/>
          </a:xfrm>
          <a:prstGeom prst="roundRect">
            <a:avLst>
              <a:gd name="adj" fmla="val 11505"/>
            </a:avLst>
          </a:prstGeom>
          <a:noFill/>
          <a:ln w="28575" cap="flat" cmpd="sng" algn="ctr">
            <a:noFill/>
            <a:prstDash val="solid"/>
          </a:ln>
          <a:effectLst/>
          <a:ex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ct val="0"/>
              </a:spcBef>
            </a:pPr>
            <a:r>
              <a:rPr lang="en-US" altLang="zh-CN" sz="1400" b="1" dirty="0">
                <a:solidFill>
                  <a:schemeClr val="bg1"/>
                </a:solidFill>
                <a:latin typeface="微软雅黑" pitchFamily="34" charset="-122"/>
                <a:ea typeface="微软雅黑" pitchFamily="34" charset="-122"/>
              </a:rPr>
              <a:t>4</a:t>
            </a:r>
            <a:r>
              <a:rPr lang="zh-CN" altLang="en-US" sz="1400" b="1" dirty="0">
                <a:solidFill>
                  <a:schemeClr val="bg1"/>
                </a:solidFill>
                <a:latin typeface="微软雅黑" pitchFamily="34" charset="-122"/>
                <a:ea typeface="微软雅黑" pitchFamily="34" charset="-122"/>
              </a:rPr>
              <a:t>月</a:t>
            </a:r>
            <a:r>
              <a:rPr lang="en-US" altLang="zh-CN" sz="1400" b="1" dirty="0">
                <a:solidFill>
                  <a:schemeClr val="bg1"/>
                </a:solidFill>
                <a:latin typeface="微软雅黑" pitchFamily="34" charset="-122"/>
                <a:ea typeface="微软雅黑" pitchFamily="34" charset="-122"/>
              </a:rPr>
              <a:t>22</a:t>
            </a:r>
            <a:r>
              <a:rPr lang="zh-CN" altLang="en-US" sz="1400" b="1" dirty="0">
                <a:solidFill>
                  <a:schemeClr val="bg1"/>
                </a:solidFill>
                <a:latin typeface="微软雅黑" pitchFamily="34" charset="-122"/>
                <a:ea typeface="微软雅黑" pitchFamily="34" charset="-122"/>
              </a:rPr>
              <a:t>日北京市体检中心受北京市高招办委托按教学司</a:t>
            </a:r>
            <a:r>
              <a:rPr lang="en-US" altLang="zh-CN" sz="1400" b="1" dirty="0">
                <a:solidFill>
                  <a:schemeClr val="bg1"/>
                </a:solidFill>
                <a:latin typeface="微软雅黑" pitchFamily="34" charset="-122"/>
                <a:ea typeface="微软雅黑" pitchFamily="34" charset="-122"/>
              </a:rPr>
              <a:t>【2002】30</a:t>
            </a:r>
            <a:r>
              <a:rPr lang="zh-CN" altLang="en-US" sz="1400" b="1" dirty="0">
                <a:solidFill>
                  <a:schemeClr val="bg1"/>
                </a:solidFill>
                <a:latin typeface="微软雅黑" pitchFamily="34" charset="-122"/>
                <a:ea typeface="微软雅黑" pitchFamily="34" charset="-122"/>
              </a:rPr>
              <a:t>号文件精神，对全市</a:t>
            </a:r>
            <a:r>
              <a:rPr lang="en-US" altLang="zh-CN" sz="1400" b="1" dirty="0">
                <a:solidFill>
                  <a:schemeClr val="bg1"/>
                </a:solidFill>
                <a:latin typeface="微软雅黑" pitchFamily="34" charset="-122"/>
                <a:ea typeface="微软雅黑" pitchFamily="34" charset="-122"/>
              </a:rPr>
              <a:t>12</a:t>
            </a:r>
            <a:r>
              <a:rPr lang="zh-CN" altLang="en-US" sz="1400" b="1" dirty="0">
                <a:solidFill>
                  <a:schemeClr val="bg1"/>
                </a:solidFill>
                <a:latin typeface="微软雅黑" pitchFamily="34" charset="-122"/>
                <a:ea typeface="微软雅黑" pitchFamily="34" charset="-122"/>
              </a:rPr>
              <a:t>名符合条件的听力残疾考生进行免听力考试的纯音听力</a:t>
            </a:r>
            <a:r>
              <a:rPr lang="zh-CN" altLang="en-US" sz="1400" b="1" dirty="0" smtClean="0">
                <a:solidFill>
                  <a:schemeClr val="bg1"/>
                </a:solidFill>
                <a:latin typeface="微软雅黑" pitchFamily="34" charset="-122"/>
                <a:ea typeface="微软雅黑" pitchFamily="34" charset="-122"/>
              </a:rPr>
              <a:t>检测</a:t>
            </a:r>
            <a:endParaRPr lang="zh-CN" altLang="en-US" sz="1400" b="1" dirty="0">
              <a:solidFill>
                <a:schemeClr val="bg1"/>
              </a:solidFill>
              <a:latin typeface="微软雅黑" pitchFamily="34" charset="-122"/>
              <a:ea typeface="微软雅黑" pitchFamily="34" charset="-122"/>
            </a:endParaRPr>
          </a:p>
        </p:txBody>
      </p:sp>
      <p:grpSp>
        <p:nvGrpSpPr>
          <p:cNvPr id="87" name="组合 86"/>
          <p:cNvGrpSpPr/>
          <p:nvPr/>
        </p:nvGrpSpPr>
        <p:grpSpPr>
          <a:xfrm>
            <a:off x="3635896" y="3593168"/>
            <a:ext cx="3888432" cy="1126797"/>
            <a:chOff x="4304043" y="1286668"/>
            <a:chExt cx="3837944" cy="2757793"/>
          </a:xfrm>
          <a:effectLst>
            <a:outerShdw blurRad="254000" dist="127000" dir="8100000" algn="tr" rotWithShape="0">
              <a:prstClr val="black">
                <a:alpha val="40000"/>
              </a:prstClr>
            </a:outerShdw>
          </a:effectLst>
        </p:grpSpPr>
        <p:sp>
          <p:nvSpPr>
            <p:cNvPr id="88" name="圆角矩形 8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4351931" y="1367703"/>
              <a:ext cx="3742172" cy="2595722"/>
            </a:xfrm>
            <a:prstGeom prst="roundRect">
              <a:avLst/>
            </a:prstGeom>
            <a:solidFill>
              <a:srgbClr val="05A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90" name="文本1"/>
          <p:cNvSpPr>
            <a:spLocks noChangeArrowheads="1"/>
          </p:cNvSpPr>
          <p:nvPr/>
        </p:nvSpPr>
        <p:spPr bwMode="gray">
          <a:xfrm>
            <a:off x="3770128" y="3559646"/>
            <a:ext cx="3696149" cy="1172345"/>
          </a:xfrm>
          <a:prstGeom prst="roundRect">
            <a:avLst>
              <a:gd name="adj" fmla="val 11505"/>
            </a:avLst>
          </a:prstGeom>
          <a:noFill/>
          <a:ln w="28575" cap="flat" cmpd="sng" algn="ctr">
            <a:noFill/>
            <a:prstDash val="solid"/>
          </a:ln>
          <a:effectLst/>
          <a:ex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ct val="0"/>
              </a:spcBef>
            </a:pPr>
            <a:r>
              <a:rPr lang="en-US" altLang="zh-CN" sz="1400" b="1" dirty="0">
                <a:solidFill>
                  <a:schemeClr val="bg1"/>
                </a:solidFill>
                <a:latin typeface="微软雅黑" pitchFamily="34" charset="-122"/>
                <a:ea typeface="微软雅黑" pitchFamily="34" charset="-122"/>
              </a:rPr>
              <a:t>6</a:t>
            </a:r>
            <a:r>
              <a:rPr lang="zh-CN" altLang="en-US" sz="1400" b="1" dirty="0">
                <a:solidFill>
                  <a:schemeClr val="bg1"/>
                </a:solidFill>
                <a:latin typeface="微软雅黑" pitchFamily="34" charset="-122"/>
                <a:ea typeface="微软雅黑" pitchFamily="34" charset="-122"/>
              </a:rPr>
              <a:t>月</a:t>
            </a:r>
            <a:r>
              <a:rPr lang="en-US" altLang="zh-CN" sz="1400" b="1" dirty="0">
                <a:solidFill>
                  <a:schemeClr val="bg1"/>
                </a:solidFill>
                <a:latin typeface="微软雅黑" pitchFamily="34" charset="-122"/>
                <a:ea typeface="微软雅黑" pitchFamily="34" charset="-122"/>
              </a:rPr>
              <a:t>9</a:t>
            </a:r>
            <a:r>
              <a:rPr lang="zh-CN" altLang="en-US" sz="1400" b="1" dirty="0">
                <a:solidFill>
                  <a:schemeClr val="bg1"/>
                </a:solidFill>
                <a:latin typeface="微软雅黑" pitchFamily="34" charset="-122"/>
                <a:ea typeface="微软雅黑" pitchFamily="34" charset="-122"/>
              </a:rPr>
              <a:t>日下午，北京市体检中心统一安排外地借读的返京生和其他各种原因未参加统一体检的考生</a:t>
            </a:r>
            <a:r>
              <a:rPr lang="zh-CN" altLang="en-US" sz="1400" b="1" dirty="0">
                <a:solidFill>
                  <a:schemeClr val="bg1"/>
                </a:solidFill>
                <a:latin typeface="微软雅黑" pitchFamily="34" charset="-122"/>
                <a:ea typeface="微软雅黑" pitchFamily="34" charset="-122"/>
                <a:cs typeface="Times New Roman" pitchFamily="18" charset="0"/>
              </a:rPr>
              <a:t>进行补检工作，共</a:t>
            </a:r>
            <a:r>
              <a:rPr lang="en-US" altLang="zh-CN" sz="1400" b="1" dirty="0">
                <a:solidFill>
                  <a:schemeClr val="bg1"/>
                </a:solidFill>
                <a:latin typeface="微软雅黑" pitchFamily="34" charset="-122"/>
                <a:ea typeface="微软雅黑" pitchFamily="34" charset="-122"/>
                <a:cs typeface="Times New Roman" pitchFamily="18" charset="0"/>
              </a:rPr>
              <a:t>400</a:t>
            </a:r>
            <a:r>
              <a:rPr lang="zh-CN" altLang="en-US" sz="1400" b="1" dirty="0">
                <a:solidFill>
                  <a:schemeClr val="bg1"/>
                </a:solidFill>
                <a:latin typeface="微软雅黑" pitchFamily="34" charset="-122"/>
                <a:ea typeface="微软雅黑" pitchFamily="34" charset="-122"/>
                <a:cs typeface="Times New Roman" pitchFamily="18" charset="0"/>
              </a:rPr>
              <a:t>余</a:t>
            </a:r>
            <a:r>
              <a:rPr lang="zh-CN" altLang="en-US" sz="1400" b="1" dirty="0" smtClean="0">
                <a:solidFill>
                  <a:schemeClr val="bg1"/>
                </a:solidFill>
                <a:latin typeface="微软雅黑" pitchFamily="34" charset="-122"/>
                <a:ea typeface="微软雅黑" pitchFamily="34" charset="-122"/>
                <a:cs typeface="Times New Roman" pitchFamily="18" charset="0"/>
              </a:rPr>
              <a:t>名</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145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animEffect transition="in" filter="fade">
                                      <p:cBhvr>
                                        <p:cTn id="18" dur="500"/>
                                        <p:tgtEl>
                                          <p:spTgt spid="78"/>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ppt_x</p:attrName>
                                        </p:attrNameLst>
                                      </p:cBhvr>
                                      <p:tavLst>
                                        <p:tav tm="0">
                                          <p:val>
                                            <p:strVal val="#ppt_x"/>
                                          </p:val>
                                        </p:tav>
                                        <p:tav tm="100000">
                                          <p:val>
                                            <p:strVal val="#ppt_x"/>
                                          </p:val>
                                        </p:tav>
                                      </p:tavLst>
                                    </p:anim>
                                    <p:anim calcmode="lin" valueType="num">
                                      <p:cBhvr>
                                        <p:cTn id="24" dur="5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left)">
                                      <p:cBhvr>
                                        <p:cTn id="28" dur="500"/>
                                        <p:tgtEl>
                                          <p:spTgt spid="82"/>
                                        </p:tgtEl>
                                      </p:cBhvr>
                                    </p:animEffect>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anim calcmode="lin" valueType="num">
                                      <p:cBhvr>
                                        <p:cTn id="33" dur="500" fill="hold"/>
                                        <p:tgtEl>
                                          <p:spTgt spid="83"/>
                                        </p:tgtEl>
                                        <p:attrNameLst>
                                          <p:attrName>ppt_x</p:attrName>
                                        </p:attrNameLst>
                                      </p:cBhvr>
                                      <p:tavLst>
                                        <p:tav tm="0">
                                          <p:val>
                                            <p:strVal val="#ppt_x"/>
                                          </p:val>
                                        </p:tav>
                                        <p:tav tm="100000">
                                          <p:val>
                                            <p:strVal val="#ppt_x"/>
                                          </p:val>
                                        </p:tav>
                                      </p:tavLst>
                                    </p:anim>
                                    <p:anim calcmode="lin" valueType="num">
                                      <p:cBhvr>
                                        <p:cTn id="34" dur="500" fill="hold"/>
                                        <p:tgtEl>
                                          <p:spTgt spid="83"/>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wipe(left)">
                                      <p:cBhvr>
                                        <p:cTn id="38" dur="500"/>
                                        <p:tgtEl>
                                          <p:spTgt spid="86"/>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anim calcmode="lin" valueType="num">
                                      <p:cBhvr>
                                        <p:cTn id="43" dur="500" fill="hold"/>
                                        <p:tgtEl>
                                          <p:spTgt spid="87"/>
                                        </p:tgtEl>
                                        <p:attrNameLst>
                                          <p:attrName>ppt_x</p:attrName>
                                        </p:attrNameLst>
                                      </p:cBhvr>
                                      <p:tavLst>
                                        <p:tav tm="0">
                                          <p:val>
                                            <p:strVal val="#ppt_x"/>
                                          </p:val>
                                        </p:tav>
                                        <p:tav tm="100000">
                                          <p:val>
                                            <p:strVal val="#ppt_x"/>
                                          </p:val>
                                        </p:tav>
                                      </p:tavLst>
                                    </p:anim>
                                    <p:anim calcmode="lin" valueType="num">
                                      <p:cBhvr>
                                        <p:cTn id="44" dur="500" fill="hold"/>
                                        <p:tgtEl>
                                          <p:spTgt spid="8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left)">
                                      <p:cBhvr>
                                        <p:cTn id="4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2" grpId="0"/>
      <p:bldP spid="86" grpId="0"/>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飞行检查情况</a:t>
            </a:r>
          </a:p>
        </p:txBody>
      </p:sp>
      <p:sp>
        <p:nvSpPr>
          <p:cNvPr id="23" name="文本框 44"/>
          <p:cNvSpPr>
            <a:spLocks noChangeArrowheads="1"/>
          </p:cNvSpPr>
          <p:nvPr/>
        </p:nvSpPr>
        <p:spPr bwMode="auto">
          <a:xfrm>
            <a:off x="1142976" y="1000114"/>
            <a:ext cx="7715304"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800" b="1" dirty="0">
                <a:latin typeface="微软雅黑" panose="020B0503020204020204" pitchFamily="34" charset="-122"/>
                <a:ea typeface="微软雅黑" panose="020B0503020204020204" pitchFamily="34" charset="-122"/>
              </a:rPr>
              <a:t>       通过此次飞行检查发现各区机构对高招体检工作非常重视，制定严明的体检岗位责任制，严肃了高招体检工作纪律，规范了高招体检工作行为。</a:t>
            </a:r>
          </a:p>
        </p:txBody>
      </p:sp>
      <p:cxnSp>
        <p:nvCxnSpPr>
          <p:cNvPr id="24" name="直接连接符 23"/>
          <p:cNvCxnSpPr/>
          <p:nvPr/>
        </p:nvCxnSpPr>
        <p:spPr>
          <a:xfrm flipV="1">
            <a:off x="683935" y="609601"/>
            <a:ext cx="7139267" cy="563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5" name="表格 24"/>
          <p:cNvGraphicFramePr>
            <a:graphicFrameLocks noGrp="1"/>
          </p:cNvGraphicFramePr>
          <p:nvPr>
            <p:extLst>
              <p:ext uri="{D42A27DB-BD31-4B8C-83A1-F6EECF244321}">
                <p14:modId xmlns:p14="http://schemas.microsoft.com/office/powerpoint/2010/main" val="3720748547"/>
              </p:ext>
            </p:extLst>
          </p:nvPr>
        </p:nvGraphicFramePr>
        <p:xfrm>
          <a:off x="1500166" y="1928809"/>
          <a:ext cx="7072362" cy="2688032"/>
        </p:xfrm>
        <a:graphic>
          <a:graphicData uri="http://schemas.openxmlformats.org/drawingml/2006/table">
            <a:tbl>
              <a:tblPr firstRow="1" bandRow="1">
                <a:tableStyleId>{3C2FFA5D-87B4-456A-9821-1D502468CF0F}</a:tableStyleId>
              </a:tblPr>
              <a:tblGrid>
                <a:gridCol w="2479895">
                  <a:extLst>
                    <a:ext uri="{9D8B030D-6E8A-4147-A177-3AD203B41FA5}">
                      <a16:colId xmlns:a16="http://schemas.microsoft.com/office/drawing/2014/main" val="20000"/>
                    </a:ext>
                  </a:extLst>
                </a:gridCol>
                <a:gridCol w="1347236">
                  <a:extLst>
                    <a:ext uri="{9D8B030D-6E8A-4147-A177-3AD203B41FA5}">
                      <a16:colId xmlns:a16="http://schemas.microsoft.com/office/drawing/2014/main" val="20001"/>
                    </a:ext>
                  </a:extLst>
                </a:gridCol>
                <a:gridCol w="3245231">
                  <a:extLst>
                    <a:ext uri="{9D8B030D-6E8A-4147-A177-3AD203B41FA5}">
                      <a16:colId xmlns:a16="http://schemas.microsoft.com/office/drawing/2014/main" val="20002"/>
                    </a:ext>
                  </a:extLst>
                </a:gridCol>
              </a:tblGrid>
              <a:tr h="457408">
                <a:tc>
                  <a:txBody>
                    <a:bodyPr/>
                    <a:lstStyle/>
                    <a:p>
                      <a:pPr algn="ctr" rtl="0" fontAlgn="ctr"/>
                      <a:r>
                        <a:rPr lang="zh-CN" altLang="en-US" sz="1800" u="none" strike="noStrike" dirty="0">
                          <a:latin typeface="微软雅黑" panose="020B0503020204020204" pitchFamily="34" charset="-122"/>
                          <a:ea typeface="微软雅黑" panose="020B0503020204020204" pitchFamily="34" charset="-122"/>
                        </a:rPr>
                        <a:t>高招体检医疗机构</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8498" marR="8498" marT="8498" marB="0" anchor="ctr"/>
                </a:tc>
                <a:tc>
                  <a:txBody>
                    <a:bodyPr/>
                    <a:lstStyle/>
                    <a:p>
                      <a:pPr algn="ctr" rtl="0" fontAlgn="ctr"/>
                      <a:r>
                        <a:rPr lang="zh-CN" altLang="en-US" sz="1800" u="none" strike="noStrike" dirty="0">
                          <a:latin typeface="微软雅黑" panose="020B0503020204020204" pitchFamily="34" charset="-122"/>
                          <a:ea typeface="微软雅黑" panose="020B0503020204020204" pitchFamily="34" charset="-122"/>
                        </a:rPr>
                        <a:t>检查时间</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8498" marR="8498" marT="8498" marB="0" anchor="ctr"/>
                </a:tc>
                <a:tc>
                  <a:txBody>
                    <a:bodyPr/>
                    <a:lstStyle/>
                    <a:p>
                      <a:pPr algn="ctr" rtl="0" fontAlgn="ctr"/>
                      <a:r>
                        <a:rPr lang="zh-CN" altLang="en-US" sz="1800" u="none" strike="noStrike" dirty="0">
                          <a:latin typeface="微软雅黑" panose="020B0503020204020204" pitchFamily="34" charset="-122"/>
                          <a:ea typeface="微软雅黑" panose="020B0503020204020204" pitchFamily="34" charset="-122"/>
                        </a:rPr>
                        <a:t>检查专家</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8498" marR="8498" marT="8498" marB="0" anchor="ctr"/>
                </a:tc>
                <a:extLst>
                  <a:ext uri="{0D108BD9-81ED-4DB2-BD59-A6C34878D82A}">
                    <a16:rowId xmlns:a16="http://schemas.microsoft.com/office/drawing/2014/main" val="10000"/>
                  </a:ext>
                </a:extLst>
              </a:tr>
              <a:tr h="557714">
                <a:tc>
                  <a:txBody>
                    <a:bodyPr/>
                    <a:lstStyle/>
                    <a:p>
                      <a:r>
                        <a:rPr lang="zh-CN" altLang="en-US" sz="1800" b="1" u="none" strike="noStrike" kern="1200" dirty="0">
                          <a:solidFill>
                            <a:schemeClr val="dk1"/>
                          </a:solidFill>
                          <a:latin typeface="微软雅黑" panose="020B0503020204020204" pitchFamily="34" charset="-122"/>
                          <a:ea typeface="微软雅黑" panose="020B0503020204020204" pitchFamily="34" charset="-122"/>
                          <a:cs typeface="+mn-cs"/>
                        </a:rPr>
                        <a:t>北京市房山区良乡医院</a:t>
                      </a:r>
                    </a:p>
                  </a:txBody>
                  <a:tcPr marL="8498" marR="8498" marT="8498" marB="0" anchor="ctr"/>
                </a:tc>
                <a:tc rowSpan="2">
                  <a:txBody>
                    <a:bodyPr/>
                    <a:lstStyle/>
                    <a:p>
                      <a:pPr algn="ctr" rtl="0" fontAlgn="ctr"/>
                      <a:r>
                        <a:rPr lang="en-US" altLang="zh-CN" sz="1800" b="1" u="none" strike="noStrike" dirty="0">
                          <a:latin typeface="微软雅黑" panose="020B0503020204020204" pitchFamily="34" charset="-122"/>
                          <a:ea typeface="微软雅黑" panose="020B0503020204020204" pitchFamily="34" charset="-122"/>
                        </a:rPr>
                        <a:t>3</a:t>
                      </a:r>
                      <a:r>
                        <a:rPr lang="zh-CN" altLang="en-US" sz="1800" b="1" u="none" strike="noStrike" dirty="0">
                          <a:latin typeface="微软雅黑" panose="020B0503020204020204" pitchFamily="34" charset="-122"/>
                          <a:ea typeface="微软雅黑" panose="020B0503020204020204" pitchFamily="34" charset="-122"/>
                        </a:rPr>
                        <a:t>月</a:t>
                      </a:r>
                      <a:r>
                        <a:rPr lang="en-US" altLang="zh-CN" sz="1800" b="1" u="none" strike="noStrike" dirty="0">
                          <a:latin typeface="微软雅黑" panose="020B0503020204020204" pitchFamily="34" charset="-122"/>
                          <a:ea typeface="微软雅黑" panose="020B0503020204020204" pitchFamily="34" charset="-122"/>
                        </a:rPr>
                        <a:t>8</a:t>
                      </a:r>
                      <a:r>
                        <a:rPr lang="zh-CN" altLang="en-US" sz="1800" b="1" u="none" strike="noStrike" dirty="0">
                          <a:latin typeface="微软雅黑" panose="020B0503020204020204" pitchFamily="34" charset="-122"/>
                          <a:ea typeface="微软雅黑" panose="020B0503020204020204" pitchFamily="34" charset="-122"/>
                        </a:rPr>
                        <a:t>日</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8498" marR="8498" marT="8498" marB="0" anchor="ctr"/>
                </a:tc>
                <a:tc rowSpan="4">
                  <a:txBody>
                    <a:bodyPr/>
                    <a:lstStyle/>
                    <a:p>
                      <a:pPr algn="l" rtl="0" fontAlgn="ctr"/>
                      <a:r>
                        <a:rPr lang="zh-CN" altLang="en-US" sz="1800" b="1" u="none" strike="noStrike" dirty="0">
                          <a:latin typeface="微软雅黑" panose="020B0503020204020204" pitchFamily="34" charset="-122"/>
                          <a:ea typeface="微软雅黑" panose="020B0503020204020204" pitchFamily="34" charset="-122"/>
                        </a:rPr>
                        <a:t>组长：张静波、钱文红</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800" b="1" u="none" strike="noStrike" dirty="0">
                          <a:latin typeface="微软雅黑" panose="020B0503020204020204" pitchFamily="34" charset="-122"/>
                          <a:ea typeface="微软雅黑" panose="020B0503020204020204" pitchFamily="34" charset="-122"/>
                        </a:rPr>
                        <a:t>体检组：何彦海、李</a:t>
                      </a:r>
                      <a:r>
                        <a:rPr lang="zh-CN" altLang="en-US" sz="1800" b="1" u="none" strike="noStrike" dirty="0" smtClean="0">
                          <a:latin typeface="微软雅黑" panose="020B0503020204020204" pitchFamily="34" charset="-122"/>
                          <a:ea typeface="微软雅黑" panose="020B0503020204020204" pitchFamily="34" charset="-122"/>
                        </a:rPr>
                        <a:t>革新</a:t>
                      </a:r>
                      <a:endParaRPr lang="en-US" altLang="zh-CN" sz="1800" b="1" u="none" strike="noStrike" dirty="0" smtClean="0">
                        <a:latin typeface="微软雅黑" panose="020B0503020204020204" pitchFamily="34" charset="-122"/>
                        <a:ea typeface="微软雅黑" panose="020B0503020204020204" pitchFamily="34" charset="-122"/>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800" b="1" u="none" strike="noStrike" dirty="0" smtClean="0">
                          <a:latin typeface="微软雅黑" panose="020B0503020204020204" pitchFamily="34" charset="-122"/>
                          <a:ea typeface="微软雅黑" panose="020B0503020204020204" pitchFamily="34" charset="-122"/>
                        </a:rPr>
                        <a:t>检验</a:t>
                      </a:r>
                      <a:r>
                        <a:rPr lang="zh-CN" altLang="en-US" sz="1800" b="1" u="none" strike="noStrike" dirty="0">
                          <a:latin typeface="微软雅黑" panose="020B0503020204020204" pitchFamily="34" charset="-122"/>
                          <a:ea typeface="微软雅黑" panose="020B0503020204020204" pitchFamily="34" charset="-122"/>
                        </a:rPr>
                        <a:t>组：何美懿</a:t>
                      </a:r>
                      <a:endParaRPr lang="en-US" altLang="zh-CN" sz="1800" b="1" u="none" strike="noStrike" dirty="0">
                        <a:latin typeface="微软雅黑" panose="020B0503020204020204" pitchFamily="34" charset="-122"/>
                        <a:ea typeface="微软雅黑" panose="020B0503020204020204" pitchFamily="34" charset="-122"/>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800" b="1" u="none" strike="noStrike" dirty="0">
                          <a:latin typeface="微软雅黑" panose="020B0503020204020204" pitchFamily="34" charset="-122"/>
                          <a:ea typeface="微软雅黑" panose="020B0503020204020204" pitchFamily="34" charset="-122"/>
                        </a:rPr>
                        <a:t>放射组：白斌、万玲</a:t>
                      </a: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800" b="1" u="none" strike="noStrike" dirty="0">
                          <a:latin typeface="微软雅黑" panose="020B0503020204020204" pitchFamily="34" charset="-122"/>
                          <a:ea typeface="微软雅黑" panose="020B0503020204020204" pitchFamily="34" charset="-122"/>
                        </a:rPr>
                        <a:t>院感组：陈小琤</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229450" marR="8498" marT="8498" marB="0" anchor="ctr"/>
                </a:tc>
                <a:extLst>
                  <a:ext uri="{0D108BD9-81ED-4DB2-BD59-A6C34878D82A}">
                    <a16:rowId xmlns:a16="http://schemas.microsoft.com/office/drawing/2014/main" val="10001"/>
                  </a:ext>
                </a:extLst>
              </a:tr>
              <a:tr h="55713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b="1" u="none" strike="noStrike" dirty="0">
                          <a:latin typeface="微软雅黑" panose="020B0503020204020204" pitchFamily="34" charset="-122"/>
                          <a:ea typeface="微软雅黑" panose="020B0503020204020204" pitchFamily="34" charset="-122"/>
                        </a:rPr>
                        <a:t>北京市门头沟区医院</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8498" marR="8498" marT="8498" marB="0" anchor="ctr"/>
                </a:tc>
                <a:tc vMerge="1">
                  <a:txBody>
                    <a:bodyPr/>
                    <a:lstStyle/>
                    <a:p>
                      <a:pPr algn="ctr" rtl="0" fontAlgn="ctr"/>
                      <a:endParaRPr lang="zh-CN" altLang="en-US" sz="1600" b="0" i="0" u="none" strike="noStrike" dirty="0">
                        <a:solidFill>
                          <a:srgbClr val="000000"/>
                        </a:solidFill>
                        <a:latin typeface="微软雅黑"/>
                      </a:endParaRPr>
                    </a:p>
                  </a:txBody>
                  <a:tcPr marL="8498" marR="8498" marT="8498" marB="0"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600" b="0" i="0" u="none" strike="noStrike" dirty="0">
                        <a:solidFill>
                          <a:srgbClr val="000000"/>
                        </a:solidFill>
                        <a:latin typeface="微软雅黑"/>
                      </a:endParaRPr>
                    </a:p>
                  </a:txBody>
                  <a:tcPr marL="229450" marR="8498" marT="8498" marB="0" anchor="ctr"/>
                </a:tc>
                <a:extLst>
                  <a:ext uri="{0D108BD9-81ED-4DB2-BD59-A6C34878D82A}">
                    <a16:rowId xmlns:a16="http://schemas.microsoft.com/office/drawing/2014/main" val="10002"/>
                  </a:ext>
                </a:extLst>
              </a:tr>
              <a:tr h="49591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b="1" u="none" strike="noStrike" dirty="0">
                          <a:latin typeface="微软雅黑" panose="020B0503020204020204" pitchFamily="34" charset="-122"/>
                          <a:ea typeface="微软雅黑" panose="020B0503020204020204" pitchFamily="34" charset="-122"/>
                        </a:rPr>
                        <a:t>北京市第六医院</a:t>
                      </a:r>
                      <a:endParaRPr lang="en-US" altLang="zh-CN" sz="1800" b="1" u="none" strike="noStrike" dirty="0">
                        <a:latin typeface="微软雅黑" panose="020B0503020204020204" pitchFamily="34" charset="-122"/>
                        <a:ea typeface="微软雅黑" panose="020B0503020204020204" pitchFamily="34" charset="-122"/>
                      </a:endParaRPr>
                    </a:p>
                  </a:txBody>
                  <a:tcPr marL="8498" marR="8498" marT="8498" marB="0" anchor="ctr"/>
                </a:tc>
                <a:tc rowSpan="2">
                  <a:txBody>
                    <a:bodyPr/>
                    <a:lstStyle/>
                    <a:p>
                      <a:pPr algn="ctr" rtl="0" fontAlgn="ctr"/>
                      <a:r>
                        <a:rPr lang="en-US" altLang="zh-CN" sz="1800" b="1" u="none" strike="noStrike" dirty="0">
                          <a:latin typeface="微软雅黑" panose="020B0503020204020204" pitchFamily="34" charset="-122"/>
                          <a:ea typeface="微软雅黑" panose="020B0503020204020204" pitchFamily="34" charset="-122"/>
                        </a:rPr>
                        <a:t>3</a:t>
                      </a:r>
                      <a:r>
                        <a:rPr lang="zh-CN" altLang="en-US" sz="1800" b="1" u="none" strike="noStrike" dirty="0">
                          <a:latin typeface="微软雅黑" panose="020B0503020204020204" pitchFamily="34" charset="-122"/>
                          <a:ea typeface="微软雅黑" panose="020B0503020204020204" pitchFamily="34" charset="-122"/>
                        </a:rPr>
                        <a:t>月</a:t>
                      </a:r>
                      <a:r>
                        <a:rPr lang="en-US" altLang="zh-CN" sz="1800" b="1" u="none" strike="noStrike" dirty="0">
                          <a:latin typeface="微软雅黑" panose="020B0503020204020204" pitchFamily="34" charset="-122"/>
                          <a:ea typeface="微软雅黑" panose="020B0503020204020204" pitchFamily="34" charset="-122"/>
                        </a:rPr>
                        <a:t>14</a:t>
                      </a:r>
                      <a:r>
                        <a:rPr lang="zh-CN" altLang="en-US" sz="1800" b="1" u="none" strike="noStrike" dirty="0">
                          <a:latin typeface="微软雅黑" panose="020B0503020204020204" pitchFamily="34" charset="-122"/>
                          <a:ea typeface="微软雅黑" panose="020B0503020204020204" pitchFamily="34" charset="-122"/>
                        </a:rPr>
                        <a:t>日</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8498" marR="8498" marT="8498" marB="0" anchor="ct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229450" marR="8498" marT="8498" marB="0" anchor="ctr"/>
                </a:tc>
                <a:extLst>
                  <a:ext uri="{0D108BD9-81ED-4DB2-BD59-A6C34878D82A}">
                    <a16:rowId xmlns:a16="http://schemas.microsoft.com/office/drawing/2014/main" val="10003"/>
                  </a:ext>
                </a:extLst>
              </a:tr>
              <a:tr h="6198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b="1" i="0" u="none" strike="noStrike" dirty="0">
                          <a:solidFill>
                            <a:srgbClr val="000000"/>
                          </a:solidFill>
                          <a:latin typeface="微软雅黑" panose="020B0503020204020204" pitchFamily="34" charset="-122"/>
                          <a:ea typeface="微软雅黑" panose="020B0503020204020204" pitchFamily="34" charset="-122"/>
                        </a:rPr>
                        <a:t>北京市中西医结合医院</a:t>
                      </a:r>
                    </a:p>
                  </a:txBody>
                  <a:tcPr marL="8498" marR="8498" marT="8498" marB="0" anchor="ctr"/>
                </a:tc>
                <a:tc vMerge="1">
                  <a:txBody>
                    <a:bodyPr/>
                    <a:lstStyle/>
                    <a:p>
                      <a:pPr algn="ctr" rtl="0" fontAlgn="ct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8498" marR="8498" marT="8498" marB="0" anchor="ct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229450" marR="8498" marT="8498" marB="0" anchor="ctr"/>
                </a:tc>
                <a:extLst>
                  <a:ext uri="{0D108BD9-81ED-4DB2-BD59-A6C34878D82A}">
                    <a16:rowId xmlns:a16="http://schemas.microsoft.com/office/drawing/2014/main" val="10004"/>
                  </a:ext>
                </a:extLst>
              </a:tr>
            </a:tbl>
          </a:graphicData>
        </a:graphic>
      </p:graphicFrame>
      <p:sp>
        <p:nvSpPr>
          <p:cNvPr id="26" name="圆角矩形 25"/>
          <p:cNvSpPr/>
          <p:nvPr/>
        </p:nvSpPr>
        <p:spPr>
          <a:xfrm>
            <a:off x="714348" y="1865982"/>
            <a:ext cx="571504" cy="2794000"/>
          </a:xfrm>
          <a:prstGeom prst="roundRect">
            <a:avLst/>
          </a:prstGeom>
          <a:solidFill>
            <a:srgbClr val="0070C0"/>
          </a:solid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飞行检查情况</a:t>
            </a:r>
          </a:p>
        </p:txBody>
      </p:sp>
    </p:spTree>
    <p:extLst>
      <p:ext uri="{BB962C8B-B14F-4D97-AF65-F5344CB8AC3E}">
        <p14:creationId xmlns:p14="http://schemas.microsoft.com/office/powerpoint/2010/main" val="410964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飞行检查情况</a:t>
            </a:r>
          </a:p>
        </p:txBody>
      </p:sp>
      <p:grpSp>
        <p:nvGrpSpPr>
          <p:cNvPr id="60" name="组合 29"/>
          <p:cNvGrpSpPr/>
          <p:nvPr/>
        </p:nvGrpSpPr>
        <p:grpSpPr>
          <a:xfrm>
            <a:off x="2123730" y="1473930"/>
            <a:ext cx="1401445" cy="1400036"/>
            <a:chOff x="5305425" y="2638424"/>
            <a:chExt cx="1579563" cy="1577975"/>
          </a:xfrm>
          <a:solidFill>
            <a:srgbClr val="000000">
              <a:alpha val="60000"/>
            </a:srgbClr>
          </a:solidFill>
          <a:effectLst>
            <a:outerShdw blurRad="254000" dist="127000" dir="8100000" algn="tr" rotWithShape="0">
              <a:prstClr val="black">
                <a:alpha val="40000"/>
              </a:prstClr>
            </a:outerShdw>
          </a:effectLst>
        </p:grpSpPr>
        <p:sp>
          <p:nvSpPr>
            <p:cNvPr id="61"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5AEF3"/>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2"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adFill>
              <a:gsLst>
                <a:gs pos="45000">
                  <a:srgbClr val="3795D9"/>
                </a:gs>
                <a:gs pos="0">
                  <a:srgbClr val="89CCFF"/>
                </a:gs>
                <a:gs pos="85000">
                  <a:srgbClr val="0070C0"/>
                </a:gs>
              </a:gsLst>
              <a:lin ang="7800000" scaled="0"/>
            </a:gradFill>
            <a:ln w="34925">
              <a:gradFill>
                <a:gsLst>
                  <a:gs pos="38000">
                    <a:srgbClr val="56AAE7"/>
                  </a:gs>
                  <a:gs pos="98000">
                    <a:srgbClr val="6BB8F1"/>
                  </a:gs>
                  <a:gs pos="0">
                    <a:srgbClr val="0070C0"/>
                  </a:gs>
                </a:gsLst>
                <a:lin ang="5400000" scaled="1"/>
              </a:gradFill>
            </a:ln>
            <a:extLst/>
          </p:spPr>
          <p:txBody>
            <a:bodyPr lIns="68580" tIns="34290" rIns="68580" bIns="34290" anchor="ctr"/>
            <a:lstStyle/>
            <a:p>
              <a:pPr algn="ctr">
                <a:spcBef>
                  <a:spcPct val="0"/>
                </a:spcBef>
                <a:buFont typeface="Arial" pitchFamily="34" charset="0"/>
                <a:buNone/>
              </a:pPr>
              <a:endParaRPr lang="zh-CN" altLang="en-US" sz="1600">
                <a:solidFill>
                  <a:srgbClr val="FFFFFF"/>
                </a:solidFill>
                <a:latin typeface="微软雅黑" panose="020B0503020204020204" pitchFamily="34" charset="-122"/>
                <a:ea typeface="微软雅黑" panose="020B0503020204020204" pitchFamily="34" charset="-122"/>
              </a:endParaRPr>
            </a:p>
          </p:txBody>
        </p:sp>
      </p:grpSp>
      <p:grpSp>
        <p:nvGrpSpPr>
          <p:cNvPr id="63" name="组合 32"/>
          <p:cNvGrpSpPr/>
          <p:nvPr/>
        </p:nvGrpSpPr>
        <p:grpSpPr>
          <a:xfrm>
            <a:off x="2980117" y="2328966"/>
            <a:ext cx="1759201" cy="1756384"/>
            <a:chOff x="5102225" y="2441575"/>
            <a:chExt cx="1982788" cy="1979613"/>
          </a:xfrm>
          <a:solidFill>
            <a:srgbClr val="000000">
              <a:alpha val="60000"/>
            </a:srgbClr>
          </a:solidFill>
          <a:effectLst>
            <a:outerShdw blurRad="254000" dist="127000" dir="8100000" algn="tr" rotWithShape="0">
              <a:prstClr val="black">
                <a:alpha val="40000"/>
              </a:prstClr>
            </a:outerShdw>
          </a:effectLst>
        </p:grpSpPr>
        <p:sp>
          <p:nvSpPr>
            <p:cNvPr id="6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0070C0"/>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adFill>
              <a:gsLst>
                <a:gs pos="44000">
                  <a:srgbClr val="3DB4E3"/>
                </a:gs>
                <a:gs pos="0">
                  <a:srgbClr val="91DEFD"/>
                </a:gs>
                <a:gs pos="82000">
                  <a:srgbClr val="0497D2"/>
                </a:gs>
              </a:gsLst>
              <a:lin ang="7800000" scaled="0"/>
            </a:gradFill>
            <a:ln w="34925">
              <a:gradFill>
                <a:gsLst>
                  <a:gs pos="98000">
                    <a:srgbClr val="9FDEF7"/>
                  </a:gs>
                  <a:gs pos="31000">
                    <a:srgbClr val="49B8E5"/>
                  </a:gs>
                  <a:gs pos="0">
                    <a:srgbClr val="0A9AD4"/>
                  </a:gs>
                </a:gsLst>
                <a:lin ang="5400000" scaled="1"/>
              </a:gradFill>
            </a:ln>
            <a:extLst/>
          </p:spPr>
          <p:txBody>
            <a:bodyPr lIns="68580" tIns="34290" rIns="68580" bIns="34290" anchor="ctr"/>
            <a:lstStyle/>
            <a:p>
              <a:pPr algn="ctr">
                <a:spcBef>
                  <a:spcPct val="0"/>
                </a:spcBef>
                <a:buFont typeface="Arial" pitchFamily="34" charset="0"/>
                <a:buNone/>
              </a:pPr>
              <a:endParaRPr lang="zh-CN" altLang="en-US" sz="1600">
                <a:solidFill>
                  <a:srgbClr val="FFFFFF"/>
                </a:solidFill>
                <a:latin typeface="微软雅黑" panose="020B0503020204020204" pitchFamily="34" charset="-122"/>
                <a:ea typeface="微软雅黑" panose="020B0503020204020204" pitchFamily="34" charset="-122"/>
              </a:endParaRPr>
            </a:p>
          </p:txBody>
        </p:sp>
      </p:grpSp>
      <p:grpSp>
        <p:nvGrpSpPr>
          <p:cNvPr id="66" name="组合 35"/>
          <p:cNvGrpSpPr/>
          <p:nvPr/>
        </p:nvGrpSpPr>
        <p:grpSpPr>
          <a:xfrm>
            <a:off x="4477214" y="1984915"/>
            <a:ext cx="1153551" cy="1170452"/>
            <a:chOff x="5803900" y="2852738"/>
            <a:chExt cx="1300163" cy="1319212"/>
          </a:xfrm>
          <a:solidFill>
            <a:srgbClr val="000000">
              <a:alpha val="60000"/>
            </a:srgbClr>
          </a:solidFill>
          <a:effectLst>
            <a:outerShdw blurRad="254000" dist="127000" dir="8100000" algn="tr" rotWithShape="0">
              <a:prstClr val="black">
                <a:alpha val="40000"/>
              </a:prstClr>
            </a:outerShdw>
          </a:effectLst>
        </p:grpSpPr>
        <p:sp>
          <p:nvSpPr>
            <p:cNvPr id="67"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05AEF3"/>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8"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gradFill>
              <a:gsLst>
                <a:gs pos="45000">
                  <a:srgbClr val="3795D9"/>
                </a:gs>
                <a:gs pos="0">
                  <a:srgbClr val="89CCFF"/>
                </a:gs>
                <a:gs pos="85000">
                  <a:srgbClr val="0070C0"/>
                </a:gs>
              </a:gsLst>
              <a:lin ang="7800000" scaled="0"/>
            </a:gradFill>
            <a:ln w="34925">
              <a:gradFill>
                <a:gsLst>
                  <a:gs pos="38000">
                    <a:srgbClr val="56AAE7"/>
                  </a:gs>
                  <a:gs pos="98000">
                    <a:srgbClr val="6BB8F1"/>
                  </a:gs>
                  <a:gs pos="0">
                    <a:srgbClr val="0070C0"/>
                  </a:gs>
                </a:gsLst>
                <a:lin ang="5400000" scaled="1"/>
              </a:gradFill>
            </a:ln>
            <a:extLst/>
          </p:spPr>
          <p:txBody>
            <a:bodyPr lIns="68580" tIns="34290" rIns="68580" bIns="34290" anchor="ctr"/>
            <a:lstStyle/>
            <a:p>
              <a:pPr algn="ctr">
                <a:spcBef>
                  <a:spcPct val="0"/>
                </a:spcBef>
                <a:buFont typeface="Arial" pitchFamily="34" charset="0"/>
                <a:buNone/>
              </a:pPr>
              <a:endParaRPr lang="zh-CN" altLang="en-US" sz="1600">
                <a:solidFill>
                  <a:srgbClr val="FFFFFF"/>
                </a:solidFill>
                <a:latin typeface="微软雅黑" panose="020B0503020204020204" pitchFamily="34" charset="-122"/>
                <a:ea typeface="微软雅黑" panose="020B0503020204020204" pitchFamily="34" charset="-122"/>
              </a:endParaRPr>
            </a:p>
          </p:txBody>
        </p:sp>
      </p:grpSp>
      <p:grpSp>
        <p:nvGrpSpPr>
          <p:cNvPr id="69" name="组合 38"/>
          <p:cNvGrpSpPr/>
          <p:nvPr/>
        </p:nvGrpSpPr>
        <p:grpSpPr>
          <a:xfrm>
            <a:off x="5463544" y="2203692"/>
            <a:ext cx="1401445" cy="1400036"/>
            <a:chOff x="5305425" y="2638425"/>
            <a:chExt cx="1579563" cy="1577975"/>
          </a:xfrm>
          <a:solidFill>
            <a:srgbClr val="000000">
              <a:alpha val="60000"/>
            </a:srgbClr>
          </a:solidFill>
          <a:effectLst>
            <a:outerShdw blurRad="254000" dist="127000" dir="8100000" algn="tr" rotWithShape="0">
              <a:prstClr val="black">
                <a:alpha val="40000"/>
              </a:prstClr>
            </a:outerShdw>
          </a:effectLst>
        </p:grpSpPr>
        <p:sp>
          <p:nvSpPr>
            <p:cNvPr id="70"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70C0"/>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adFill>
              <a:gsLst>
                <a:gs pos="44000">
                  <a:srgbClr val="3DB4E3"/>
                </a:gs>
                <a:gs pos="0">
                  <a:srgbClr val="91DEFD"/>
                </a:gs>
                <a:gs pos="82000">
                  <a:srgbClr val="0497D2"/>
                </a:gs>
              </a:gsLst>
              <a:lin ang="7800000" scaled="0"/>
            </a:gradFill>
            <a:ln w="34925">
              <a:gradFill>
                <a:gsLst>
                  <a:gs pos="98000">
                    <a:srgbClr val="9FDEF7"/>
                  </a:gs>
                  <a:gs pos="31000">
                    <a:srgbClr val="49B8E5"/>
                  </a:gs>
                  <a:gs pos="0">
                    <a:srgbClr val="0A9AD4"/>
                  </a:gs>
                </a:gsLst>
                <a:lin ang="5400000" scaled="1"/>
              </a:gradFill>
            </a:ln>
            <a:extLst/>
          </p:spPr>
          <p:txBody>
            <a:bodyPr lIns="68580" tIns="34290" rIns="68580" bIns="34290" anchor="ctr"/>
            <a:lstStyle/>
            <a:p>
              <a:pPr algn="ctr">
                <a:spcBef>
                  <a:spcPct val="0"/>
                </a:spcBef>
                <a:buFont typeface="Arial" pitchFamily="34" charset="0"/>
                <a:buNone/>
              </a:pPr>
              <a:endParaRPr lang="zh-CN" altLang="en-US" sz="1600">
                <a:solidFill>
                  <a:srgbClr val="FFFFFF"/>
                </a:solidFill>
                <a:latin typeface="微软雅黑" panose="020B0503020204020204" pitchFamily="34" charset="-122"/>
                <a:ea typeface="微软雅黑" panose="020B0503020204020204" pitchFamily="34" charset="-122"/>
              </a:endParaRPr>
            </a:p>
          </p:txBody>
        </p:sp>
      </p:grpSp>
      <p:sp>
        <p:nvSpPr>
          <p:cNvPr id="72" name="TextBox 51"/>
          <p:cNvSpPr txBox="1"/>
          <p:nvPr/>
        </p:nvSpPr>
        <p:spPr>
          <a:xfrm>
            <a:off x="1" y="2049165"/>
            <a:ext cx="1965154" cy="1223412"/>
          </a:xfrm>
          <a:prstGeom prst="rect">
            <a:avLst/>
          </a:prstGeom>
          <a:noFill/>
        </p:spPr>
        <p:txBody>
          <a:bodyPr wrap="square" rtlCol="0" anchor="ctr">
            <a:spAutoFit/>
          </a:bodyPr>
          <a:lstStyle/>
          <a:p>
            <a:r>
              <a:rPr lang="en-US" altLang="zh-CN" sz="1050" dirty="0">
                <a:latin typeface="微软雅黑" panose="020B0503020204020204" pitchFamily="34" charset="-122"/>
                <a:ea typeface="微软雅黑" panose="020B0503020204020204" pitchFamily="34" charset="-122"/>
              </a:rPr>
              <a:t>1.</a:t>
            </a:r>
            <a:r>
              <a:rPr lang="zh-CN" altLang="en-US" sz="1050" dirty="0">
                <a:latin typeface="微软雅黑" panose="020B0503020204020204" pitchFamily="34" charset="-122"/>
                <a:ea typeface="微软雅黑" panose="020B0503020204020204" pitchFamily="34" charset="-122"/>
              </a:rPr>
              <a:t>完善基本制度，如成立组织机构，要有人员、分工、职责等。制度应细化，具有可操作性；</a:t>
            </a:r>
            <a:r>
              <a:rPr lang="en-US" altLang="zh-CN" sz="1050" dirty="0">
                <a:latin typeface="微软雅黑" panose="020B0503020204020204" pitchFamily="34" charset="-122"/>
                <a:ea typeface="微软雅黑" panose="020B0503020204020204" pitchFamily="34" charset="-122"/>
              </a:rPr>
              <a:t>2.</a:t>
            </a:r>
            <a:r>
              <a:rPr lang="zh-CN" altLang="en-US" sz="1050" dirty="0">
                <a:latin typeface="微软雅黑" panose="020B0503020204020204" pitchFamily="34" charset="-122"/>
                <a:ea typeface="微软雅黑" panose="020B0503020204020204" pitchFamily="34" charset="-122"/>
              </a:rPr>
              <a:t>加强高招体检公示栏建设。设置安全逃生图；</a:t>
            </a:r>
            <a:r>
              <a:rPr lang="en-US" altLang="zh-CN" sz="1050" dirty="0">
                <a:latin typeface="微软雅黑" panose="020B0503020204020204" pitchFamily="34" charset="-122"/>
                <a:ea typeface="微软雅黑" panose="020B0503020204020204" pitchFamily="34" charset="-122"/>
              </a:rPr>
              <a:t>3.</a:t>
            </a:r>
            <a:r>
              <a:rPr lang="zh-CN" altLang="en-US" sz="1050" dirty="0">
                <a:latin typeface="微软雅黑" panose="020B0503020204020204" pitchFamily="34" charset="-122"/>
                <a:ea typeface="微软雅黑" panose="020B0503020204020204" pitchFamily="34" charset="-122"/>
              </a:rPr>
              <a:t>实时进行设备计量检测（验光镜片箱）；</a:t>
            </a:r>
            <a:r>
              <a:rPr lang="en-US" altLang="zh-CN" sz="1050" dirty="0">
                <a:latin typeface="微软雅黑" panose="020B0503020204020204" pitchFamily="34" charset="-122"/>
                <a:ea typeface="微软雅黑" panose="020B0503020204020204" pitchFamily="34" charset="-122"/>
              </a:rPr>
              <a:t>4.</a:t>
            </a:r>
            <a:r>
              <a:rPr lang="zh-CN" altLang="en-US" sz="1050" dirty="0">
                <a:latin typeface="微软雅黑" panose="020B0503020204020204" pitchFamily="34" charset="-122"/>
                <a:ea typeface="微软雅黑" panose="020B0503020204020204" pitchFamily="34" charset="-122"/>
              </a:rPr>
              <a:t>耳鼻喉科需配备耳镜。</a:t>
            </a:r>
            <a:endParaRPr lang="en-US" altLang="zh-CN" sz="1050" dirty="0">
              <a:latin typeface="微软雅黑" panose="020B0503020204020204" pitchFamily="34" charset="-122"/>
              <a:ea typeface="微软雅黑" panose="020B0503020204020204" pitchFamily="34" charset="-122"/>
            </a:endParaRPr>
          </a:p>
        </p:txBody>
      </p:sp>
      <p:sp>
        <p:nvSpPr>
          <p:cNvPr id="73" name="矩形 72"/>
          <p:cNvSpPr/>
          <p:nvPr/>
        </p:nvSpPr>
        <p:spPr>
          <a:xfrm>
            <a:off x="2218002" y="1059583"/>
            <a:ext cx="1199171" cy="346249"/>
          </a:xfrm>
          <a:prstGeom prst="rect">
            <a:avLst/>
          </a:prstGeom>
        </p:spPr>
        <p:txBody>
          <a:bodyPr wrap="square">
            <a:spAutoFit/>
          </a:bodyPr>
          <a:lstStyle/>
          <a:p>
            <a:pPr algn="ctr"/>
            <a:r>
              <a:rPr lang="zh-CN" altLang="en-US" sz="1650" b="1" dirty="0">
                <a:solidFill>
                  <a:schemeClr val="tx1">
                    <a:lumMod val="75000"/>
                    <a:lumOff val="25000"/>
                  </a:schemeClr>
                </a:solidFill>
                <a:latin typeface="微软雅黑" pitchFamily="34" charset="-122"/>
                <a:ea typeface="微软雅黑" pitchFamily="34" charset="-122"/>
                <a:cs typeface="华文黑体" pitchFamily="2" charset="-122"/>
              </a:rPr>
              <a:t>体检管理</a:t>
            </a:r>
            <a:endParaRPr lang="en-US" altLang="zh-CN" sz="1650" b="1"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74" name="TextBox 53"/>
          <p:cNvSpPr txBox="1"/>
          <p:nvPr/>
        </p:nvSpPr>
        <p:spPr>
          <a:xfrm>
            <a:off x="0" y="3304062"/>
            <a:ext cx="2706584" cy="1643527"/>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sz="1050" dirty="0">
                <a:solidFill>
                  <a:schemeClr val="tx1"/>
                </a:solidFill>
              </a:rPr>
              <a:t>1.</a:t>
            </a:r>
            <a:r>
              <a:rPr lang="zh-CN" altLang="en-US" sz="1050" dirty="0">
                <a:solidFill>
                  <a:schemeClr val="tx1"/>
                </a:solidFill>
              </a:rPr>
              <a:t>医院感染管理制度，大部分借用医院统一制度，应在医院制度的基础上书写和制定，适合健康体检中心的制度，并职责到人；</a:t>
            </a:r>
            <a:r>
              <a:rPr lang="en-US" altLang="zh-CN" sz="1050" dirty="0">
                <a:solidFill>
                  <a:schemeClr val="tx1"/>
                </a:solidFill>
              </a:rPr>
              <a:t>2.</a:t>
            </a:r>
            <a:r>
              <a:rPr lang="zh-CN" altLang="en-US" sz="1050" dirty="0">
                <a:solidFill>
                  <a:schemeClr val="tx1"/>
                </a:solidFill>
              </a:rPr>
              <a:t>实际操作应与制度相符；</a:t>
            </a:r>
            <a:r>
              <a:rPr lang="en-US" altLang="zh-CN" sz="1050" dirty="0">
                <a:solidFill>
                  <a:schemeClr val="tx1"/>
                </a:solidFill>
              </a:rPr>
              <a:t>3.</a:t>
            </a:r>
            <a:r>
              <a:rPr lang="zh-CN" altLang="en-US" sz="1050" dirty="0">
                <a:solidFill>
                  <a:schemeClr val="tx1"/>
                </a:solidFill>
              </a:rPr>
              <a:t>重点部位应配备非手触式水龙头，加强手卫生洗手时机和正确性的宣教和落实；</a:t>
            </a:r>
            <a:r>
              <a:rPr lang="en-US" altLang="zh-CN" sz="1050" dirty="0">
                <a:solidFill>
                  <a:schemeClr val="tx1"/>
                </a:solidFill>
              </a:rPr>
              <a:t>5.</a:t>
            </a:r>
            <a:r>
              <a:rPr lang="zh-CN" altLang="en-US" sz="1050" dirty="0">
                <a:solidFill>
                  <a:schemeClr val="tx1"/>
                </a:solidFill>
              </a:rPr>
              <a:t>有条件时改善体检环境，切实满足高招体检量的需求。</a:t>
            </a:r>
            <a:endParaRPr lang="en-US" altLang="zh-CN" sz="1050" dirty="0">
              <a:solidFill>
                <a:schemeClr val="tx1"/>
              </a:solidFill>
            </a:endParaRPr>
          </a:p>
        </p:txBody>
      </p:sp>
      <p:sp>
        <p:nvSpPr>
          <p:cNvPr id="75" name="矩形 74"/>
          <p:cNvSpPr/>
          <p:nvPr/>
        </p:nvSpPr>
        <p:spPr>
          <a:xfrm>
            <a:off x="3248100" y="4162070"/>
            <a:ext cx="1199171" cy="346249"/>
          </a:xfrm>
          <a:prstGeom prst="rect">
            <a:avLst/>
          </a:prstGeom>
        </p:spPr>
        <p:txBody>
          <a:bodyPr wrap="square">
            <a:spAutoFit/>
          </a:bodyPr>
          <a:lstStyle/>
          <a:p>
            <a:pPr algn="ctr"/>
            <a:r>
              <a:rPr lang="zh-CN" altLang="en-US" sz="1650" b="1" dirty="0">
                <a:solidFill>
                  <a:schemeClr val="tx1">
                    <a:lumMod val="75000"/>
                    <a:lumOff val="25000"/>
                  </a:schemeClr>
                </a:solidFill>
                <a:latin typeface="微软雅黑" pitchFamily="34" charset="-122"/>
                <a:ea typeface="微软雅黑" pitchFamily="34" charset="-122"/>
                <a:cs typeface="华文黑体" pitchFamily="2" charset="-122"/>
              </a:rPr>
              <a:t>院感管理</a:t>
            </a:r>
            <a:endParaRPr lang="en-US" altLang="zh-CN" sz="1650" b="1"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76" name="TextBox 55"/>
          <p:cNvSpPr txBox="1"/>
          <p:nvPr/>
        </p:nvSpPr>
        <p:spPr>
          <a:xfrm>
            <a:off x="6357950" y="1548945"/>
            <a:ext cx="2786050" cy="1061829"/>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sz="1050" dirty="0">
                <a:solidFill>
                  <a:schemeClr val="tx1"/>
                </a:solidFill>
              </a:rPr>
              <a:t>1.</a:t>
            </a:r>
            <a:r>
              <a:rPr lang="zh-CN" altLang="en-US" sz="1050" dirty="0">
                <a:solidFill>
                  <a:schemeClr val="tx1"/>
                </a:solidFill>
              </a:rPr>
              <a:t>体检</a:t>
            </a:r>
            <a:r>
              <a:rPr lang="zh-CN" altLang="en-US" sz="1050" dirty="0" smtClean="0">
                <a:solidFill>
                  <a:schemeClr val="tx1"/>
                </a:solidFill>
              </a:rPr>
              <a:t>中</a:t>
            </a:r>
            <a:r>
              <a:rPr lang="zh-CN" altLang="en-US" sz="1050" dirty="0">
                <a:solidFill>
                  <a:schemeClr val="tx1"/>
                </a:solidFill>
              </a:rPr>
              <a:t>应</a:t>
            </a:r>
            <a:r>
              <a:rPr lang="zh-CN" altLang="en-US" sz="1050" dirty="0" smtClean="0">
                <a:solidFill>
                  <a:schemeClr val="tx1"/>
                </a:solidFill>
              </a:rPr>
              <a:t>使用</a:t>
            </a:r>
            <a:r>
              <a:rPr lang="zh-CN" altLang="en-US" sz="1050" dirty="0">
                <a:solidFill>
                  <a:schemeClr val="tx1"/>
                </a:solidFill>
              </a:rPr>
              <a:t>“合格”的设备，满足卫生管理要求；</a:t>
            </a:r>
            <a:r>
              <a:rPr lang="en-US" altLang="zh-CN" sz="1050" dirty="0" smtClean="0">
                <a:solidFill>
                  <a:schemeClr val="tx1"/>
                </a:solidFill>
              </a:rPr>
              <a:t>2</a:t>
            </a:r>
            <a:r>
              <a:rPr lang="zh-CN" altLang="en-US" sz="1050" dirty="0" smtClean="0">
                <a:solidFill>
                  <a:schemeClr val="tx1"/>
                </a:solidFill>
              </a:rPr>
              <a:t>未见放射诊疗许可证</a:t>
            </a:r>
            <a:r>
              <a:rPr lang="zh-CN" altLang="en-US" sz="1050" dirty="0">
                <a:solidFill>
                  <a:schemeClr val="tx1"/>
                </a:solidFill>
              </a:rPr>
              <a:t>；</a:t>
            </a:r>
            <a:r>
              <a:rPr lang="en-US" altLang="zh-CN" sz="1050" dirty="0">
                <a:solidFill>
                  <a:schemeClr val="tx1"/>
                </a:solidFill>
              </a:rPr>
              <a:t>3.</a:t>
            </a:r>
            <a:r>
              <a:rPr lang="zh-CN" altLang="zh-CN" sz="1050" dirty="0">
                <a:solidFill>
                  <a:schemeClr val="tx1"/>
                </a:solidFill>
              </a:rPr>
              <a:t>未见一放射</a:t>
            </a:r>
            <a:r>
              <a:rPr lang="zh-CN" altLang="zh-CN" sz="1050" dirty="0" smtClean="0">
                <a:solidFill>
                  <a:schemeClr val="tx1"/>
                </a:solidFill>
              </a:rPr>
              <a:t>工作人员放射</a:t>
            </a:r>
            <a:r>
              <a:rPr lang="zh-CN" altLang="zh-CN" sz="1050" dirty="0">
                <a:solidFill>
                  <a:schemeClr val="tx1"/>
                </a:solidFill>
              </a:rPr>
              <a:t>工作人员证、有效体检结果及培训证明文件</a:t>
            </a:r>
            <a:r>
              <a:rPr lang="zh-CN" altLang="zh-CN" sz="1050" dirty="0" smtClean="0">
                <a:solidFill>
                  <a:schemeClr val="tx1"/>
                </a:solidFill>
              </a:rPr>
              <a:t>。</a:t>
            </a:r>
            <a:r>
              <a:rPr lang="en-US" altLang="zh-CN" sz="1050" dirty="0" smtClean="0">
                <a:solidFill>
                  <a:schemeClr val="tx1"/>
                </a:solidFill>
              </a:rPr>
              <a:t>4.</a:t>
            </a:r>
            <a:r>
              <a:rPr lang="zh-CN" altLang="en-US" sz="1050" dirty="0" smtClean="0">
                <a:solidFill>
                  <a:schemeClr val="tx1"/>
                </a:solidFill>
              </a:rPr>
              <a:t>健全</a:t>
            </a:r>
            <a:r>
              <a:rPr lang="zh-CN" altLang="en-US" sz="1050" dirty="0">
                <a:solidFill>
                  <a:schemeClr val="tx1"/>
                </a:solidFill>
              </a:rPr>
              <a:t>各项管理规章制度，严格落实执行。</a:t>
            </a:r>
            <a:endParaRPr lang="en-US" altLang="zh-CN" sz="1050" dirty="0">
              <a:solidFill>
                <a:schemeClr val="tx1"/>
              </a:solidFill>
            </a:endParaRPr>
          </a:p>
        </p:txBody>
      </p:sp>
      <p:sp>
        <p:nvSpPr>
          <p:cNvPr id="77" name="矩形 76"/>
          <p:cNvSpPr/>
          <p:nvPr/>
        </p:nvSpPr>
        <p:spPr>
          <a:xfrm>
            <a:off x="4415225" y="1554685"/>
            <a:ext cx="1199171" cy="346249"/>
          </a:xfrm>
          <a:prstGeom prst="rect">
            <a:avLst/>
          </a:prstGeom>
        </p:spPr>
        <p:txBody>
          <a:bodyPr wrap="square">
            <a:spAutoFit/>
          </a:bodyPr>
          <a:lstStyle/>
          <a:p>
            <a:pPr algn="ctr"/>
            <a:r>
              <a:rPr lang="zh-CN" altLang="en-US" sz="1650" b="1" dirty="0">
                <a:solidFill>
                  <a:schemeClr val="tx1">
                    <a:lumMod val="75000"/>
                    <a:lumOff val="25000"/>
                  </a:schemeClr>
                </a:solidFill>
                <a:latin typeface="微软雅黑" pitchFamily="34" charset="-122"/>
                <a:ea typeface="微软雅黑" pitchFamily="34" charset="-122"/>
                <a:cs typeface="华文黑体" pitchFamily="2" charset="-122"/>
              </a:rPr>
              <a:t>影像管理</a:t>
            </a:r>
            <a:endParaRPr lang="en-US" altLang="zh-CN" sz="1650" b="1"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78" name="TextBox 57"/>
          <p:cNvSpPr txBox="1"/>
          <p:nvPr/>
        </p:nvSpPr>
        <p:spPr>
          <a:xfrm>
            <a:off x="6865442" y="3212174"/>
            <a:ext cx="2171055" cy="900246"/>
          </a:xfrm>
          <a:prstGeom prst="rect">
            <a:avLst/>
          </a:prstGeom>
          <a:noFill/>
        </p:spPr>
        <p:txBody>
          <a:bodyPr wrap="square" rtlCol="0" anchor="ctr">
            <a:spAutoFit/>
          </a:bodyPr>
          <a:lstStyle/>
          <a:p>
            <a:r>
              <a:rPr lang="en-US" altLang="zh-CN" sz="1050" dirty="0">
                <a:latin typeface="微软雅黑" panose="020B0503020204020204" pitchFamily="34" charset="-122"/>
                <a:ea typeface="微软雅黑" panose="020B0503020204020204" pitchFamily="34" charset="-122"/>
              </a:rPr>
              <a:t>1.</a:t>
            </a:r>
            <a:r>
              <a:rPr lang="zh-CN" altLang="en-US" sz="1050" dirty="0">
                <a:latin typeface="微软雅黑" panose="020B0503020204020204" pitchFamily="34" charset="-122"/>
                <a:ea typeface="微软雅黑" panose="020B0503020204020204" pitchFamily="34" charset="-122"/>
              </a:rPr>
              <a:t>加强实验室生物安全管理，尤对标本的保存（检后）加强规范；</a:t>
            </a:r>
            <a:r>
              <a:rPr lang="en-US" altLang="zh-CN" sz="1050" dirty="0">
                <a:latin typeface="微软雅黑" panose="020B0503020204020204" pitchFamily="34" charset="-122"/>
                <a:ea typeface="微软雅黑" panose="020B0503020204020204" pitchFamily="34" charset="-122"/>
              </a:rPr>
              <a:t>2.</a:t>
            </a:r>
            <a:r>
              <a:rPr lang="zh-CN" altLang="en-US" sz="1050" dirty="0">
                <a:latin typeface="微软雅黑" panose="020B0503020204020204" pitchFamily="34" charset="-122"/>
                <a:ea typeface="微软雅黑" panose="020B0503020204020204" pitchFamily="34" charset="-122"/>
              </a:rPr>
              <a:t>进一步完善实验室各级各类文件，要具有本科室的特色及可操作性；</a:t>
            </a:r>
            <a:r>
              <a:rPr lang="en-US" altLang="zh-CN" sz="1050" dirty="0">
                <a:latin typeface="微软雅黑" panose="020B0503020204020204" pitchFamily="34" charset="-122"/>
                <a:ea typeface="微软雅黑" panose="020B0503020204020204" pitchFamily="34" charset="-122"/>
              </a:rPr>
              <a:t>3.</a:t>
            </a:r>
            <a:r>
              <a:rPr lang="zh-CN" altLang="en-US" sz="1050" dirty="0">
                <a:latin typeface="微软雅黑" panose="020B0503020204020204" pitchFamily="34" charset="-122"/>
                <a:ea typeface="微软雅黑" panose="020B0503020204020204" pitchFamily="34" charset="-122"/>
              </a:rPr>
              <a:t>规范样本管理，确保样本安全。</a:t>
            </a:r>
            <a:endParaRPr lang="en-US" altLang="zh-CN" sz="1050" dirty="0">
              <a:latin typeface="微软雅黑" panose="020B0503020204020204" pitchFamily="34" charset="-122"/>
              <a:ea typeface="微软雅黑" panose="020B0503020204020204" pitchFamily="34" charset="-122"/>
            </a:endParaRPr>
          </a:p>
        </p:txBody>
      </p:sp>
      <p:sp>
        <p:nvSpPr>
          <p:cNvPr id="79" name="矩形 78"/>
          <p:cNvSpPr/>
          <p:nvPr/>
        </p:nvSpPr>
        <p:spPr>
          <a:xfrm>
            <a:off x="5541616" y="3687770"/>
            <a:ext cx="1199171" cy="346249"/>
          </a:xfrm>
          <a:prstGeom prst="rect">
            <a:avLst/>
          </a:prstGeom>
        </p:spPr>
        <p:txBody>
          <a:bodyPr wrap="square">
            <a:spAutoFit/>
          </a:bodyPr>
          <a:lstStyle/>
          <a:p>
            <a:pPr algn="ctr"/>
            <a:r>
              <a:rPr lang="zh-CN" altLang="en-US" sz="1650" b="1" dirty="0">
                <a:solidFill>
                  <a:schemeClr val="tx1">
                    <a:lumMod val="75000"/>
                    <a:lumOff val="25000"/>
                  </a:schemeClr>
                </a:solidFill>
                <a:latin typeface="微软雅黑" pitchFamily="34" charset="-122"/>
                <a:ea typeface="微软雅黑" pitchFamily="34" charset="-122"/>
                <a:cs typeface="华文黑体" pitchFamily="2" charset="-122"/>
              </a:rPr>
              <a:t>检验管理</a:t>
            </a:r>
            <a:endParaRPr lang="en-US" altLang="zh-CN" sz="1650" b="1" dirty="0">
              <a:solidFill>
                <a:schemeClr val="tx1">
                  <a:lumMod val="75000"/>
                  <a:lumOff val="25000"/>
                </a:schemeClr>
              </a:solidFill>
              <a:latin typeface="微软雅黑" pitchFamily="34" charset="-122"/>
              <a:ea typeface="微软雅黑" pitchFamily="34" charset="-122"/>
              <a:cs typeface="华文黑体" pitchFamily="2" charset="-122"/>
            </a:endParaRPr>
          </a:p>
        </p:txBody>
      </p:sp>
      <p:cxnSp>
        <p:nvCxnSpPr>
          <p:cNvPr id="80" name="肘形连接符 79"/>
          <p:cNvCxnSpPr/>
          <p:nvPr/>
        </p:nvCxnSpPr>
        <p:spPr>
          <a:xfrm rot="10800000" flipV="1">
            <a:off x="1230051" y="2339183"/>
            <a:ext cx="999983" cy="599233"/>
          </a:xfrm>
          <a:prstGeom prst="bentConnector3">
            <a:avLst>
              <a:gd name="adj1" fmla="val 25936"/>
            </a:avLst>
          </a:prstGeom>
          <a:ln>
            <a:solidFill>
              <a:schemeClr val="bg1">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1" name="肘形连接符 80"/>
          <p:cNvCxnSpPr/>
          <p:nvPr/>
        </p:nvCxnSpPr>
        <p:spPr>
          <a:xfrm rot="10800000">
            <a:off x="1513302" y="3323963"/>
            <a:ext cx="1711498" cy="375837"/>
          </a:xfrm>
          <a:prstGeom prst="bentConnector3">
            <a:avLst>
              <a:gd name="adj1" fmla="val 29965"/>
            </a:avLst>
          </a:prstGeom>
          <a:ln>
            <a:solidFill>
              <a:schemeClr val="bg1">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肘形连接符 81"/>
          <p:cNvCxnSpPr/>
          <p:nvPr/>
        </p:nvCxnSpPr>
        <p:spPr>
          <a:xfrm rot="10800000" flipV="1">
            <a:off x="6361692" y="3170120"/>
            <a:ext cx="1391574" cy="395905"/>
          </a:xfrm>
          <a:prstGeom prst="bentConnector3">
            <a:avLst>
              <a:gd name="adj1" fmla="val 65563"/>
            </a:avLst>
          </a:prstGeom>
          <a:ln>
            <a:solidFill>
              <a:schemeClr val="bg1">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肘形连接符 82"/>
          <p:cNvCxnSpPr/>
          <p:nvPr/>
        </p:nvCxnSpPr>
        <p:spPr>
          <a:xfrm rot="10800000" flipV="1">
            <a:off x="5464419" y="1550686"/>
            <a:ext cx="1610002" cy="611813"/>
          </a:xfrm>
          <a:prstGeom prst="bentConnector3">
            <a:avLst>
              <a:gd name="adj1" fmla="val 74661"/>
            </a:avLst>
          </a:prstGeom>
          <a:ln>
            <a:solidFill>
              <a:schemeClr val="bg1">
                <a:lumMod val="50000"/>
              </a:schemeClr>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94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par>
                                <p:cTn id="9" presetID="22" presetClass="entr" presetSubtype="2" fill="hold" nodeType="withEffect">
                                  <p:stCondLst>
                                    <p:cond delay="500"/>
                                  </p:stCondLst>
                                  <p:childTnLst>
                                    <p:set>
                                      <p:cBhvr>
                                        <p:cTn id="10" dur="1" fill="hold">
                                          <p:stCondLst>
                                            <p:cond delay="0"/>
                                          </p:stCondLst>
                                        </p:cTn>
                                        <p:tgtEl>
                                          <p:spTgt spid="80"/>
                                        </p:tgtEl>
                                        <p:attrNameLst>
                                          <p:attrName>style.visibility</p:attrName>
                                        </p:attrNameLst>
                                      </p:cBhvr>
                                      <p:to>
                                        <p:strVal val="visible"/>
                                      </p:to>
                                    </p:set>
                                    <p:animEffect transition="in" filter="wipe(right)">
                                      <p:cBhvr>
                                        <p:cTn id="11" dur="500"/>
                                        <p:tgtEl>
                                          <p:spTgt spid="80"/>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72"/>
                                        </p:tgtEl>
                                        <p:attrNameLst>
                                          <p:attrName>style.visibility</p:attrName>
                                        </p:attrNameLst>
                                      </p:cBhvr>
                                      <p:to>
                                        <p:strVal val="visible"/>
                                      </p:to>
                                    </p:set>
                                    <p:anim calcmode="lin" valueType="num">
                                      <p:cBhvr>
                                        <p:cTn id="14" dur="500" fill="hold"/>
                                        <p:tgtEl>
                                          <p:spTgt spid="72"/>
                                        </p:tgtEl>
                                        <p:attrNameLst>
                                          <p:attrName>ppt_w</p:attrName>
                                        </p:attrNameLst>
                                      </p:cBhvr>
                                      <p:tavLst>
                                        <p:tav tm="0">
                                          <p:val>
                                            <p:fltVal val="0"/>
                                          </p:val>
                                        </p:tav>
                                        <p:tav tm="100000">
                                          <p:val>
                                            <p:strVal val="#ppt_w"/>
                                          </p:val>
                                        </p:tav>
                                      </p:tavLst>
                                    </p:anim>
                                    <p:anim calcmode="lin" valueType="num">
                                      <p:cBhvr>
                                        <p:cTn id="15" dur="500" fill="hold"/>
                                        <p:tgtEl>
                                          <p:spTgt spid="72"/>
                                        </p:tgtEl>
                                        <p:attrNameLst>
                                          <p:attrName>ppt_h</p:attrName>
                                        </p:attrNameLst>
                                      </p:cBhvr>
                                      <p:tavLst>
                                        <p:tav tm="0">
                                          <p:val>
                                            <p:fltVal val="0"/>
                                          </p:val>
                                        </p:tav>
                                        <p:tav tm="100000">
                                          <p:val>
                                            <p:strVal val="#ppt_h"/>
                                          </p:val>
                                        </p:tav>
                                      </p:tavLst>
                                    </p:anim>
                                    <p:animEffect transition="in" filter="fade">
                                      <p:cBhvr>
                                        <p:cTn id="16" dur="500"/>
                                        <p:tgtEl>
                                          <p:spTgt spid="7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2" presetClass="entr" presetSubtype="1" decel="100000" fill="hold" nodeType="withEffect">
                                  <p:stCondLst>
                                    <p:cond delay="50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ppt_x"/>
                                          </p:val>
                                        </p:tav>
                                        <p:tav tm="100000">
                                          <p:val>
                                            <p:strVal val="#ppt_x"/>
                                          </p:val>
                                        </p:tav>
                                      </p:tavLst>
                                    </p:anim>
                                    <p:anim calcmode="lin" valueType="num">
                                      <p:cBhvr additive="base">
                                        <p:cTn id="23" dur="500" fill="hold"/>
                                        <p:tgtEl>
                                          <p:spTgt spid="63"/>
                                        </p:tgtEl>
                                        <p:attrNameLst>
                                          <p:attrName>ppt_y</p:attrName>
                                        </p:attrNameLst>
                                      </p:cBhvr>
                                      <p:tavLst>
                                        <p:tav tm="0">
                                          <p:val>
                                            <p:strVal val="0-#ppt_h/2"/>
                                          </p:val>
                                        </p:tav>
                                        <p:tav tm="100000">
                                          <p:val>
                                            <p:strVal val="#ppt_y"/>
                                          </p:val>
                                        </p:tav>
                                      </p:tavLst>
                                    </p:anim>
                                  </p:childTnLst>
                                </p:cTn>
                              </p:par>
                              <p:par>
                                <p:cTn id="24" presetID="22" presetClass="entr" presetSubtype="2" fill="hold" nodeType="withEffect">
                                  <p:stCondLst>
                                    <p:cond delay="1000"/>
                                  </p:stCondLst>
                                  <p:childTnLst>
                                    <p:set>
                                      <p:cBhvr>
                                        <p:cTn id="25" dur="1" fill="hold">
                                          <p:stCondLst>
                                            <p:cond delay="0"/>
                                          </p:stCondLst>
                                        </p:cTn>
                                        <p:tgtEl>
                                          <p:spTgt spid="81"/>
                                        </p:tgtEl>
                                        <p:attrNameLst>
                                          <p:attrName>style.visibility</p:attrName>
                                        </p:attrNameLst>
                                      </p:cBhvr>
                                      <p:to>
                                        <p:strVal val="visible"/>
                                      </p:to>
                                    </p:set>
                                    <p:animEffect transition="in" filter="wipe(right)">
                                      <p:cBhvr>
                                        <p:cTn id="26" dur="500"/>
                                        <p:tgtEl>
                                          <p:spTgt spid="81"/>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ppt_w</p:attrName>
                                        </p:attrNameLst>
                                      </p:cBhvr>
                                      <p:tavLst>
                                        <p:tav tm="0">
                                          <p:val>
                                            <p:fltVal val="0"/>
                                          </p:val>
                                        </p:tav>
                                        <p:tav tm="100000">
                                          <p:val>
                                            <p:strVal val="#ppt_w"/>
                                          </p:val>
                                        </p:tav>
                                      </p:tavLst>
                                    </p:anim>
                                    <p:anim calcmode="lin" valueType="num">
                                      <p:cBhvr>
                                        <p:cTn id="30" dur="500" fill="hold"/>
                                        <p:tgtEl>
                                          <p:spTgt spid="74"/>
                                        </p:tgtEl>
                                        <p:attrNameLst>
                                          <p:attrName>ppt_h</p:attrName>
                                        </p:attrNameLst>
                                      </p:cBhvr>
                                      <p:tavLst>
                                        <p:tav tm="0">
                                          <p:val>
                                            <p:fltVal val="0"/>
                                          </p:val>
                                        </p:tav>
                                        <p:tav tm="100000">
                                          <p:val>
                                            <p:strVal val="#ppt_h"/>
                                          </p:val>
                                        </p:tav>
                                      </p:tavLst>
                                    </p:anim>
                                    <p:animEffect transition="in" filter="fade">
                                      <p:cBhvr>
                                        <p:cTn id="31" dur="500"/>
                                        <p:tgtEl>
                                          <p:spTgt spid="7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500"/>
                                        <p:tgtEl>
                                          <p:spTgt spid="75"/>
                                        </p:tgtEl>
                                      </p:cBhvr>
                                    </p:animEffect>
                                  </p:childTnLst>
                                </p:cTn>
                              </p:par>
                              <p:par>
                                <p:cTn id="35" presetID="2" presetClass="entr" presetSubtype="1" decel="100000" fill="hold" nodeType="withEffect">
                                  <p:stCondLst>
                                    <p:cond delay="100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ppt_x"/>
                                          </p:val>
                                        </p:tav>
                                        <p:tav tm="100000">
                                          <p:val>
                                            <p:strVal val="#ppt_x"/>
                                          </p:val>
                                        </p:tav>
                                      </p:tavLst>
                                    </p:anim>
                                    <p:anim calcmode="lin" valueType="num">
                                      <p:cBhvr additive="base">
                                        <p:cTn id="38" dur="500" fill="hold"/>
                                        <p:tgtEl>
                                          <p:spTgt spid="66"/>
                                        </p:tgtEl>
                                        <p:attrNameLst>
                                          <p:attrName>ppt_y</p:attrName>
                                        </p:attrNameLst>
                                      </p:cBhvr>
                                      <p:tavLst>
                                        <p:tav tm="0">
                                          <p:val>
                                            <p:strVal val="0-#ppt_h/2"/>
                                          </p:val>
                                        </p:tav>
                                        <p:tav tm="100000">
                                          <p:val>
                                            <p:strVal val="#ppt_y"/>
                                          </p:val>
                                        </p:tav>
                                      </p:tavLst>
                                    </p:anim>
                                  </p:childTnLst>
                                </p:cTn>
                              </p:par>
                              <p:par>
                                <p:cTn id="39" presetID="22" presetClass="entr" presetSubtype="8" fill="hold" nodeType="withEffect">
                                  <p:stCondLst>
                                    <p:cond delay="1500"/>
                                  </p:stCondLst>
                                  <p:childTnLst>
                                    <p:set>
                                      <p:cBhvr>
                                        <p:cTn id="40" dur="1" fill="hold">
                                          <p:stCondLst>
                                            <p:cond delay="0"/>
                                          </p:stCondLst>
                                        </p:cTn>
                                        <p:tgtEl>
                                          <p:spTgt spid="83"/>
                                        </p:tgtEl>
                                        <p:attrNameLst>
                                          <p:attrName>style.visibility</p:attrName>
                                        </p:attrNameLst>
                                      </p:cBhvr>
                                      <p:to>
                                        <p:strVal val="visible"/>
                                      </p:to>
                                    </p:set>
                                    <p:animEffect transition="in" filter="wipe(left)">
                                      <p:cBhvr>
                                        <p:cTn id="41" dur="500"/>
                                        <p:tgtEl>
                                          <p:spTgt spid="83"/>
                                        </p:tgtEl>
                                      </p:cBhvr>
                                    </p:animEffect>
                                  </p:childTnLst>
                                </p:cTn>
                              </p:par>
                              <p:par>
                                <p:cTn id="42" presetID="53" presetClass="entr" presetSubtype="16" fill="hold" grpId="0" nodeType="withEffect">
                                  <p:stCondLst>
                                    <p:cond delay="150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fill="hold"/>
                                        <p:tgtEl>
                                          <p:spTgt spid="76"/>
                                        </p:tgtEl>
                                        <p:attrNameLst>
                                          <p:attrName>ppt_w</p:attrName>
                                        </p:attrNameLst>
                                      </p:cBhvr>
                                      <p:tavLst>
                                        <p:tav tm="0">
                                          <p:val>
                                            <p:fltVal val="0"/>
                                          </p:val>
                                        </p:tav>
                                        <p:tav tm="100000">
                                          <p:val>
                                            <p:strVal val="#ppt_w"/>
                                          </p:val>
                                        </p:tav>
                                      </p:tavLst>
                                    </p:anim>
                                    <p:anim calcmode="lin" valueType="num">
                                      <p:cBhvr>
                                        <p:cTn id="45" dur="500" fill="hold"/>
                                        <p:tgtEl>
                                          <p:spTgt spid="76"/>
                                        </p:tgtEl>
                                        <p:attrNameLst>
                                          <p:attrName>ppt_h</p:attrName>
                                        </p:attrNameLst>
                                      </p:cBhvr>
                                      <p:tavLst>
                                        <p:tav tm="0">
                                          <p:val>
                                            <p:fltVal val="0"/>
                                          </p:val>
                                        </p:tav>
                                        <p:tav tm="100000">
                                          <p:val>
                                            <p:strVal val="#ppt_h"/>
                                          </p:val>
                                        </p:tav>
                                      </p:tavLst>
                                    </p:anim>
                                    <p:animEffect transition="in" filter="fade">
                                      <p:cBhvr>
                                        <p:cTn id="46" dur="500"/>
                                        <p:tgtEl>
                                          <p:spTgt spid="76"/>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2" presetClass="entr" presetSubtype="1" decel="100000" fill="hold" nodeType="withEffect">
                                  <p:stCondLst>
                                    <p:cond delay="15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ppt_x"/>
                                          </p:val>
                                        </p:tav>
                                        <p:tav tm="100000">
                                          <p:val>
                                            <p:strVal val="#ppt_x"/>
                                          </p:val>
                                        </p:tav>
                                      </p:tavLst>
                                    </p:anim>
                                    <p:anim calcmode="lin" valueType="num">
                                      <p:cBhvr additive="base">
                                        <p:cTn id="53" dur="500" fill="hold"/>
                                        <p:tgtEl>
                                          <p:spTgt spid="69"/>
                                        </p:tgtEl>
                                        <p:attrNameLst>
                                          <p:attrName>ppt_y</p:attrName>
                                        </p:attrNameLst>
                                      </p:cBhvr>
                                      <p:tavLst>
                                        <p:tav tm="0">
                                          <p:val>
                                            <p:strVal val="0-#ppt_h/2"/>
                                          </p:val>
                                        </p:tav>
                                        <p:tav tm="100000">
                                          <p:val>
                                            <p:strVal val="#ppt_y"/>
                                          </p:val>
                                        </p:tav>
                                      </p:tavLst>
                                    </p:anim>
                                  </p:childTnLst>
                                </p:cTn>
                              </p:par>
                              <p:par>
                                <p:cTn id="54" presetID="22" presetClass="entr" presetSubtype="8" fill="hold" nodeType="withEffect">
                                  <p:stCondLst>
                                    <p:cond delay="2000"/>
                                  </p:stCondLst>
                                  <p:childTnLst>
                                    <p:set>
                                      <p:cBhvr>
                                        <p:cTn id="55" dur="1" fill="hold">
                                          <p:stCondLst>
                                            <p:cond delay="0"/>
                                          </p:stCondLst>
                                        </p:cTn>
                                        <p:tgtEl>
                                          <p:spTgt spid="82"/>
                                        </p:tgtEl>
                                        <p:attrNameLst>
                                          <p:attrName>style.visibility</p:attrName>
                                        </p:attrNameLst>
                                      </p:cBhvr>
                                      <p:to>
                                        <p:strVal val="visible"/>
                                      </p:to>
                                    </p:set>
                                    <p:animEffect transition="in" filter="wipe(left)">
                                      <p:cBhvr>
                                        <p:cTn id="56" dur="500"/>
                                        <p:tgtEl>
                                          <p:spTgt spid="82"/>
                                        </p:tgtEl>
                                      </p:cBhvr>
                                    </p:animEffect>
                                  </p:childTnLst>
                                </p:cTn>
                              </p:par>
                              <p:par>
                                <p:cTn id="57" presetID="53" presetClass="entr" presetSubtype="16" fill="hold" grpId="0" nodeType="withEffect">
                                  <p:stCondLst>
                                    <p:cond delay="200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childTnLst>
                                </p:cTn>
                              </p:par>
                              <p:par>
                                <p:cTn id="62" presetID="10" presetClass="entr" presetSubtype="0" fill="hold" grpId="0" nodeType="withEffect">
                                  <p:stCondLst>
                                    <p:cond delay="1500"/>
                                  </p:stCondLst>
                                  <p:childTnLst>
                                    <p:set>
                                      <p:cBhvr>
                                        <p:cTn id="63" dur="1" fill="hold">
                                          <p:stCondLst>
                                            <p:cond delay="0"/>
                                          </p:stCondLst>
                                        </p:cTn>
                                        <p:tgtEl>
                                          <p:spTgt spid="79"/>
                                        </p:tgtEl>
                                        <p:attrNameLst>
                                          <p:attrName>style.visibility</p:attrName>
                                        </p:attrNameLst>
                                      </p:cBhvr>
                                      <p:to>
                                        <p:strVal val="visible"/>
                                      </p:to>
                                    </p:set>
                                    <p:animEffect transition="in" filter="fade">
                                      <p:cBhvr>
                                        <p:cTn id="6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飞行检查情况</a:t>
            </a:r>
          </a:p>
        </p:txBody>
      </p:sp>
      <p:sp>
        <p:nvSpPr>
          <p:cNvPr id="5" name="文本框 1"/>
          <p:cNvSpPr>
            <a:spLocks noChangeArrowheads="1"/>
          </p:cNvSpPr>
          <p:nvPr/>
        </p:nvSpPr>
        <p:spPr bwMode="auto">
          <a:xfrm>
            <a:off x="323528" y="1059583"/>
            <a:ext cx="84963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1.放射诊疗项目建设和竣工验收</a:t>
            </a:r>
          </a:p>
          <a:p>
            <a:pPr>
              <a:lnSpc>
                <a:spcPct val="150000"/>
              </a:lnSpc>
            </a:pP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《放射诊疗管理规定》第十一条规定，“医疗机构设置放射诊疗项目，应当按照其开展的放射诊疗工作的类别，分别向相应的卫生行政部门提出建设项目</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卫生审查、竣工验收和设置放射诊疗项目申请</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第十二条规定，“</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新建、扩建、改建放射诊疗建设项目</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，医疗机构应当在建设项目</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施工前</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向相应的卫生行政部门提交</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职业病危害放射防护预评价报告</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，申请进行建设项目卫生审查。……卫生行政部门应当自收到预评价报告之日起三十日内，作出审核决定。经审核符合国家相关卫生标准和要求的，方可施工”。</a:t>
            </a: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第十三条规定，“医疗机构在放射诊疗建设项目竣工验收前，应当进行</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职业病危害控制效果评价</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并向相应的卫生行政部门提交下列资料，申请进行卫生验收：（一）建设项目竣工卫生验收申请；（二）建设项目卫生审查资料；（三）职业病危害控制效果放射防护评价报告；（四）放射诊疗建设项目验收报告”。</a:t>
            </a:r>
          </a:p>
        </p:txBody>
      </p:sp>
    </p:spTree>
    <p:extLst>
      <p:ext uri="{BB962C8B-B14F-4D97-AF65-F5344CB8AC3E}">
        <p14:creationId xmlns:p14="http://schemas.microsoft.com/office/powerpoint/2010/main" val="832738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飞行检查情况</a:t>
            </a:r>
          </a:p>
        </p:txBody>
      </p:sp>
      <p:sp>
        <p:nvSpPr>
          <p:cNvPr id="6" name="文本框 1"/>
          <p:cNvSpPr>
            <a:spLocks noChangeArrowheads="1"/>
          </p:cNvSpPr>
          <p:nvPr/>
        </p:nvSpPr>
        <p:spPr bwMode="auto">
          <a:xfrm>
            <a:off x="323528" y="1275607"/>
            <a:ext cx="8496300"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2.取得《放射诊疗许可证》</a:t>
            </a:r>
          </a:p>
          <a:p>
            <a:pPr>
              <a:lnSpc>
                <a:spcPct val="150000"/>
              </a:lnSpc>
            </a:pPr>
            <a:endPar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持有</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：《放射诊疗管理规定》第四条第二款规定，“医疗机构开展放射诊疗工作，应当具备与其开展放射诊疗工作相适应的条件，经所在地县级以上地方卫生行政部门的</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放射诊疗技术和医用辐射机构许可</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（以下简称放射诊疗许可）”。</a:t>
            </a:r>
          </a:p>
          <a:p>
            <a:pPr>
              <a:lnSpc>
                <a:spcPct val="150000"/>
              </a:lnSpc>
            </a:pP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登记</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：《放射诊疗管理办法》第十六条规定，“医疗机构取得《放射诊疗许可证》后，到核发《医疗机构执业许可证》的卫生行政执业登记部门办理相应</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诊疗科目登记手续</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。执业登记部门应根据许可情况，将</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医学影像科核准到二级诊疗科目</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。未取得《放射诊疗许可证》或未进行诊疗科目登记的，不得开展放射诊疗工作”。</a:t>
            </a:r>
          </a:p>
        </p:txBody>
      </p:sp>
    </p:spTree>
    <p:extLst>
      <p:ext uri="{BB962C8B-B14F-4D97-AF65-F5344CB8AC3E}">
        <p14:creationId xmlns:p14="http://schemas.microsoft.com/office/powerpoint/2010/main" val="425055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飞行检查情况</a:t>
            </a:r>
          </a:p>
        </p:txBody>
      </p:sp>
      <p:sp>
        <p:nvSpPr>
          <p:cNvPr id="3" name="文本框 1"/>
          <p:cNvSpPr>
            <a:spLocks noChangeArrowheads="1"/>
          </p:cNvSpPr>
          <p:nvPr/>
        </p:nvSpPr>
        <p:spPr bwMode="auto">
          <a:xfrm>
            <a:off x="323528" y="1131591"/>
            <a:ext cx="8496300"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2.取得《放射诊疗许可证》</a:t>
            </a:r>
          </a:p>
          <a:p>
            <a:pPr>
              <a:lnSpc>
                <a:spcPct val="150000"/>
              </a:lnSpc>
            </a:pPr>
            <a:endPar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校验：</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《放射诊疗管理规定》第十七条第一款规定，“《</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放射诊疗许可证》与《医疗机构执业许可证》同时校验</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，申请校验时应当提交本周期有关放射诊疗设备性能与辐射工作场所的检测报告、放射诊疗工作人员健康监护资料和工作开展情况报告”。</a:t>
            </a:r>
          </a:p>
          <a:p>
            <a:pPr>
              <a:lnSpc>
                <a:spcPct val="150000"/>
              </a:lnSpc>
            </a:pP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变更：</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《放射诊疗管理规定》第十七条第二款、第三款规定，“</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医疗机构变更放射诊疗项目的</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，应当向放射诊疗许可批准机关提出</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许可变更申请</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并提交变更许可项目名称、放射防护评价报告等资料；同时向卫生行政执业登记部门提出诊疗科目变更申请，提交变更登记项目及变更理由等资料。卫生行政部门应当自收到变更申请之日起二十日内做出审查决定。</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未经批准不得变更</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Tree>
    <p:extLst>
      <p:ext uri="{BB962C8B-B14F-4D97-AF65-F5344CB8AC3E}">
        <p14:creationId xmlns:p14="http://schemas.microsoft.com/office/powerpoint/2010/main" val="4112979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飞行检查情况</a:t>
            </a:r>
          </a:p>
        </p:txBody>
      </p:sp>
      <p:sp>
        <p:nvSpPr>
          <p:cNvPr id="3" name="文本框 1"/>
          <p:cNvSpPr>
            <a:spLocks noChangeArrowheads="1"/>
          </p:cNvSpPr>
          <p:nvPr/>
        </p:nvSpPr>
        <p:spPr bwMode="auto">
          <a:xfrm>
            <a:off x="323528" y="1491631"/>
            <a:ext cx="84963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3.放射诊疗工作人员具有合法资质</a:t>
            </a:r>
          </a:p>
          <a:p>
            <a:pPr>
              <a:lnSpc>
                <a:spcPct val="150000"/>
              </a:lnSpc>
            </a:pPr>
            <a:endPar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《放射诊疗管理规定》第七条规定，“医疗机构开展不同类别放射诊疗工作，应当分别具有下列人员：（四）开展X射线影像诊断工作的，应当具有</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专业的放射影像医师</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《放射工作人员职业健康管理办法》第六条第二款规定，“开展放射诊疗工作的医疗机构，向为其发放《放射诊疗许可证》的卫生行政部门申请办理</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《放射工作人员证》</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490940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飞行检查情况</a:t>
            </a:r>
          </a:p>
        </p:txBody>
      </p:sp>
      <p:sp>
        <p:nvSpPr>
          <p:cNvPr id="3" name="文本框 1"/>
          <p:cNvSpPr>
            <a:spLocks noChangeArrowheads="1"/>
          </p:cNvSpPr>
          <p:nvPr/>
        </p:nvSpPr>
        <p:spPr bwMode="auto">
          <a:xfrm>
            <a:off x="395536" y="1131591"/>
            <a:ext cx="8496300"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4.放射设备合格</a:t>
            </a:r>
          </a:p>
          <a:p>
            <a:pPr>
              <a:lnSpc>
                <a:spcPct val="150000"/>
              </a:lnSpc>
            </a:pPr>
            <a:endPar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《放射诊疗管理规定》第二十条规定，“医疗机构的放射诊疗设备和检测仪表，应当符合下列要求：（一）新安装、维修或更换重要部件后的设备，应当经省级以上卫生行政部门</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资质认证的检测机构对其进行检测</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，合格后方可启用；（二）定期进行稳定性检测、校正和维护保养，由省级以上卫生行政部门资质认证的检测机构</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每年至少进行一次状态检测</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；（三）按照国家有关规定</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检验或者校准</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用于放射防护和质量控制的检测仪表；（四）放射诊疗设备及其相关设备的技术指标和安全、防护性能，应当符合有关标准与要求。</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不合格或国家有关部门规定淘汰的放射诊疗设备不得购置、使用、转让和出租</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第二十一条规定，“医疗机构应当定期对放射诊疗工作场所、放射性同位素储存场所和防护设施进行</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放射防护检测</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，保证辐射水平符合有关规定或者标准”</a:t>
            </a:r>
            <a:r>
              <a:rPr lang="zh-CN" altLang="en-US" sz="14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572991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60"/>
          <p:cNvSpPr>
            <a:spLocks noChangeArrowheads="1"/>
          </p:cNvSpPr>
          <p:nvPr/>
        </p:nvSpPr>
        <p:spPr bwMode="auto">
          <a:xfrm>
            <a:off x="677276" y="771550"/>
            <a:ext cx="7992888" cy="3672408"/>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 fmla="*/ 0 w 7260238"/>
              <a:gd name="connsiteY0" fmla="*/ 0 h 3090960"/>
              <a:gd name="connsiteX1" fmla="*/ 7260238 w 7260238"/>
              <a:gd name="connsiteY1" fmla="*/ 0 h 3090960"/>
              <a:gd name="connsiteX2" fmla="*/ 7260238 w 7260238"/>
              <a:gd name="connsiteY2" fmla="*/ 3090960 h 3090960"/>
              <a:gd name="connsiteX3" fmla="*/ 666205 w 7260238"/>
              <a:gd name="connsiteY3" fmla="*/ 3090960 h 3090960"/>
              <a:gd name="connsiteX4" fmla="*/ 0 w 7260238"/>
              <a:gd name="connsiteY4" fmla="*/ 0 h 3090960"/>
              <a:gd name="connsiteX0" fmla="*/ 0 w 7260238"/>
              <a:gd name="connsiteY0" fmla="*/ 0 h 3141760"/>
              <a:gd name="connsiteX1" fmla="*/ 7260238 w 7260238"/>
              <a:gd name="connsiteY1" fmla="*/ 0 h 3141760"/>
              <a:gd name="connsiteX2" fmla="*/ 7031638 w 7260238"/>
              <a:gd name="connsiteY2" fmla="*/ 3141760 h 3141760"/>
              <a:gd name="connsiteX3" fmla="*/ 666205 w 7260238"/>
              <a:gd name="connsiteY3" fmla="*/ 3090960 h 3141760"/>
              <a:gd name="connsiteX4" fmla="*/ 0 w 7260238"/>
              <a:gd name="connsiteY4" fmla="*/ 0 h 3141760"/>
              <a:gd name="connsiteX0" fmla="*/ 0 w 7454971"/>
              <a:gd name="connsiteY0" fmla="*/ 0 h 3141760"/>
              <a:gd name="connsiteX1" fmla="*/ 7454971 w 7454971"/>
              <a:gd name="connsiteY1" fmla="*/ 0 h 3141760"/>
              <a:gd name="connsiteX2" fmla="*/ 7031638 w 7454971"/>
              <a:gd name="connsiteY2" fmla="*/ 3141760 h 3141760"/>
              <a:gd name="connsiteX3" fmla="*/ 666205 w 7454971"/>
              <a:gd name="connsiteY3" fmla="*/ 3090960 h 3141760"/>
              <a:gd name="connsiteX4" fmla="*/ 0 w 7454971"/>
              <a:gd name="connsiteY4" fmla="*/ 0 h 3141760"/>
              <a:gd name="connsiteX0" fmla="*/ 0 w 7454971"/>
              <a:gd name="connsiteY0" fmla="*/ 0 h 3353427"/>
              <a:gd name="connsiteX1" fmla="*/ 7454971 w 7454971"/>
              <a:gd name="connsiteY1" fmla="*/ 211667 h 3353427"/>
              <a:gd name="connsiteX2" fmla="*/ 7031638 w 7454971"/>
              <a:gd name="connsiteY2" fmla="*/ 3353427 h 3353427"/>
              <a:gd name="connsiteX3" fmla="*/ 666205 w 7454971"/>
              <a:gd name="connsiteY3" fmla="*/ 3302627 h 3353427"/>
              <a:gd name="connsiteX4" fmla="*/ 0 w 7454971"/>
              <a:gd name="connsiteY4" fmla="*/ 0 h 335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971" h="3353427">
                <a:moveTo>
                  <a:pt x="0" y="0"/>
                </a:moveTo>
                <a:lnTo>
                  <a:pt x="7454971" y="211667"/>
                </a:lnTo>
                <a:lnTo>
                  <a:pt x="7031638" y="3353427"/>
                </a:lnTo>
                <a:lnTo>
                  <a:pt x="666205" y="3302627"/>
                </a:lnTo>
                <a:lnTo>
                  <a:pt x="0" y="0"/>
                </a:lnTo>
                <a:close/>
              </a:path>
            </a:pathLst>
          </a:custGeom>
          <a:solidFill>
            <a:srgbClr val="0070C0"/>
          </a:solidFill>
          <a:ln w="12700" cmpd="sng">
            <a:noFill/>
            <a:miter lim="800000"/>
            <a:headEnd/>
            <a:tailEnd/>
          </a:ln>
          <a:effectLst>
            <a:outerShdw blurRad="444500" dist="254000" dir="8100000" algn="tr" rotWithShape="0">
              <a:prstClr val="black">
                <a:alpha val="50000"/>
              </a:prstClr>
            </a:outerShdw>
          </a:effectLst>
        </p:spPr>
        <p:txBody>
          <a:bodyPr anchor="ctr"/>
          <a:lstStyle/>
          <a:p>
            <a:pPr algn="ctr">
              <a:defRPr/>
            </a:pPr>
            <a:endParaRPr lang="zh-CN" altLang="en-US" b="0">
              <a:solidFill>
                <a:srgbClr val="FFC000"/>
              </a:solidFill>
              <a:latin typeface="+mn-ea"/>
              <a:ea typeface="+mn-ea"/>
            </a:endParaRPr>
          </a:p>
        </p:txBody>
      </p:sp>
      <p:sp>
        <p:nvSpPr>
          <p:cNvPr id="13" name="TextBox 3"/>
          <p:cNvSpPr txBox="1"/>
          <p:nvPr/>
        </p:nvSpPr>
        <p:spPr>
          <a:xfrm>
            <a:off x="1187624" y="1067818"/>
            <a:ext cx="1089878" cy="639836"/>
          </a:xfrm>
          <a:prstGeom prst="rect">
            <a:avLst/>
          </a:prstGeom>
          <a:noFill/>
        </p:spPr>
        <p:txBody>
          <a:bodyPr wrap="none" lIns="69769" tIns="34884" rIns="69769" bIns="34884" rtlCol="0">
            <a:spAutoFit/>
          </a:bodyPr>
          <a:lstStyle/>
          <a:p>
            <a:pPr algn="ctr"/>
            <a:r>
              <a:rPr lang="zh-CN" altLang="en-US" sz="3700" b="1" dirty="0">
                <a:ln w="6350">
                  <a:noFill/>
                </a:ln>
                <a:solidFill>
                  <a:srgbClr val="CCECFF"/>
                </a:solidFill>
                <a:latin typeface="微软雅黑" panose="020B0503020204020204" pitchFamily="34" charset="-122"/>
                <a:ea typeface="微软雅黑" panose="020B0503020204020204" pitchFamily="34" charset="-122"/>
              </a:rPr>
              <a:t>前言</a:t>
            </a:r>
          </a:p>
        </p:txBody>
      </p:sp>
      <p:sp>
        <p:nvSpPr>
          <p:cNvPr id="16" name="TextBox 8"/>
          <p:cNvSpPr txBox="1"/>
          <p:nvPr/>
        </p:nvSpPr>
        <p:spPr>
          <a:xfrm>
            <a:off x="1619672" y="1851670"/>
            <a:ext cx="6552728" cy="1938992"/>
          </a:xfrm>
          <a:prstGeom prst="rect">
            <a:avLst/>
          </a:prstGeom>
          <a:noFill/>
        </p:spPr>
        <p:txBody>
          <a:bodyPr wrap="square">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       高招体检工作是一项政策性强、社会关注度高的体检工作。在北京市卫生计生委、北京教育考试院的领导下，在</a:t>
            </a:r>
            <a:r>
              <a:rPr lang="en-US" altLang="en-US" sz="2000" dirty="0">
                <a:solidFill>
                  <a:schemeClr val="bg1"/>
                </a:solidFill>
                <a:latin typeface="微软雅黑" panose="020B0503020204020204" pitchFamily="34" charset="-122"/>
                <a:ea typeface="微软雅黑" panose="020B0503020204020204" pitchFamily="34" charset="-122"/>
              </a:rPr>
              <a:t>23</a:t>
            </a:r>
            <a:r>
              <a:rPr lang="zh-CN" altLang="en-US" sz="2000" dirty="0">
                <a:solidFill>
                  <a:schemeClr val="bg1"/>
                </a:solidFill>
                <a:latin typeface="微软雅黑" panose="020B0503020204020204" pitchFamily="34" charset="-122"/>
                <a:ea typeface="微软雅黑" panose="020B0503020204020204" pitchFamily="34" charset="-122"/>
              </a:rPr>
              <a:t>家高招体检医疗机构所有医护人员的共同努力下，我们</a:t>
            </a:r>
            <a:r>
              <a:rPr lang="en-US" altLang="zh-CN" sz="2000" dirty="0">
                <a:solidFill>
                  <a:schemeClr val="bg1"/>
                </a:solidFill>
                <a:latin typeface="微软雅黑" panose="020B0503020204020204" pitchFamily="34" charset="-122"/>
                <a:ea typeface="微软雅黑" panose="020B0503020204020204" pitchFamily="34" charset="-122"/>
              </a:rPr>
              <a:t>2017</a:t>
            </a:r>
            <a:r>
              <a:rPr lang="zh-CN" altLang="en-US" sz="2000" dirty="0">
                <a:solidFill>
                  <a:schemeClr val="bg1"/>
                </a:solidFill>
                <a:latin typeface="微软雅黑" panose="020B0503020204020204" pitchFamily="34" charset="-122"/>
                <a:ea typeface="微软雅黑" panose="020B0503020204020204" pitchFamily="34" charset="-122"/>
              </a:rPr>
              <a:t>年胜利完成高招体检工作。</a:t>
            </a:r>
          </a:p>
        </p:txBody>
      </p:sp>
    </p:spTree>
    <p:extLst>
      <p:ext uri="{BB962C8B-B14F-4D97-AF65-F5344CB8AC3E}">
        <p14:creationId xmlns:p14="http://schemas.microsoft.com/office/powerpoint/2010/main" val="3623156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6" presetClass="entr" presetSubtype="37" fill="hold" grpId="0" nodeType="withEffect">
                                  <p:stCondLst>
                                    <p:cond delay="750"/>
                                  </p:stCondLst>
                                  <p:iterate type="lt">
                                    <p:tmPct val="0"/>
                                  </p:iterate>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250"/>
                                        <p:tgtEl>
                                          <p:spTgt spid="13"/>
                                        </p:tgtEl>
                                      </p:cBhvr>
                                    </p:animEffect>
                                  </p:childTnLst>
                                </p:cTn>
                              </p:par>
                              <p:par>
                                <p:cTn id="11" presetID="26" presetClass="emph" presetSubtype="0" fill="hold" grpId="1" nodeType="withEffect">
                                  <p:stCondLst>
                                    <p:cond delay="1000"/>
                                  </p:stCondLst>
                                  <p:iterate type="lt">
                                    <p:tmPct val="0"/>
                                  </p:iterate>
                                  <p:childTnLst>
                                    <p:animEffect transition="out" filter="fade">
                                      <p:cBhvr>
                                        <p:cTn id="12" dur="250" tmFilter="0, 0; .2, .5; .8, .5; 1, 0"/>
                                        <p:tgtEl>
                                          <p:spTgt spid="13"/>
                                        </p:tgtEl>
                                      </p:cBhvr>
                                    </p:animEffect>
                                    <p:animScale>
                                      <p:cBhvr>
                                        <p:cTn id="13" dur="125" autoRev="1" fill="hold"/>
                                        <p:tgtEl>
                                          <p:spTgt spid="13"/>
                                        </p:tgtEl>
                                      </p:cBhvr>
                                      <p:by x="105000" y="105000"/>
                                    </p:animScale>
                                  </p:childTnLst>
                                </p:cTn>
                              </p:par>
                              <p:par>
                                <p:cTn id="14" presetID="42" presetClass="entr" presetSubtype="0" fill="hold" grpId="0"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3" grpId="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飞行检查情况</a:t>
            </a:r>
          </a:p>
        </p:txBody>
      </p:sp>
      <p:sp>
        <p:nvSpPr>
          <p:cNvPr id="3" name="文本框 1"/>
          <p:cNvSpPr>
            <a:spLocks noChangeArrowheads="1"/>
          </p:cNvSpPr>
          <p:nvPr/>
        </p:nvSpPr>
        <p:spPr bwMode="auto">
          <a:xfrm>
            <a:off x="395536" y="987575"/>
            <a:ext cx="84963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5.从业者安全防护</a:t>
            </a:r>
          </a:p>
          <a:p>
            <a:pPr>
              <a:lnSpc>
                <a:spcPct val="150000"/>
              </a:lnSpc>
            </a:pPr>
            <a:endPar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《放射诊疗管理规定》第十九条规定，“医疗机构应当配备</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专（兼）职的管理人员</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负责放射诊疗工作的质量保证和安全防护。其主要职责是：（一）组织制定并落实放射诊疗和放射防护管理制度；（二）定期组织对放射诊疗工作场所、设备和人员进行放射防护检测、监测和检查；（三）组织本机构放射诊疗工作人员接受专业技术、放射防护知识及有关规定的培训和健康检查；（四）制定放射事件应急预案并组织演练；（五）记录本机构发生的放射事件并及时报告卫生行政部门。”</a:t>
            </a:r>
          </a:p>
          <a:p>
            <a:pPr>
              <a:lnSpc>
                <a:spcPct val="150000"/>
              </a:lnSpc>
              <a:buFont typeface="Wingdings" panose="05000000000000000000" pitchFamily="2" charset="2"/>
              <a:buChar char="ü"/>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《放射诊疗管理规定》第二十二条规定，“放射诊疗工作人员应当按照有关规定</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配戴个人剂量计</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a:p>
            <a:pPr>
              <a:lnSpc>
                <a:spcPct val="150000"/>
              </a:lnSpc>
              <a:buFont typeface="Wingdings" panose="05000000000000000000" pitchFamily="2" charset="2"/>
              <a:buChar char="ü"/>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《放射诊疗管理规定》第二十三条规定，“医疗机构应当按照有关规定和标准，对放射诊疗工作人员进行上岗前、在岗期间和离岗时的</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健康检查</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，定期进行专业及</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防护知识培训</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，并分别建立</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个人剂量、职业健康管理和教育培训档案</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608982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飞行检查情况</a:t>
            </a:r>
          </a:p>
        </p:txBody>
      </p:sp>
      <p:sp>
        <p:nvSpPr>
          <p:cNvPr id="3" name="文本框 1"/>
          <p:cNvSpPr>
            <a:spLocks noChangeArrowheads="1"/>
          </p:cNvSpPr>
          <p:nvPr/>
        </p:nvSpPr>
        <p:spPr bwMode="auto">
          <a:xfrm>
            <a:off x="251520" y="724532"/>
            <a:ext cx="84963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.受检者</a:t>
            </a:r>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安全防护</a:t>
            </a:r>
          </a:p>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《放射诊疗管理规定》第二十五条规定，“放射诊疗工作人员对患者和受检者进行医疗照射时，应当遵守</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医疗照射正当化和放射防护最优化的原则</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，有明确的医疗目的，严格控制受照剂量；对邻近照射野的敏感器官和组织进行屏蔽防护，并</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事先告知</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患者和受检者辐射对健康的影响”。</a:t>
            </a: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第二十六条规定，“医疗机构在实施放射诊断检查前应当对不同检查方法进行利弊分析，在保证诊断效果的前提下，优先采用对人体健康影响较小的诊断技术。实施检查应当遵守下列规定：</a:t>
            </a:r>
          </a:p>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（一）严格执行检查资料的登记、保存、提取和借阅制度，不得因资料管理、受检者转诊等原因使受检者接受</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不必要的重复照射；</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（二）不得将</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核素显像检查和X射线胸部检查</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列入对婴幼儿及少年儿童体检的常规检查项目；（三）对</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育龄妇女腹部或骨盆</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进行核素显像检查或X射线检查前，应问明是否怀孕；非特殊需要，对受孕后八至十五周的育龄妇女，不得进行下腹部放射影像检查；（四）应当尽量以</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胸部X射线摄影代替胸部荧光透视检查</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；（五）实施放射性药物给药和X射线照射操作时，应当</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禁止非受检者进入操作现场</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；因患者病情需要其他人员陪检时，应当对陪检者采取防护措施”。</a:t>
            </a:r>
          </a:p>
        </p:txBody>
      </p:sp>
    </p:spTree>
    <p:extLst>
      <p:ext uri="{BB962C8B-B14F-4D97-AF65-F5344CB8AC3E}">
        <p14:creationId xmlns:p14="http://schemas.microsoft.com/office/powerpoint/2010/main" val="4040486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全市会诊情况</a:t>
            </a:r>
          </a:p>
        </p:txBody>
      </p:sp>
      <p:sp>
        <p:nvSpPr>
          <p:cNvPr id="2" name="矩形 1"/>
          <p:cNvSpPr/>
          <p:nvPr/>
        </p:nvSpPr>
        <p:spPr>
          <a:xfrm>
            <a:off x="755576" y="1491630"/>
            <a:ext cx="7416824" cy="1754326"/>
          </a:xfrm>
          <a:prstGeom prst="rect">
            <a:avLst/>
          </a:prstGeom>
        </p:spPr>
        <p:txBody>
          <a:bodyPr wrap="square">
            <a:spAutoFit/>
          </a:bodyPr>
          <a:lstStyle/>
          <a:p>
            <a:pPr>
              <a:lnSpc>
                <a:spcPct val="150000"/>
              </a:lnSpc>
            </a:pPr>
            <a:r>
              <a:rPr lang="zh-CN" altLang="en-US" sz="1800" b="1" dirty="0">
                <a:solidFill>
                  <a:srgbClr val="0070C0"/>
                </a:solidFill>
                <a:latin typeface="微软雅黑" pitchFamily="34" charset="-122"/>
                <a:ea typeface="微软雅黑" pitchFamily="34" charset="-122"/>
              </a:rPr>
              <a:t>全市会诊情况</a:t>
            </a:r>
            <a:endParaRPr lang="en-US" altLang="zh-CN" sz="1800" b="1" dirty="0">
              <a:solidFill>
                <a:srgbClr val="0070C0"/>
              </a:solidFill>
              <a:latin typeface="微软雅黑" pitchFamily="34" charset="-122"/>
              <a:ea typeface="微软雅黑" pitchFamily="34" charset="-122"/>
            </a:endParaRPr>
          </a:p>
          <a:p>
            <a:pPr>
              <a:lnSpc>
                <a:spcPct val="150000"/>
              </a:lnSpc>
            </a:pPr>
            <a:r>
              <a:rPr lang="en-US" altLang="zh-CN" sz="1800" b="1" dirty="0">
                <a:latin typeface="微软雅黑" pitchFamily="34" charset="-122"/>
                <a:ea typeface="微软雅黑" pitchFamily="34" charset="-122"/>
              </a:rPr>
              <a:t>        2017</a:t>
            </a:r>
            <a:r>
              <a:rPr lang="zh-CN" altLang="en-US" sz="1800" b="1" dirty="0">
                <a:latin typeface="微软雅黑" pitchFamily="34" charset="-122"/>
                <a:ea typeface="微软雅黑" pitchFamily="34" charset="-122"/>
              </a:rPr>
              <a:t>年</a:t>
            </a:r>
            <a:r>
              <a:rPr lang="en-US" altLang="zh-CN" sz="1800" b="1" dirty="0">
                <a:latin typeface="微软雅黑" pitchFamily="34" charset="-122"/>
                <a:ea typeface="微软雅黑" pitchFamily="34" charset="-122"/>
              </a:rPr>
              <a:t>3</a:t>
            </a:r>
            <a:r>
              <a:rPr lang="zh-CN" altLang="en-US" sz="1800" b="1" dirty="0">
                <a:latin typeface="微软雅黑" pitchFamily="34" charset="-122"/>
                <a:ea typeface="微软雅黑" pitchFamily="34" charset="-122"/>
              </a:rPr>
              <a:t>月</a:t>
            </a:r>
            <a:r>
              <a:rPr lang="en-US" altLang="zh-CN" sz="1800" b="1" dirty="0">
                <a:latin typeface="微软雅黑" pitchFamily="34" charset="-122"/>
                <a:ea typeface="微软雅黑" pitchFamily="34" charset="-122"/>
              </a:rPr>
              <a:t>1</a:t>
            </a:r>
            <a:r>
              <a:rPr lang="zh-CN" altLang="en-US" sz="1800" b="1" dirty="0">
                <a:latin typeface="微软雅黑" pitchFamily="34" charset="-122"/>
                <a:ea typeface="微软雅黑" pitchFamily="34" charset="-122"/>
              </a:rPr>
              <a:t>日</a:t>
            </a:r>
            <a:r>
              <a:rPr lang="en-US" altLang="zh-CN" sz="1800" b="1" dirty="0">
                <a:latin typeface="微软雅黑" pitchFamily="34" charset="-122"/>
                <a:ea typeface="微软雅黑" pitchFamily="34" charset="-122"/>
              </a:rPr>
              <a:t>-3</a:t>
            </a:r>
            <a:r>
              <a:rPr lang="zh-CN" altLang="en-US" sz="1800" b="1" dirty="0">
                <a:latin typeface="微软雅黑" pitchFamily="34" charset="-122"/>
                <a:ea typeface="微软雅黑" pitchFamily="34" charset="-122"/>
              </a:rPr>
              <a:t>月</a:t>
            </a:r>
            <a:r>
              <a:rPr lang="en-US" altLang="zh-CN" sz="1800" b="1" dirty="0">
                <a:latin typeface="微软雅黑" pitchFamily="34" charset="-122"/>
                <a:ea typeface="微软雅黑" pitchFamily="34" charset="-122"/>
              </a:rPr>
              <a:t>31</a:t>
            </a:r>
            <a:r>
              <a:rPr lang="zh-CN" altLang="en-US" sz="1800" b="1" dirty="0">
                <a:latin typeface="微软雅黑" pitchFamily="34" charset="-122"/>
                <a:ea typeface="微软雅黑" pitchFamily="34" charset="-122"/>
              </a:rPr>
              <a:t>日每周四下午</a:t>
            </a:r>
            <a:r>
              <a:rPr lang="en-US" altLang="zh-CN" sz="1800" b="1" dirty="0">
                <a:latin typeface="微软雅黑" pitchFamily="34" charset="-122"/>
                <a:ea typeface="微软雅黑" pitchFamily="34" charset="-122"/>
              </a:rPr>
              <a:t>13:00—15:00</a:t>
            </a:r>
            <a:r>
              <a:rPr lang="zh-CN" altLang="en-US" sz="1800" b="1" dirty="0">
                <a:latin typeface="微软雅黑" pitchFamily="34" charset="-122"/>
                <a:ea typeface="微软雅黑" pitchFamily="34" charset="-122"/>
              </a:rPr>
              <a:t>，北京市体检中心组织相关专业专家接待各区县疑难问题会诊，今年全市共会诊</a:t>
            </a:r>
            <a:r>
              <a:rPr lang="en-US" altLang="zh-CN" sz="1800" b="1" dirty="0">
                <a:latin typeface="微软雅黑" pitchFamily="34" charset="-122"/>
                <a:ea typeface="微软雅黑" pitchFamily="34" charset="-122"/>
              </a:rPr>
              <a:t>7</a:t>
            </a:r>
            <a:r>
              <a:rPr lang="zh-CN" altLang="en-US" sz="1800" b="1" dirty="0">
                <a:latin typeface="微软雅黑" pitchFamily="34" charset="-122"/>
                <a:ea typeface="微软雅黑" pitchFamily="34" charset="-122"/>
              </a:rPr>
              <a:t>人，均为色觉问题。</a:t>
            </a:r>
            <a:endParaRPr lang="zh-CN" altLang="en-US" sz="1800" b="1" dirty="0"/>
          </a:p>
        </p:txBody>
      </p:sp>
    </p:spTree>
    <p:extLst>
      <p:ext uri="{BB962C8B-B14F-4D97-AF65-F5344CB8AC3E}">
        <p14:creationId xmlns:p14="http://schemas.microsoft.com/office/powerpoint/2010/main" val="112015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全市会诊情况</a:t>
            </a:r>
          </a:p>
        </p:txBody>
      </p:sp>
      <p:graphicFrame>
        <p:nvGraphicFramePr>
          <p:cNvPr id="3" name="表格 2"/>
          <p:cNvGraphicFramePr>
            <a:graphicFrameLocks noGrp="1"/>
          </p:cNvGraphicFramePr>
          <p:nvPr>
            <p:extLst>
              <p:ext uri="{D42A27DB-BD31-4B8C-83A1-F6EECF244321}">
                <p14:modId xmlns:p14="http://schemas.microsoft.com/office/powerpoint/2010/main" val="1169735750"/>
              </p:ext>
            </p:extLst>
          </p:nvPr>
        </p:nvGraphicFramePr>
        <p:xfrm>
          <a:off x="611562" y="915567"/>
          <a:ext cx="7776865" cy="3960440"/>
        </p:xfrm>
        <a:graphic>
          <a:graphicData uri="http://schemas.openxmlformats.org/drawingml/2006/table">
            <a:tbl>
              <a:tblPr firstRow="1" firstCol="1" bandRow="1">
                <a:tableStyleId>{5C22544A-7EE6-4342-B048-85BDC9FD1C3A}</a:tableStyleId>
              </a:tblPr>
              <a:tblGrid>
                <a:gridCol w="951597">
                  <a:extLst>
                    <a:ext uri="{9D8B030D-6E8A-4147-A177-3AD203B41FA5}">
                      <a16:colId xmlns:a16="http://schemas.microsoft.com/office/drawing/2014/main" val="3300300695"/>
                    </a:ext>
                  </a:extLst>
                </a:gridCol>
                <a:gridCol w="2297223">
                  <a:extLst>
                    <a:ext uri="{9D8B030D-6E8A-4147-A177-3AD203B41FA5}">
                      <a16:colId xmlns:a16="http://schemas.microsoft.com/office/drawing/2014/main" val="2605836066"/>
                    </a:ext>
                  </a:extLst>
                </a:gridCol>
                <a:gridCol w="1011415">
                  <a:extLst>
                    <a:ext uri="{9D8B030D-6E8A-4147-A177-3AD203B41FA5}">
                      <a16:colId xmlns:a16="http://schemas.microsoft.com/office/drawing/2014/main" val="1288954467"/>
                    </a:ext>
                  </a:extLst>
                </a:gridCol>
                <a:gridCol w="1243004">
                  <a:extLst>
                    <a:ext uri="{9D8B030D-6E8A-4147-A177-3AD203B41FA5}">
                      <a16:colId xmlns:a16="http://schemas.microsoft.com/office/drawing/2014/main" val="1871053922"/>
                    </a:ext>
                  </a:extLst>
                </a:gridCol>
                <a:gridCol w="2273626">
                  <a:extLst>
                    <a:ext uri="{9D8B030D-6E8A-4147-A177-3AD203B41FA5}">
                      <a16:colId xmlns:a16="http://schemas.microsoft.com/office/drawing/2014/main" val="1177932906"/>
                    </a:ext>
                  </a:extLst>
                </a:gridCol>
              </a:tblGrid>
              <a:tr h="495055">
                <a:tc>
                  <a:txBody>
                    <a:bodyPr/>
                    <a:lstStyle/>
                    <a:p>
                      <a:pPr algn="ctr">
                        <a:spcAft>
                          <a:spcPts val="0"/>
                        </a:spcAft>
                      </a:pPr>
                      <a:r>
                        <a:rPr lang="zh-CN" sz="1400" kern="0" dirty="0">
                          <a:effectLst/>
                        </a:rPr>
                        <a:t>会诊时间</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申请机构</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考生姓名</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机构结果</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会诊结果</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extLst>
                  <a:ext uri="{0D108BD9-81ED-4DB2-BD59-A6C34878D82A}">
                    <a16:rowId xmlns:a16="http://schemas.microsoft.com/office/drawing/2014/main" val="3001298634"/>
                  </a:ext>
                </a:extLst>
              </a:tr>
              <a:tr h="495055">
                <a:tc>
                  <a:txBody>
                    <a:bodyPr/>
                    <a:lstStyle/>
                    <a:p>
                      <a:pPr algn="ctr">
                        <a:spcAft>
                          <a:spcPts val="0"/>
                        </a:spcAft>
                      </a:pPr>
                      <a:r>
                        <a:rPr lang="en-US" sz="1400" kern="0" dirty="0">
                          <a:effectLst/>
                        </a:rPr>
                        <a:t>2017.3.9</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dirty="0">
                          <a:effectLst/>
                        </a:rPr>
                        <a:t>第一中西医结合医院</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李梓峰</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色觉：色弱</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色觉：正常</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extLst>
                  <a:ext uri="{0D108BD9-81ED-4DB2-BD59-A6C34878D82A}">
                    <a16:rowId xmlns:a16="http://schemas.microsoft.com/office/drawing/2014/main" val="2660966580"/>
                  </a:ext>
                </a:extLst>
              </a:tr>
              <a:tr h="495055">
                <a:tc>
                  <a:txBody>
                    <a:bodyPr/>
                    <a:lstStyle/>
                    <a:p>
                      <a:pPr algn="ctr">
                        <a:spcAft>
                          <a:spcPts val="0"/>
                        </a:spcAft>
                      </a:pPr>
                      <a:r>
                        <a:rPr lang="en-US" sz="1400" kern="0">
                          <a:effectLst/>
                        </a:rPr>
                        <a:t>2017.3.9</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dirty="0">
                          <a:effectLst/>
                        </a:rPr>
                        <a:t>第一中西医结合医院</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崔清源</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色觉：色弱</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色觉：色弱</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extLst>
                  <a:ext uri="{0D108BD9-81ED-4DB2-BD59-A6C34878D82A}">
                    <a16:rowId xmlns:a16="http://schemas.microsoft.com/office/drawing/2014/main" val="4284496744"/>
                  </a:ext>
                </a:extLst>
              </a:tr>
              <a:tr h="495055">
                <a:tc>
                  <a:txBody>
                    <a:bodyPr/>
                    <a:lstStyle/>
                    <a:p>
                      <a:pPr algn="ctr">
                        <a:spcAft>
                          <a:spcPts val="0"/>
                        </a:spcAft>
                      </a:pPr>
                      <a:r>
                        <a:rPr lang="en-US" sz="1400" kern="0">
                          <a:effectLst/>
                        </a:rPr>
                        <a:t>2017.3.9</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dirty="0">
                          <a:effectLst/>
                        </a:rPr>
                        <a:t>昌平区医院</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dirty="0">
                          <a:effectLst/>
                        </a:rPr>
                        <a:t>蔡子硕</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色觉：色弱</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色觉：正常</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extLst>
                  <a:ext uri="{0D108BD9-81ED-4DB2-BD59-A6C34878D82A}">
                    <a16:rowId xmlns:a16="http://schemas.microsoft.com/office/drawing/2014/main" val="258003408"/>
                  </a:ext>
                </a:extLst>
              </a:tr>
              <a:tr h="495055">
                <a:tc>
                  <a:txBody>
                    <a:bodyPr/>
                    <a:lstStyle/>
                    <a:p>
                      <a:pPr algn="ctr">
                        <a:spcAft>
                          <a:spcPts val="0"/>
                        </a:spcAft>
                      </a:pPr>
                      <a:r>
                        <a:rPr lang="en-US" sz="1400" kern="0">
                          <a:effectLst/>
                        </a:rPr>
                        <a:t>2017.3.16</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昌平区医院</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dirty="0">
                          <a:effectLst/>
                        </a:rPr>
                        <a:t>王文硕</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dirty="0">
                          <a:effectLst/>
                        </a:rPr>
                        <a:t>色觉：色盲</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色觉：色盲</a:t>
                      </a:r>
                      <a:r>
                        <a:rPr lang="en-US" sz="1400" kern="0">
                          <a:effectLst/>
                        </a:rPr>
                        <a:t>  </a:t>
                      </a:r>
                      <a:r>
                        <a:rPr lang="zh-CN" sz="1400" kern="0">
                          <a:effectLst/>
                        </a:rPr>
                        <a:t>单色识别正常</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extLst>
                  <a:ext uri="{0D108BD9-81ED-4DB2-BD59-A6C34878D82A}">
                    <a16:rowId xmlns:a16="http://schemas.microsoft.com/office/drawing/2014/main" val="1060266046"/>
                  </a:ext>
                </a:extLst>
              </a:tr>
              <a:tr h="495055">
                <a:tc>
                  <a:txBody>
                    <a:bodyPr/>
                    <a:lstStyle/>
                    <a:p>
                      <a:pPr algn="ctr">
                        <a:spcAft>
                          <a:spcPts val="0"/>
                        </a:spcAft>
                      </a:pPr>
                      <a:r>
                        <a:rPr lang="en-US" sz="1400" kern="0">
                          <a:effectLst/>
                        </a:rPr>
                        <a:t>2017.3.23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怀柔医院</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汪子健</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dirty="0">
                          <a:effectLst/>
                        </a:rPr>
                        <a:t>色觉：色盲</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dirty="0">
                          <a:effectLst/>
                        </a:rPr>
                        <a:t>色觉：色盲</a:t>
                      </a:r>
                      <a:r>
                        <a:rPr lang="en-US" sz="1400" kern="0" dirty="0">
                          <a:effectLst/>
                        </a:rPr>
                        <a:t>  </a:t>
                      </a:r>
                      <a:r>
                        <a:rPr lang="zh-CN" sz="1400" kern="0" dirty="0">
                          <a:effectLst/>
                        </a:rPr>
                        <a:t>单色识别正常</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extLst>
                  <a:ext uri="{0D108BD9-81ED-4DB2-BD59-A6C34878D82A}">
                    <a16:rowId xmlns:a16="http://schemas.microsoft.com/office/drawing/2014/main" val="614680568"/>
                  </a:ext>
                </a:extLst>
              </a:tr>
              <a:tr h="495055">
                <a:tc>
                  <a:txBody>
                    <a:bodyPr/>
                    <a:lstStyle/>
                    <a:p>
                      <a:pPr algn="ctr">
                        <a:spcAft>
                          <a:spcPts val="0"/>
                        </a:spcAft>
                      </a:pPr>
                      <a:r>
                        <a:rPr lang="en-US" sz="1400" kern="0">
                          <a:effectLst/>
                        </a:rPr>
                        <a:t>2017.3.23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怀柔医院</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李博睿</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色觉：色弱</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dirty="0">
                          <a:effectLst/>
                        </a:rPr>
                        <a:t>色觉：色弱</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extLst>
                  <a:ext uri="{0D108BD9-81ED-4DB2-BD59-A6C34878D82A}">
                    <a16:rowId xmlns:a16="http://schemas.microsoft.com/office/drawing/2014/main" val="3652071793"/>
                  </a:ext>
                </a:extLst>
              </a:tr>
              <a:tr h="495055">
                <a:tc>
                  <a:txBody>
                    <a:bodyPr/>
                    <a:lstStyle/>
                    <a:p>
                      <a:pPr algn="ctr">
                        <a:spcAft>
                          <a:spcPts val="0"/>
                        </a:spcAft>
                      </a:pPr>
                      <a:r>
                        <a:rPr lang="en-US" sz="1400" kern="0">
                          <a:effectLst/>
                        </a:rPr>
                        <a:t>2017.3.23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第六医院</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刘金桥</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a:effectLst/>
                        </a:rPr>
                        <a:t>色觉异常</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tc>
                  <a:txBody>
                    <a:bodyPr/>
                    <a:lstStyle/>
                    <a:p>
                      <a:pPr algn="ctr">
                        <a:spcAft>
                          <a:spcPts val="0"/>
                        </a:spcAft>
                      </a:pPr>
                      <a:r>
                        <a:rPr lang="zh-CN" sz="1400" kern="0" dirty="0">
                          <a:effectLst/>
                        </a:rPr>
                        <a:t>色觉：色弱</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843" marR="53843" marT="0" marB="0" anchor="ctr"/>
                </a:tc>
                <a:extLst>
                  <a:ext uri="{0D108BD9-81ED-4DB2-BD59-A6C34878D82A}">
                    <a16:rowId xmlns:a16="http://schemas.microsoft.com/office/drawing/2014/main" val="2784772189"/>
                  </a:ext>
                </a:extLst>
              </a:tr>
            </a:tbl>
          </a:graphicData>
        </a:graphic>
      </p:graphicFrame>
    </p:spTree>
    <p:extLst>
      <p:ext uri="{BB962C8B-B14F-4D97-AF65-F5344CB8AC3E}">
        <p14:creationId xmlns:p14="http://schemas.microsoft.com/office/powerpoint/2010/main" val="2968824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数据上报审核</a:t>
            </a:r>
          </a:p>
        </p:txBody>
      </p:sp>
      <p:sp>
        <p:nvSpPr>
          <p:cNvPr id="4" name="圆角矩形 3"/>
          <p:cNvSpPr/>
          <p:nvPr/>
        </p:nvSpPr>
        <p:spPr>
          <a:xfrm>
            <a:off x="539554" y="1347615"/>
            <a:ext cx="550415" cy="2794000"/>
          </a:xfrm>
          <a:prstGeom prst="roundRect">
            <a:avLst/>
          </a:prstGeom>
          <a:solidFill>
            <a:srgbClr val="0070C0"/>
          </a:solid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数据筛查情况</a:t>
            </a:r>
          </a:p>
        </p:txBody>
      </p:sp>
      <p:graphicFrame>
        <p:nvGraphicFramePr>
          <p:cNvPr id="5" name="表格 4"/>
          <p:cNvGraphicFramePr>
            <a:graphicFrameLocks noGrp="1"/>
          </p:cNvGraphicFramePr>
          <p:nvPr>
            <p:extLst>
              <p:ext uri="{D42A27DB-BD31-4B8C-83A1-F6EECF244321}">
                <p14:modId xmlns:p14="http://schemas.microsoft.com/office/powerpoint/2010/main" val="4280128226"/>
              </p:ext>
            </p:extLst>
          </p:nvPr>
        </p:nvGraphicFramePr>
        <p:xfrm>
          <a:off x="1403648" y="699542"/>
          <a:ext cx="6505927" cy="4387645"/>
        </p:xfrm>
        <a:graphic>
          <a:graphicData uri="http://schemas.openxmlformats.org/drawingml/2006/table">
            <a:tbl>
              <a:tblPr firstRow="1" bandRow="1">
                <a:tableStyleId>{B301B821-A1FF-4177-AEE7-76D212191A09}</a:tableStyleId>
              </a:tblPr>
              <a:tblGrid>
                <a:gridCol w="1159079">
                  <a:extLst>
                    <a:ext uri="{9D8B030D-6E8A-4147-A177-3AD203B41FA5}">
                      <a16:colId xmlns:a16="http://schemas.microsoft.com/office/drawing/2014/main" val="20000"/>
                    </a:ext>
                  </a:extLst>
                </a:gridCol>
                <a:gridCol w="761276">
                  <a:extLst>
                    <a:ext uri="{9D8B030D-6E8A-4147-A177-3AD203B41FA5}">
                      <a16:colId xmlns:a16="http://schemas.microsoft.com/office/drawing/2014/main" val="20001"/>
                    </a:ext>
                  </a:extLst>
                </a:gridCol>
                <a:gridCol w="743365">
                  <a:extLst>
                    <a:ext uri="{9D8B030D-6E8A-4147-A177-3AD203B41FA5}">
                      <a16:colId xmlns:a16="http://schemas.microsoft.com/office/drawing/2014/main" val="20002"/>
                    </a:ext>
                  </a:extLst>
                </a:gridCol>
                <a:gridCol w="850838">
                  <a:extLst>
                    <a:ext uri="{9D8B030D-6E8A-4147-A177-3AD203B41FA5}">
                      <a16:colId xmlns:a16="http://schemas.microsoft.com/office/drawing/2014/main" val="20003"/>
                    </a:ext>
                  </a:extLst>
                </a:gridCol>
                <a:gridCol w="1058828">
                  <a:extLst>
                    <a:ext uri="{9D8B030D-6E8A-4147-A177-3AD203B41FA5}">
                      <a16:colId xmlns:a16="http://schemas.microsoft.com/office/drawing/2014/main" val="20004"/>
                    </a:ext>
                  </a:extLst>
                </a:gridCol>
                <a:gridCol w="708306">
                  <a:extLst>
                    <a:ext uri="{9D8B030D-6E8A-4147-A177-3AD203B41FA5}">
                      <a16:colId xmlns:a16="http://schemas.microsoft.com/office/drawing/2014/main" val="20005"/>
                    </a:ext>
                  </a:extLst>
                </a:gridCol>
                <a:gridCol w="614634">
                  <a:extLst>
                    <a:ext uri="{9D8B030D-6E8A-4147-A177-3AD203B41FA5}">
                      <a16:colId xmlns:a16="http://schemas.microsoft.com/office/drawing/2014/main" val="20006"/>
                    </a:ext>
                  </a:extLst>
                </a:gridCol>
                <a:gridCol w="609601">
                  <a:extLst>
                    <a:ext uri="{9D8B030D-6E8A-4147-A177-3AD203B41FA5}">
                      <a16:colId xmlns:a16="http://schemas.microsoft.com/office/drawing/2014/main" val="20007"/>
                    </a:ext>
                  </a:extLst>
                </a:gridCol>
              </a:tblGrid>
              <a:tr h="306705">
                <a:tc>
                  <a:txBody>
                    <a:bodyPr/>
                    <a:lstStyle/>
                    <a:p>
                      <a:pPr algn="ctr" fontAlgn="b"/>
                      <a:r>
                        <a:rPr lang="zh-CN" altLang="en-US" sz="1000" u="none" strike="noStrike" dirty="0">
                          <a:latin typeface="微软雅黑" panose="020B0503020204020204" pitchFamily="34" charset="-122"/>
                          <a:ea typeface="微软雅黑" panose="020B0503020204020204" pitchFamily="34" charset="-122"/>
                        </a:rPr>
                        <a:t>医疗机构</a:t>
                      </a:r>
                      <a:endParaRPr lang="zh-CN" altLang="en-US" sz="1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000" u="none" strike="noStrike" dirty="0">
                          <a:latin typeface="微软雅黑" panose="020B0503020204020204" pitchFamily="34" charset="-122"/>
                          <a:ea typeface="微软雅黑" panose="020B0503020204020204" pitchFamily="34" charset="-122"/>
                        </a:rPr>
                        <a:t>体检人数</a:t>
                      </a:r>
                      <a:endParaRPr lang="zh-CN" altLang="en-US" sz="1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000" u="none" strike="noStrike" dirty="0">
                          <a:latin typeface="微软雅黑" panose="020B0503020204020204" pitchFamily="34" charset="-122"/>
                          <a:ea typeface="微软雅黑" panose="020B0503020204020204" pitchFamily="34" charset="-122"/>
                        </a:rPr>
                        <a:t>更正人数</a:t>
                      </a:r>
                      <a:endParaRPr lang="zh-CN" altLang="en-US" sz="1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000" u="none" strike="noStrike" dirty="0">
                          <a:latin typeface="微软雅黑" panose="020B0503020204020204" pitchFamily="34" charset="-122"/>
                          <a:ea typeface="微软雅黑" panose="020B0503020204020204" pitchFamily="34" charset="-122"/>
                        </a:rPr>
                        <a:t>更正率</a:t>
                      </a:r>
                      <a:endParaRPr lang="zh-CN" altLang="en-US" sz="1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000" u="none" strike="noStrike" dirty="0">
                          <a:latin typeface="微软雅黑" panose="020B0503020204020204" pitchFamily="34" charset="-122"/>
                          <a:ea typeface="微软雅黑" panose="020B0503020204020204" pitchFamily="34" charset="-122"/>
                        </a:rPr>
                        <a:t>医疗机构</a:t>
                      </a:r>
                      <a:endParaRPr lang="zh-CN" altLang="en-US" sz="1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000" u="none" strike="noStrike" dirty="0">
                          <a:latin typeface="微软雅黑" panose="020B0503020204020204" pitchFamily="34" charset="-122"/>
                          <a:ea typeface="微软雅黑" panose="020B0503020204020204" pitchFamily="34" charset="-122"/>
                        </a:rPr>
                        <a:t>体检人数</a:t>
                      </a:r>
                      <a:endParaRPr lang="zh-CN" altLang="en-US" sz="1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000" u="none" strike="noStrike" dirty="0">
                          <a:latin typeface="微软雅黑" panose="020B0503020204020204" pitchFamily="34" charset="-122"/>
                          <a:ea typeface="微软雅黑" panose="020B0503020204020204" pitchFamily="34" charset="-122"/>
                        </a:rPr>
                        <a:t>更正人数</a:t>
                      </a:r>
                      <a:endParaRPr lang="zh-CN" altLang="en-US" sz="1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000" u="none" strike="noStrike" dirty="0">
                          <a:latin typeface="微软雅黑" panose="020B0503020204020204" pitchFamily="34" charset="-122"/>
                          <a:ea typeface="微软雅黑" panose="020B0503020204020204" pitchFamily="34" charset="-122"/>
                        </a:rPr>
                        <a:t>更正率</a:t>
                      </a:r>
                      <a:endParaRPr lang="zh-CN" altLang="en-US" sz="1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0"/>
                  </a:ext>
                </a:extLst>
              </a:tr>
              <a:tr h="3304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第一中西医结合 医院</a:t>
                      </a: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4993</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4</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0.08%</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良乡医院</a:t>
                      </a: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1530</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15</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0.98%</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0001"/>
                  </a:ext>
                </a:extLst>
              </a:tr>
              <a:tr h="4457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北京市体检</a:t>
                      </a:r>
                      <a:r>
                        <a:rPr lang="zh-CN" altLang="en-US" sz="1000" kern="100" dirty="0" smtClean="0">
                          <a:solidFill>
                            <a:schemeClr val="dk1"/>
                          </a:solidFill>
                          <a:latin typeface="微软雅黑" panose="020B0503020204020204" pitchFamily="34" charset="-122"/>
                          <a:ea typeface="微软雅黑" panose="020B0503020204020204" pitchFamily="34" charset="-122"/>
                          <a:cs typeface="+mn-cs"/>
                        </a:rPr>
                        <a:t>中心</a:t>
                      </a:r>
                      <a:endParaRPr lang="en-US" altLang="zh-CN" sz="1000" kern="100" dirty="0" smtClean="0">
                        <a:solidFill>
                          <a:schemeClr val="dk1"/>
                        </a:solidFill>
                        <a:latin typeface="微软雅黑" panose="020B0503020204020204" pitchFamily="34" charset="-122"/>
                        <a:ea typeface="微软雅黑" panose="020B0503020204020204" pitchFamily="34" charset="-122"/>
                        <a:cs typeface="+mn-cs"/>
                      </a:endParaRPr>
                    </a:p>
                    <a:p>
                      <a:pPr algn="ctr">
                        <a:spcAft>
                          <a:spcPts val="0"/>
                        </a:spcAft>
                      </a:pPr>
                      <a:r>
                        <a:rPr lang="zh-CN" altLang="en-US" sz="1000" kern="100" dirty="0" smtClean="0">
                          <a:solidFill>
                            <a:schemeClr val="dk1"/>
                          </a:solidFill>
                          <a:latin typeface="微软雅黑" panose="020B0503020204020204" pitchFamily="34" charset="-122"/>
                          <a:ea typeface="微软雅黑" panose="020B0503020204020204" pitchFamily="34" charset="-122"/>
                          <a:cs typeface="+mn-cs"/>
                        </a:rPr>
                        <a:t>马甸部</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2200</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3</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0.14%</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石景山医院</a:t>
                      </a: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1420</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14</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0.99%</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0002"/>
                  </a:ext>
                </a:extLst>
              </a:tr>
              <a:tr h="3304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中西医结合医院</a:t>
                      </a: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5082</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7</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0.14%</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3671</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38</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1.04%</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0003"/>
                  </a:ext>
                </a:extLst>
              </a:tr>
              <a:tr h="3304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昌平区医院</a:t>
                      </a: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2742</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4</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0.15%</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2216</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24</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1.08%</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0004"/>
                  </a:ext>
                </a:extLst>
              </a:tr>
              <a:tr h="3304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第二医院</a:t>
                      </a: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3026</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6</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0.20%</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829</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9</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1.09%</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0005"/>
                  </a:ext>
                </a:extLst>
              </a:tr>
              <a:tr h="3304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中关村医院</a:t>
                      </a: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7374</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15</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0.20%</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3293</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36</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1.09%</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0006"/>
                  </a:ext>
                </a:extLst>
              </a:tr>
              <a:tr h="3304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房山区第一医院</a:t>
                      </a: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1407</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3</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0.21%</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436</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7</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1.61%</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0007"/>
                  </a:ext>
                </a:extLst>
              </a:tr>
              <a:tr h="3304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大兴区人民医院</a:t>
                      </a: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2700</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11</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0.41%</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3146</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51</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1.62%</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0008"/>
                  </a:ext>
                </a:extLst>
              </a:tr>
              <a:tr h="3304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宣武区中医医院</a:t>
                      </a: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2127</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9</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0.42%</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1677</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28</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1.67%</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0009"/>
                  </a:ext>
                </a:extLst>
              </a:tr>
              <a:tr h="3304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顺义区中医医院</a:t>
                      </a: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3830</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18</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0.47%</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346</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7</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2.02%</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0010"/>
                  </a:ext>
                </a:extLst>
              </a:tr>
              <a:tr h="3304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平谷区医院</a:t>
                      </a: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1950</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15</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0.77%</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1556</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36</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685800" rtl="0" eaLnBrk="1" latinLnBrk="0" hangingPunct="1">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2.31%</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0011"/>
                  </a:ext>
                </a:extLst>
              </a:tr>
              <a:tr h="330470">
                <a:tc>
                  <a:txBody>
                    <a:bodyPr/>
                    <a:lstStyle/>
                    <a:p>
                      <a:pPr algn="ctr">
                        <a:spcAft>
                          <a:spcPts val="0"/>
                        </a:spcAft>
                      </a:pPr>
                      <a:r>
                        <a:rPr lang="zh-CN" altLang="en-US" sz="1000" kern="100" dirty="0">
                          <a:solidFill>
                            <a:schemeClr val="dk1"/>
                          </a:solidFill>
                          <a:latin typeface="微软雅黑" panose="020B0503020204020204" pitchFamily="34" charset="-122"/>
                          <a:ea typeface="微软雅黑" panose="020B0503020204020204" pitchFamily="34" charset="-122"/>
                          <a:cs typeface="+mn-cs"/>
                        </a:rPr>
                        <a:t>怀柔医院</a:t>
                      </a: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1601</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15</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r>
                        <a:rPr lang="en-US" altLang="en-US" sz="1000" kern="100" dirty="0">
                          <a:solidFill>
                            <a:schemeClr val="dk1"/>
                          </a:solidFill>
                          <a:latin typeface="微软雅黑" panose="020B0503020204020204" pitchFamily="34" charset="-122"/>
                          <a:ea typeface="微软雅黑" panose="020B0503020204020204" pitchFamily="34" charset="-122"/>
                          <a:cs typeface="+mn-cs"/>
                        </a:rPr>
                        <a:t>0.94%</a:t>
                      </a:r>
                      <a:endParaRPr lang="zh-CN" altLang="en-US" sz="1000" kern="100" dirty="0">
                        <a:solidFill>
                          <a:schemeClr val="dk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endParaRPr lang="zh-CN" altLang="en-US" sz="1800" dirty="0"/>
                    </a:p>
                  </a:txBody>
                  <a:tcPr marL="68580" marR="68580" marT="0" marB="0" anchor="ctr"/>
                </a:tc>
                <a:tc>
                  <a:txBody>
                    <a:bodyPr/>
                    <a:lstStyle/>
                    <a:p>
                      <a:endParaRPr lang="zh-CN" altLang="en-US" sz="1800"/>
                    </a:p>
                  </a:txBody>
                  <a:tcPr marL="68580" marR="68580" marT="0" marB="0" anchor="ctr"/>
                </a:tc>
                <a:tc>
                  <a:txBody>
                    <a:bodyPr/>
                    <a:lstStyle/>
                    <a:p>
                      <a:endParaRPr lang="zh-CN" altLang="en-US" sz="1800" dirty="0"/>
                    </a:p>
                  </a:txBody>
                  <a:tcPr marL="68580" marR="68580" marT="0" marB="0" anchor="ctr"/>
                </a:tc>
                <a:extLst>
                  <a:ext uri="{0D108BD9-81ED-4DB2-BD59-A6C34878D82A}">
                    <a16:rowId xmlns:a16="http://schemas.microsoft.com/office/drawing/2014/main" val="10012"/>
                  </a:ext>
                </a:extLst>
              </a:tr>
            </a:tbl>
          </a:graphicData>
        </a:graphic>
      </p:graphicFrame>
      <p:pic>
        <p:nvPicPr>
          <p:cNvPr id="6" name="Picture 1" descr="C:\Users\zxb\Documents\Tencent Files\11270130\Image\9G{IC8P6KPZ]8PWT7U[8@{1.jpg"/>
          <p:cNvPicPr>
            <a:picLocks noChangeAspect="1" noChangeArrowheads="1"/>
          </p:cNvPicPr>
          <p:nvPr/>
        </p:nvPicPr>
        <p:blipFill>
          <a:blip r:embed="rId3" cstate="print"/>
          <a:srcRect/>
          <a:stretch>
            <a:fillRect/>
          </a:stretch>
        </p:blipFill>
        <p:spPr bwMode="auto">
          <a:xfrm>
            <a:off x="4791216" y="1769612"/>
            <a:ext cx="1214446" cy="3291598"/>
          </a:xfrm>
          <a:prstGeom prst="rect">
            <a:avLst/>
          </a:prstGeom>
          <a:solidFill>
            <a:schemeClr val="accent1"/>
          </a:solidFill>
        </p:spPr>
      </p:pic>
    </p:spTree>
    <p:extLst>
      <p:ext uri="{BB962C8B-B14F-4D97-AF65-F5344CB8AC3E}">
        <p14:creationId xmlns:p14="http://schemas.microsoft.com/office/powerpoint/2010/main" val="242009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网上公示情况</a:t>
            </a:r>
          </a:p>
        </p:txBody>
      </p:sp>
      <p:sp>
        <p:nvSpPr>
          <p:cNvPr id="7" name="TextBox 6"/>
          <p:cNvSpPr txBox="1"/>
          <p:nvPr/>
        </p:nvSpPr>
        <p:spPr>
          <a:xfrm>
            <a:off x="611560" y="1275607"/>
            <a:ext cx="7920880" cy="3208571"/>
          </a:xfrm>
          <a:prstGeom prst="rect">
            <a:avLst/>
          </a:prstGeom>
          <a:noFill/>
        </p:spPr>
        <p:txBody>
          <a:bodyPr wrap="square" rtlCol="0">
            <a:spAutoFit/>
          </a:bodyPr>
          <a:lstStyle/>
          <a:p>
            <a:pPr>
              <a:lnSpc>
                <a:spcPct val="150000"/>
              </a:lnSpc>
            </a:pPr>
            <a:r>
              <a:rPr lang="zh-CN" altLang="en-US" sz="1800" b="1" dirty="0">
                <a:latin typeface="微软雅黑" pitchFamily="34" charset="-122"/>
                <a:ea typeface="微软雅黑" pitchFamily="34" charset="-122"/>
              </a:rPr>
              <a:t>       为了方便广大考生及时了解高招体检相关政策和安排，北京市体检中心在官网公布了今年高招体检组织安排、体检标准、注意事项，并开设体检结果网上查询业务。考生可通过报名号</a:t>
            </a:r>
            <a:r>
              <a:rPr lang="en-US" altLang="en-US" sz="1800" b="1" dirty="0">
                <a:latin typeface="微软雅黑" pitchFamily="34" charset="-122"/>
                <a:ea typeface="微软雅黑" pitchFamily="34" charset="-122"/>
              </a:rPr>
              <a:t>/</a:t>
            </a:r>
            <a:r>
              <a:rPr lang="zh-CN" altLang="en-US" sz="1800" b="1" dirty="0">
                <a:latin typeface="微软雅黑" pitchFamily="34" charset="-122"/>
                <a:ea typeface="微软雅黑" pitchFamily="34" charset="-122"/>
              </a:rPr>
              <a:t>考生号、身份证号等信息查询。</a:t>
            </a:r>
            <a:endParaRPr lang="en-US" altLang="zh-CN" sz="1800" b="1" dirty="0">
              <a:latin typeface="微软雅黑" pitchFamily="34" charset="-122"/>
              <a:ea typeface="微软雅黑" pitchFamily="34" charset="-122"/>
            </a:endParaRPr>
          </a:p>
          <a:p>
            <a:pPr>
              <a:lnSpc>
                <a:spcPct val="150000"/>
              </a:lnSpc>
            </a:pPr>
            <a:r>
              <a:rPr lang="zh-CN" altLang="en-US" sz="1800" b="1" dirty="0">
                <a:latin typeface="微软雅黑" pitchFamily="34" charset="-122"/>
                <a:ea typeface="微软雅黑" pitchFamily="34" charset="-122"/>
              </a:rPr>
              <a:t>      今年查询时间：</a:t>
            </a:r>
            <a:r>
              <a:rPr lang="en-US" altLang="zh-CN" sz="1800" b="1" dirty="0">
                <a:latin typeface="微软雅黑" pitchFamily="34" charset="-122"/>
                <a:ea typeface="微软雅黑" pitchFamily="34" charset="-122"/>
              </a:rPr>
              <a:t>4</a:t>
            </a:r>
            <a:r>
              <a:rPr lang="zh-CN" altLang="en-US" sz="1800" b="1" dirty="0">
                <a:latin typeface="微软雅黑" pitchFamily="34" charset="-122"/>
                <a:ea typeface="微软雅黑" pitchFamily="34" charset="-122"/>
              </a:rPr>
              <a:t>月</a:t>
            </a:r>
            <a:r>
              <a:rPr lang="en-US" altLang="zh-CN" sz="1800" b="1" dirty="0">
                <a:latin typeface="微软雅黑" pitchFamily="34" charset="-122"/>
                <a:ea typeface="微软雅黑" pitchFamily="34" charset="-122"/>
              </a:rPr>
              <a:t>20</a:t>
            </a:r>
            <a:r>
              <a:rPr lang="zh-CN" altLang="en-US" sz="1800" b="1" dirty="0">
                <a:latin typeface="微软雅黑" pitchFamily="34" charset="-122"/>
                <a:ea typeface="微软雅黑" pitchFamily="34" charset="-122"/>
              </a:rPr>
              <a:t>日</a:t>
            </a:r>
            <a:r>
              <a:rPr lang="en-US" altLang="zh-CN" sz="1800" b="1" dirty="0">
                <a:latin typeface="微软雅黑" pitchFamily="34" charset="-122"/>
                <a:ea typeface="微软雅黑" pitchFamily="34" charset="-122"/>
              </a:rPr>
              <a:t>—8</a:t>
            </a:r>
            <a:r>
              <a:rPr lang="zh-CN" altLang="en-US" sz="1800" b="1" dirty="0">
                <a:latin typeface="微软雅黑" pitchFamily="34" charset="-122"/>
                <a:ea typeface="微软雅黑" pitchFamily="34" charset="-122"/>
              </a:rPr>
              <a:t>月</a:t>
            </a:r>
            <a:r>
              <a:rPr lang="en-US" altLang="zh-CN" sz="1800" b="1" dirty="0">
                <a:latin typeface="微软雅黑" pitchFamily="34" charset="-122"/>
                <a:ea typeface="微软雅黑" pitchFamily="34" charset="-122"/>
              </a:rPr>
              <a:t>15</a:t>
            </a:r>
            <a:r>
              <a:rPr lang="zh-CN" altLang="en-US" sz="1800" b="1" dirty="0">
                <a:latin typeface="微软雅黑" pitchFamily="34" charset="-122"/>
                <a:ea typeface="微软雅黑" pitchFamily="34" charset="-122"/>
              </a:rPr>
              <a:t>日</a:t>
            </a:r>
            <a:endParaRPr lang="en-US" altLang="zh-CN" sz="1800" b="1" dirty="0">
              <a:latin typeface="微软雅黑" pitchFamily="34" charset="-122"/>
              <a:ea typeface="微软雅黑" pitchFamily="34" charset="-122"/>
            </a:endParaRPr>
          </a:p>
          <a:p>
            <a:pPr>
              <a:lnSpc>
                <a:spcPct val="150000"/>
              </a:lnSpc>
            </a:pPr>
            <a:r>
              <a:rPr lang="zh-CN" altLang="en-US" sz="1800" b="1" dirty="0">
                <a:latin typeface="微软雅黑" pitchFamily="34" charset="-122"/>
                <a:ea typeface="微软雅黑" pitchFamily="34" charset="-122"/>
              </a:rPr>
              <a:t>      高招补检考生的查询时间：</a:t>
            </a:r>
            <a:r>
              <a:rPr lang="en-US" altLang="zh-CN" sz="1800" b="1" dirty="0">
                <a:latin typeface="微软雅黑" pitchFamily="34" charset="-122"/>
                <a:ea typeface="微软雅黑" pitchFamily="34" charset="-122"/>
              </a:rPr>
              <a:t>6</a:t>
            </a:r>
            <a:r>
              <a:rPr lang="zh-CN" altLang="en-US" sz="1800" b="1" dirty="0">
                <a:latin typeface="微软雅黑" pitchFamily="34" charset="-122"/>
                <a:ea typeface="微软雅黑" pitchFamily="34" charset="-122"/>
              </a:rPr>
              <a:t>月</a:t>
            </a:r>
            <a:r>
              <a:rPr lang="en-US" altLang="zh-CN" sz="1800" b="1" dirty="0">
                <a:latin typeface="微软雅黑" pitchFamily="34" charset="-122"/>
                <a:ea typeface="微软雅黑" pitchFamily="34" charset="-122"/>
              </a:rPr>
              <a:t>20</a:t>
            </a:r>
            <a:r>
              <a:rPr lang="zh-CN" altLang="en-US" sz="1800" b="1" dirty="0">
                <a:latin typeface="微软雅黑" pitchFamily="34" charset="-122"/>
                <a:ea typeface="微软雅黑" pitchFamily="34" charset="-122"/>
              </a:rPr>
              <a:t>日</a:t>
            </a:r>
            <a:r>
              <a:rPr lang="en-US" altLang="zh-CN" sz="1800" b="1" dirty="0">
                <a:latin typeface="微软雅黑" pitchFamily="34" charset="-122"/>
                <a:ea typeface="微软雅黑" pitchFamily="34" charset="-122"/>
              </a:rPr>
              <a:t>—8</a:t>
            </a:r>
            <a:r>
              <a:rPr lang="zh-CN" altLang="en-US" sz="1800" b="1" dirty="0">
                <a:latin typeface="微软雅黑" pitchFamily="34" charset="-122"/>
                <a:ea typeface="微软雅黑" pitchFamily="34" charset="-122"/>
              </a:rPr>
              <a:t>月</a:t>
            </a:r>
            <a:r>
              <a:rPr lang="en-US" altLang="zh-CN" sz="1800" b="1" dirty="0">
                <a:latin typeface="微软雅黑" pitchFamily="34" charset="-122"/>
                <a:ea typeface="微软雅黑" pitchFamily="34" charset="-122"/>
              </a:rPr>
              <a:t>15</a:t>
            </a:r>
            <a:r>
              <a:rPr lang="zh-CN" altLang="en-US" sz="1800" b="1" dirty="0">
                <a:latin typeface="微软雅黑" pitchFamily="34" charset="-122"/>
                <a:ea typeface="微软雅黑" pitchFamily="34" charset="-122"/>
              </a:rPr>
              <a:t>日</a:t>
            </a:r>
          </a:p>
          <a:p>
            <a:pPr>
              <a:lnSpc>
                <a:spcPct val="150000"/>
              </a:lnSpc>
            </a:pPr>
            <a:r>
              <a:rPr lang="zh-CN" altLang="en-US" sz="1800" b="1" dirty="0">
                <a:latin typeface="微软雅黑" pitchFamily="34" charset="-122"/>
                <a:ea typeface="微软雅黑" pitchFamily="34" charset="-122"/>
              </a:rPr>
              <a:t>      查询网址：</a:t>
            </a:r>
            <a:r>
              <a:rPr lang="en-US" altLang="en-US" sz="1800" b="1" dirty="0">
                <a:latin typeface="微软雅黑" pitchFamily="34" charset="-122"/>
                <a:ea typeface="微软雅黑" pitchFamily="34" charset="-122"/>
              </a:rPr>
              <a:t>www.bjtjzx.com</a:t>
            </a:r>
            <a:endParaRPr lang="zh-CN" altLang="en-US" sz="1800" b="1" dirty="0">
              <a:latin typeface="微软雅黑" pitchFamily="34" charset="-122"/>
              <a:ea typeface="微软雅黑" pitchFamily="34" charset="-122"/>
            </a:endParaRPr>
          </a:p>
          <a:p>
            <a:pPr>
              <a:lnSpc>
                <a:spcPct val="150000"/>
              </a:lnSpc>
            </a:pPr>
            <a:endParaRPr lang="zh-CN" altLang="en-US" sz="1100" dirty="0">
              <a:latin typeface="微软雅黑" pitchFamily="34" charset="-122"/>
              <a:ea typeface="微软雅黑" pitchFamily="34" charset="-122"/>
            </a:endParaRPr>
          </a:p>
          <a:p>
            <a:pPr>
              <a:lnSpc>
                <a:spcPct val="150000"/>
              </a:lnSpc>
            </a:pPr>
            <a:endParaRPr lang="zh-CN" altLang="en-US" sz="1600" dirty="0">
              <a:solidFill>
                <a:srgbClr val="00B0F0"/>
              </a:solidFill>
              <a:latin typeface="微软雅黑" pitchFamily="34" charset="-122"/>
              <a:ea typeface="微软雅黑" pitchFamily="34" charset="-122"/>
            </a:endParaRPr>
          </a:p>
        </p:txBody>
      </p:sp>
    </p:spTree>
    <p:extLst>
      <p:ext uri="{BB962C8B-B14F-4D97-AF65-F5344CB8AC3E}">
        <p14:creationId xmlns:p14="http://schemas.microsoft.com/office/powerpoint/2010/main" val="1262610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1"/>
            <a:ext cx="4541628" cy="535531"/>
          </a:xfrm>
          <a:prstGeom prst="rect">
            <a:avLst/>
          </a:prstGeom>
        </p:spPr>
        <p:txBody>
          <a:bodyPr wrap="none">
            <a:spAutoFit/>
          </a:bodyPr>
          <a:lstStyle/>
          <a:p>
            <a:pPr fontAlgn="base">
              <a:lnSpc>
                <a:spcPct val="120000"/>
              </a:lnSpc>
            </a:pPr>
            <a:r>
              <a:rPr lang="zh-CN" altLang="en-US" sz="2400" b="1" dirty="0">
                <a:latin typeface="微软雅黑" panose="020B0503020204020204" pitchFamily="34" charset="-122"/>
                <a:ea typeface="微软雅黑" panose="020B0503020204020204" pitchFamily="34" charset="-122"/>
              </a:rPr>
              <a:t>工作完成情况</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网上公示</a:t>
            </a:r>
            <a:r>
              <a:rPr lang="zh-CN" altLang="en-US" sz="2400" b="1" dirty="0" smtClean="0">
                <a:latin typeface="微软雅黑" panose="020B0503020204020204" pitchFamily="34" charset="-122"/>
                <a:ea typeface="微软雅黑" panose="020B0503020204020204" pitchFamily="34" charset="-122"/>
              </a:rPr>
              <a:t>情况</a:t>
            </a:r>
            <a:endParaRPr lang="zh-CN" altLang="en-US" sz="2400" b="1" dirty="0">
              <a:latin typeface="微软雅黑" panose="020B0503020204020204" pitchFamily="34" charset="-122"/>
              <a:ea typeface="微软雅黑" panose="020B0503020204020204" pitchFamily="34" charset="-122"/>
            </a:endParaRPr>
          </a:p>
        </p:txBody>
      </p:sp>
      <p:sp>
        <p:nvSpPr>
          <p:cNvPr id="2" name="矩形 1"/>
          <p:cNvSpPr/>
          <p:nvPr/>
        </p:nvSpPr>
        <p:spPr>
          <a:xfrm>
            <a:off x="827584" y="4083919"/>
            <a:ext cx="7776864" cy="923330"/>
          </a:xfrm>
          <a:prstGeom prst="rect">
            <a:avLst/>
          </a:prstGeom>
        </p:spPr>
        <p:txBody>
          <a:bodyPr wrap="square">
            <a:spAutoFit/>
          </a:bodyPr>
          <a:lstStyle/>
          <a:p>
            <a:pPr>
              <a:lnSpc>
                <a:spcPct val="150000"/>
              </a:lnSpc>
              <a:defRPr/>
            </a:pPr>
            <a:r>
              <a:rPr lang="zh-CN" altLang="en-US" sz="1800" b="1" dirty="0">
                <a:solidFill>
                  <a:srgbClr val="0070C0"/>
                </a:solidFill>
                <a:latin typeface="微软雅黑" panose="020B0503020204020204" pitchFamily="34" charset="-122"/>
                <a:ea typeface="微软雅黑" panose="020B0503020204020204" pitchFamily="34" charset="-122"/>
              </a:rPr>
              <a:t>       </a:t>
            </a:r>
            <a:r>
              <a:rPr lang="zh-CN" altLang="en-US" sz="1800" b="1" dirty="0">
                <a:latin typeface="微软雅黑" panose="020B0503020204020204" pitchFamily="34" charset="-122"/>
                <a:ea typeface="微软雅黑" panose="020B0503020204020204" pitchFamily="34" charset="-122"/>
              </a:rPr>
              <a:t>经统计，网上查询流量总计</a:t>
            </a:r>
            <a:r>
              <a:rPr lang="en-US" altLang="zh-CN" sz="1800" b="1" dirty="0">
                <a:latin typeface="微软雅黑" panose="020B0503020204020204" pitchFamily="34" charset="-122"/>
                <a:ea typeface="微软雅黑" panose="020B0503020204020204" pitchFamily="34" charset="-122"/>
              </a:rPr>
              <a:t>25331</a:t>
            </a:r>
            <a:r>
              <a:rPr lang="zh-CN" altLang="en-US" sz="1800" b="1" dirty="0">
                <a:latin typeface="微软雅黑" panose="020B0503020204020204" pitchFamily="34" charset="-122"/>
                <a:ea typeface="微软雅黑" panose="020B0503020204020204" pitchFamily="34" charset="-122"/>
              </a:rPr>
              <a:t>人次，较去年上升了近</a:t>
            </a:r>
            <a:r>
              <a:rPr lang="en-US" altLang="zh-CN" sz="1800" b="1" dirty="0">
                <a:latin typeface="微软雅黑" panose="020B0503020204020204" pitchFamily="34" charset="-122"/>
                <a:ea typeface="微软雅黑" panose="020B0503020204020204" pitchFamily="34" charset="-122"/>
              </a:rPr>
              <a:t>10%</a:t>
            </a:r>
            <a:r>
              <a:rPr lang="zh-CN" altLang="en-US" sz="1800" b="1" dirty="0">
                <a:latin typeface="微软雅黑" panose="020B0503020204020204" pitchFamily="34" charset="-122"/>
                <a:ea typeface="微软雅黑" panose="020B0503020204020204" pitchFamily="34" charset="-122"/>
              </a:rPr>
              <a:t>。网上查询呈递减型分布，主要集中在前两个月，占总查询人次的</a:t>
            </a:r>
            <a:r>
              <a:rPr lang="en-US" altLang="zh-CN" sz="1800" b="1" dirty="0">
                <a:latin typeface="微软雅黑" panose="020B0503020204020204" pitchFamily="34" charset="-122"/>
                <a:ea typeface="微软雅黑" panose="020B0503020204020204" pitchFamily="34" charset="-122"/>
              </a:rPr>
              <a:t>84%</a:t>
            </a:r>
            <a:r>
              <a:rPr lang="zh-CN" altLang="en-US" sz="1800" b="1" dirty="0">
                <a:latin typeface="微软雅黑" panose="020B0503020204020204" pitchFamily="34" charset="-122"/>
                <a:ea typeface="微软雅黑" panose="020B0503020204020204" pitchFamily="34" charset="-122"/>
              </a:rPr>
              <a:t>。</a:t>
            </a:r>
          </a:p>
        </p:txBody>
      </p:sp>
      <p:graphicFrame>
        <p:nvGraphicFramePr>
          <p:cNvPr id="5" name="图表 4">
            <a:extLst>
              <a:ext uri="{FF2B5EF4-FFF2-40B4-BE49-F238E27FC236}">
                <a16:creationId xmlns:a16="http://schemas.microsoft.com/office/drawing/2014/main" id="{9DB8762D-9FC5-46A2-85E3-CAEC5105F621}"/>
              </a:ext>
            </a:extLst>
          </p:cNvPr>
          <p:cNvGraphicFramePr>
            <a:graphicFrameLocks/>
          </p:cNvGraphicFramePr>
          <p:nvPr>
            <p:extLst>
              <p:ext uri="{D42A27DB-BD31-4B8C-83A1-F6EECF244321}">
                <p14:modId xmlns:p14="http://schemas.microsoft.com/office/powerpoint/2010/main" val="297979728"/>
              </p:ext>
            </p:extLst>
          </p:nvPr>
        </p:nvGraphicFramePr>
        <p:xfrm>
          <a:off x="323528" y="987575"/>
          <a:ext cx="8352928" cy="2887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1798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网上公示情况</a:t>
            </a:r>
          </a:p>
        </p:txBody>
      </p:sp>
      <p:sp>
        <p:nvSpPr>
          <p:cNvPr id="7" name="TextBox 6"/>
          <p:cNvSpPr txBox="1"/>
          <p:nvPr/>
        </p:nvSpPr>
        <p:spPr>
          <a:xfrm>
            <a:off x="467544" y="1203598"/>
            <a:ext cx="7848872" cy="2785378"/>
          </a:xfrm>
          <a:prstGeom prst="rect">
            <a:avLst/>
          </a:prstGeom>
          <a:noFill/>
        </p:spPr>
        <p:txBody>
          <a:bodyPr wrap="square" rtlCol="0">
            <a:spAutoFit/>
          </a:bodyPr>
          <a:lstStyle/>
          <a:p>
            <a:pPr>
              <a:lnSpc>
                <a:spcPts val="3500"/>
              </a:lnSpc>
            </a:pPr>
            <a:r>
              <a:rPr lang="zh-CN" altLang="en-US" sz="1800" b="1" dirty="0">
                <a:latin typeface="微软雅黑" pitchFamily="34" charset="-122"/>
                <a:ea typeface="微软雅黑" pitchFamily="34" charset="-122"/>
              </a:rPr>
              <a:t>       电话咨询：高招体检期间，体检中心相关科室工作人员开通两部对外咨询电话（</a:t>
            </a:r>
            <a:r>
              <a:rPr lang="en-US" altLang="zh-CN" sz="1800" b="1" dirty="0">
                <a:latin typeface="微软雅黑" pitchFamily="34" charset="-122"/>
                <a:ea typeface="微软雅黑" pitchFamily="34" charset="-122"/>
              </a:rPr>
              <a:t>68024448</a:t>
            </a:r>
            <a:r>
              <a:rPr lang="zh-CN" altLang="en-US" sz="1800" b="1" dirty="0">
                <a:latin typeface="微软雅黑" pitchFamily="34" charset="-122"/>
                <a:ea typeface="微软雅黑" pitchFamily="34" charset="-122"/>
              </a:rPr>
              <a:t>、</a:t>
            </a:r>
            <a:r>
              <a:rPr lang="en-US" altLang="zh-CN" sz="1800" b="1" dirty="0">
                <a:latin typeface="微软雅黑" pitchFamily="34" charset="-122"/>
                <a:ea typeface="微软雅黑" pitchFamily="34" charset="-122"/>
              </a:rPr>
              <a:t>68016643</a:t>
            </a:r>
            <a:r>
              <a:rPr lang="zh-CN" altLang="en-US" sz="1800" b="1" dirty="0">
                <a:latin typeface="微软雅黑" pitchFamily="34" charset="-122"/>
                <a:ea typeface="微软雅黑" pitchFamily="34" charset="-122"/>
              </a:rPr>
              <a:t>），为各位来电考生和家长答疑解惑，同时为各区县高招体检机构提供咨询和协助。</a:t>
            </a:r>
            <a:endParaRPr lang="en-US" altLang="zh-CN" sz="1800" b="1" dirty="0">
              <a:latin typeface="微软雅黑" pitchFamily="34" charset="-122"/>
              <a:ea typeface="微软雅黑" pitchFamily="34" charset="-122"/>
            </a:endParaRPr>
          </a:p>
          <a:p>
            <a:pPr>
              <a:lnSpc>
                <a:spcPts val="3500"/>
              </a:lnSpc>
            </a:pPr>
            <a:r>
              <a:rPr lang="zh-CN" altLang="en-US" sz="1800" b="1" dirty="0">
                <a:latin typeface="微软雅黑" pitchFamily="34" charset="-122"/>
                <a:ea typeface="微软雅黑" pitchFamily="34" charset="-122"/>
              </a:rPr>
              <a:t>       网上查询：为了方便广大考生及时了解高招体检相关政策和安排，北京市体检中心在官网公布了今年高招体检组织安排，体检标准、注意事项，开设网上咨询和查询业务。</a:t>
            </a:r>
          </a:p>
        </p:txBody>
      </p:sp>
    </p:spTree>
    <p:extLst>
      <p:ext uri="{BB962C8B-B14F-4D97-AF65-F5344CB8AC3E}">
        <p14:creationId xmlns:p14="http://schemas.microsoft.com/office/powerpoint/2010/main" val="3707867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454162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工作完成情况</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数据规范情况</a:t>
            </a:r>
          </a:p>
        </p:txBody>
      </p:sp>
      <p:sp>
        <p:nvSpPr>
          <p:cNvPr id="7" name="TextBox 6"/>
          <p:cNvSpPr txBox="1"/>
          <p:nvPr/>
        </p:nvSpPr>
        <p:spPr>
          <a:xfrm>
            <a:off x="611560" y="1059582"/>
            <a:ext cx="7848872" cy="3416320"/>
          </a:xfrm>
          <a:prstGeom prst="rect">
            <a:avLst/>
          </a:prstGeom>
          <a:noFill/>
        </p:spPr>
        <p:txBody>
          <a:bodyPr wrap="square" rtlCol="0">
            <a:spAutoFit/>
          </a:bodyPr>
          <a:lstStyle/>
          <a:p>
            <a:pPr>
              <a:lnSpc>
                <a:spcPct val="150000"/>
              </a:lnSpc>
            </a:pPr>
            <a:r>
              <a:rPr lang="zh-CN" altLang="en-US" sz="1800" b="1" dirty="0">
                <a:latin typeface="微软雅黑" pitchFamily="34" charset="-122"/>
                <a:ea typeface="微软雅黑" pitchFamily="34" charset="-122"/>
              </a:rPr>
              <a:t>       由于高招录取规则的调整，身体条件是否合乎要求对考生能否顺利录取更加重要，这对我们体检中心和各区高招指定医疗机构是一种更高的要求，录取现场的体检数据必须精准无误，体检结论要考生本人、体检机构和终检单位北京市体检中心三方无异议；发生数据的修订时，要按照程序及时更新，有数据更正务必联系体检中心，以免影响考生录取。</a:t>
            </a:r>
            <a:endParaRPr lang="en-US" altLang="zh-CN" sz="1800" b="1" dirty="0">
              <a:latin typeface="微软雅黑" pitchFamily="34" charset="-122"/>
              <a:ea typeface="微软雅黑" pitchFamily="34" charset="-122"/>
            </a:endParaRPr>
          </a:p>
          <a:p>
            <a:pPr>
              <a:lnSpc>
                <a:spcPct val="150000"/>
              </a:lnSpc>
            </a:pPr>
            <a:r>
              <a:rPr lang="zh-CN" altLang="en-US" sz="1800" b="1" dirty="0">
                <a:latin typeface="微软雅黑" pitchFamily="34" charset="-122"/>
                <a:ea typeface="微软雅黑" pitchFamily="34" charset="-122"/>
              </a:rPr>
              <a:t>       每年</a:t>
            </a:r>
            <a:r>
              <a:rPr lang="en-US" altLang="en-US" sz="1800" b="1" dirty="0">
                <a:latin typeface="微软雅黑" pitchFamily="34" charset="-122"/>
                <a:ea typeface="微软雅黑" pitchFamily="34" charset="-122"/>
              </a:rPr>
              <a:t>5</a:t>
            </a:r>
            <a:r>
              <a:rPr lang="zh-CN" altLang="en-US" sz="1800" b="1" dirty="0">
                <a:latin typeface="微软雅黑" pitchFamily="34" charset="-122"/>
                <a:ea typeface="微软雅黑" pitchFamily="34" charset="-122"/>
              </a:rPr>
              <a:t>月底，北京市体检中心负责将全市体检数据汇总上报至北京教育考试院高招办，各高招指定机构应争取在</a:t>
            </a:r>
            <a:r>
              <a:rPr lang="en-US" altLang="en-US" sz="1800" b="1" dirty="0">
                <a:latin typeface="微软雅黑" pitchFamily="34" charset="-122"/>
                <a:ea typeface="微软雅黑" pitchFamily="34" charset="-122"/>
              </a:rPr>
              <a:t>5</a:t>
            </a:r>
            <a:r>
              <a:rPr lang="zh-CN" altLang="en-US" sz="1800" b="1" dirty="0">
                <a:latin typeface="微软雅黑" pitchFamily="34" charset="-122"/>
                <a:ea typeface="微软雅黑" pitchFamily="34" charset="-122"/>
              </a:rPr>
              <a:t>月</a:t>
            </a:r>
            <a:r>
              <a:rPr lang="en-US" altLang="en-US" sz="1800" b="1" dirty="0">
                <a:latin typeface="微软雅黑" pitchFamily="34" charset="-122"/>
                <a:ea typeface="微软雅黑" pitchFamily="34" charset="-122"/>
              </a:rPr>
              <a:t>30</a:t>
            </a:r>
            <a:r>
              <a:rPr lang="zh-CN" altLang="en-US" sz="1800" b="1" dirty="0">
                <a:latin typeface="微软雅黑" pitchFamily="34" charset="-122"/>
                <a:ea typeface="微软雅黑" pitchFamily="34" charset="-122"/>
              </a:rPr>
              <a:t>日前完成遗留的各类特殊体检数据并上报至北京市体检中心。</a:t>
            </a:r>
          </a:p>
        </p:txBody>
      </p:sp>
    </p:spTree>
    <p:extLst>
      <p:ext uri="{BB962C8B-B14F-4D97-AF65-F5344CB8AC3E}">
        <p14:creationId xmlns:p14="http://schemas.microsoft.com/office/powerpoint/2010/main" val="3051083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4453339" y="2283718"/>
            <a:ext cx="2569934" cy="52322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录取现场情况</a:t>
            </a:r>
          </a:p>
        </p:txBody>
      </p:sp>
      <p:grpSp>
        <p:nvGrpSpPr>
          <p:cNvPr id="62" name="组合 61"/>
          <p:cNvGrpSpPr/>
          <p:nvPr/>
        </p:nvGrpSpPr>
        <p:grpSpPr>
          <a:xfrm>
            <a:off x="2411760" y="1940247"/>
            <a:ext cx="1301106" cy="1301106"/>
            <a:chOff x="2683251" y="1980687"/>
            <a:chExt cx="1301106" cy="1301106"/>
          </a:xfrm>
          <a:solidFill>
            <a:srgbClr val="0070C0"/>
          </a:solidFill>
          <a:effectLst>
            <a:outerShdw blurRad="254000" dist="254000" dir="8100000" algn="tr" rotWithShape="0">
              <a:prstClr val="black">
                <a:alpha val="50000"/>
              </a:prstClr>
            </a:outerShdw>
          </a:effectLst>
        </p:grpSpPr>
        <p:sp>
          <p:nvSpPr>
            <p:cNvPr id="63" name="椭圆 62"/>
            <p:cNvSpPr/>
            <p:nvPr/>
          </p:nvSpPr>
          <p:spPr>
            <a:xfrm>
              <a:off x="2683251" y="1980687"/>
              <a:ext cx="1301106" cy="130110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63"/>
            <p:cNvSpPr txBox="1"/>
            <p:nvPr/>
          </p:nvSpPr>
          <p:spPr>
            <a:xfrm>
              <a:off x="3088348" y="2232887"/>
              <a:ext cx="492443" cy="830997"/>
            </a:xfrm>
            <a:prstGeom prst="rect">
              <a:avLst/>
            </a:prstGeom>
            <a:grpFill/>
            <a:ln>
              <a:solidFill>
                <a:srgbClr val="0070C0"/>
              </a:solidFill>
            </a:ln>
          </p:spPr>
          <p:txBody>
            <a:bodyPr wrap="none" rtlCol="0">
              <a:spAutoFit/>
            </a:bodyPr>
            <a:lstStyle/>
            <a:p>
              <a:r>
                <a:rPr lang="en-US" altLang="zh-CN" sz="4800" dirty="0">
                  <a:solidFill>
                    <a:schemeClr val="bg1"/>
                  </a:solidFill>
                  <a:latin typeface="方正小标宋简体" panose="03000509000000000000" pitchFamily="65" charset="-122"/>
                  <a:ea typeface="方正小标宋简体" panose="03000509000000000000" pitchFamily="65" charset="-122"/>
                </a:rPr>
                <a:t>3</a:t>
              </a:r>
              <a:endParaRPr lang="zh-CN" altLang="en-US" sz="4800" dirty="0">
                <a:solidFill>
                  <a:schemeClr val="bg1"/>
                </a:solidFill>
                <a:latin typeface="方正小标宋简体" panose="03000509000000000000" pitchFamily="65" charset="-122"/>
                <a:ea typeface="方正小标宋简体" panose="03000509000000000000" pitchFamily="65" charset="-122"/>
              </a:endParaRPr>
            </a:p>
          </p:txBody>
        </p:sp>
      </p:grpSp>
      <p:cxnSp>
        <p:nvCxnSpPr>
          <p:cNvPr id="65" name="直接连接符 64"/>
          <p:cNvCxnSpPr/>
          <p:nvPr/>
        </p:nvCxnSpPr>
        <p:spPr>
          <a:xfrm flipV="1">
            <a:off x="4147345" y="1940248"/>
            <a:ext cx="0" cy="1301107"/>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792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p:tgtEl>
                                          <p:spTgt spid="62"/>
                                        </p:tgtEl>
                                        <p:attrNameLst>
                                          <p:attrName>ppt_x</p:attrName>
                                        </p:attrNameLst>
                                      </p:cBhvr>
                                      <p:tavLst>
                                        <p:tav tm="0">
                                          <p:val>
                                            <p:strVal val="#ppt_x+#ppt_w*1.125000"/>
                                          </p:val>
                                        </p:tav>
                                        <p:tav tm="100000">
                                          <p:val>
                                            <p:strVal val="#ppt_x"/>
                                          </p:val>
                                        </p:tav>
                                      </p:tavLst>
                                    </p:anim>
                                    <p:animEffect transition="in" filter="wipe(left)">
                                      <p:cBhvr>
                                        <p:cTn id="12" dur="500"/>
                                        <p:tgtEl>
                                          <p:spTgt spid="6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p:tgtEl>
                                          <p:spTgt spid="60"/>
                                        </p:tgtEl>
                                        <p:attrNameLst>
                                          <p:attrName>ppt_x</p:attrName>
                                        </p:attrNameLst>
                                      </p:cBhvr>
                                      <p:tavLst>
                                        <p:tav tm="0">
                                          <p:val>
                                            <p:strVal val="#ppt_x-#ppt_w*1.125000"/>
                                          </p:val>
                                        </p:tav>
                                        <p:tav tm="100000">
                                          <p:val>
                                            <p:strVal val="#ppt_x"/>
                                          </p:val>
                                        </p:tav>
                                      </p:tavLst>
                                    </p:anim>
                                    <p:animEffect transition="in" filter="wipe(right)">
                                      <p:cBhvr>
                                        <p:cTn id="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91"/>
          <p:cNvSpPr>
            <a:spLocks noChangeArrowheads="1"/>
          </p:cNvSpPr>
          <p:nvPr/>
        </p:nvSpPr>
        <p:spPr bwMode="auto">
          <a:xfrm flipV="1">
            <a:off x="7236298" y="2139703"/>
            <a:ext cx="5180001" cy="1295000"/>
          </a:xfrm>
          <a:prstGeom prst="parallelogram">
            <a:avLst>
              <a:gd name="adj" fmla="val 55130"/>
            </a:avLst>
          </a:prstGeom>
          <a:solidFill>
            <a:srgbClr val="0070C0"/>
          </a:solidFill>
          <a:ln>
            <a:noFill/>
          </a:ln>
          <a:effectLst>
            <a:outerShdw blurRad="279400" dist="76200" dir="8100000" algn="tr" rotWithShape="0">
              <a:prstClr val="black">
                <a:alpha val="40000"/>
              </a:prstClr>
            </a:outerShdw>
          </a:effectLst>
          <a:extLst/>
        </p:spPr>
        <p:txBody>
          <a:bodyPr wrap="none" anchor="ctr"/>
          <a:lstStyle/>
          <a:p>
            <a:endParaRPr lang="zh-CN" altLang="en-US"/>
          </a:p>
        </p:txBody>
      </p:sp>
      <p:sp>
        <p:nvSpPr>
          <p:cNvPr id="6" name="AutoShape 292"/>
          <p:cNvSpPr>
            <a:spLocks noChangeArrowheads="1"/>
          </p:cNvSpPr>
          <p:nvPr/>
        </p:nvSpPr>
        <p:spPr bwMode="auto">
          <a:xfrm flipV="1">
            <a:off x="-978313" y="2139703"/>
            <a:ext cx="5180001" cy="1295000"/>
          </a:xfrm>
          <a:prstGeom prst="parallelogram">
            <a:avLst>
              <a:gd name="adj" fmla="val 55130"/>
            </a:avLst>
          </a:prstGeom>
          <a:solidFill>
            <a:srgbClr val="0070C0"/>
          </a:solidFill>
          <a:ln>
            <a:noFill/>
          </a:ln>
          <a:effectLst>
            <a:outerShdw blurRad="279400" dist="165100" dir="8100000" algn="tr" rotWithShape="0">
              <a:prstClr val="black">
                <a:alpha val="40000"/>
              </a:prstClr>
            </a:outerShdw>
          </a:effectLst>
          <a:extLst/>
        </p:spPr>
        <p:txBody>
          <a:bodyPr wrap="none" anchor="ctr"/>
          <a:lstStyle/>
          <a:p>
            <a:endParaRPr lang="zh-CN" altLang="en-US"/>
          </a:p>
        </p:txBody>
      </p:sp>
      <p:sp>
        <p:nvSpPr>
          <p:cNvPr id="7" name="WordArt 293"/>
          <p:cNvSpPr>
            <a:spLocks noChangeArrowheads="1" noChangeShapeType="1" noTextEdit="1"/>
          </p:cNvSpPr>
          <p:nvPr/>
        </p:nvSpPr>
        <p:spPr bwMode="auto">
          <a:xfrm>
            <a:off x="1764043" y="2363471"/>
            <a:ext cx="1142647" cy="5332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3599" kern="10" dirty="0">
                <a:blipFill dpi="0" rotWithShape="1">
                  <a:blip r:embed="rId3"/>
                  <a:srcRect/>
                  <a:tile tx="0" ty="0" sx="100000" sy="100000" flip="none" algn="tl"/>
                </a:blipFill>
                <a:effectLst>
                  <a:outerShdw dist="35921" dir="2700000" algn="ctr" rotWithShape="0">
                    <a:srgbClr val="000000">
                      <a:alpha val="80000"/>
                    </a:srgbClr>
                  </a:outerShdw>
                </a:effectLst>
                <a:latin typeface="方正大黑简体"/>
              </a:rPr>
              <a:t>目录</a:t>
            </a:r>
          </a:p>
        </p:txBody>
      </p:sp>
      <p:sp>
        <p:nvSpPr>
          <p:cNvPr id="8" name="WordArt 294"/>
          <p:cNvSpPr>
            <a:spLocks noChangeArrowheads="1" noChangeShapeType="1" noTextEdit="1"/>
          </p:cNvSpPr>
          <p:nvPr/>
        </p:nvSpPr>
        <p:spPr bwMode="auto">
          <a:xfrm>
            <a:off x="1840220" y="2968122"/>
            <a:ext cx="1142647" cy="1523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3599" kern="10">
                <a:blipFill dpi="0" rotWithShape="1">
                  <a:blip r:embed="rId3"/>
                  <a:srcRect/>
                  <a:tile tx="0" ty="0" sx="100000" sy="100000" flip="none" algn="tl"/>
                </a:blipFill>
                <a:effectLst>
                  <a:outerShdw dist="35921" dir="2700000" algn="ctr" rotWithShape="0">
                    <a:srgbClr val="000000">
                      <a:alpha val="80000"/>
                    </a:srgbClr>
                  </a:outerShdw>
                </a:effectLst>
                <a:latin typeface="方正大黑简体"/>
              </a:rPr>
              <a:t>MU  LU   </a:t>
            </a:r>
            <a:endParaRPr lang="zh-CN" altLang="en-US" sz="3599" kern="10">
              <a:blipFill dpi="0" rotWithShape="1">
                <a:blip r:embed="rId3"/>
                <a:srcRect/>
                <a:tile tx="0" ty="0" sx="100000" sy="100000" flip="none" algn="tl"/>
              </a:blipFill>
              <a:effectLst>
                <a:outerShdw dist="35921" dir="2700000" algn="ctr" rotWithShape="0">
                  <a:srgbClr val="000000">
                    <a:alpha val="80000"/>
                  </a:srgbClr>
                </a:outerShdw>
              </a:effectLst>
              <a:latin typeface="方正大黑简体"/>
            </a:endParaRPr>
          </a:p>
        </p:txBody>
      </p:sp>
      <p:sp>
        <p:nvSpPr>
          <p:cNvPr id="9" name="WordArt 20"/>
          <p:cNvSpPr>
            <a:spLocks noChangeArrowheads="1" noChangeShapeType="1" noTextEdit="1"/>
          </p:cNvSpPr>
          <p:nvPr/>
        </p:nvSpPr>
        <p:spPr bwMode="auto">
          <a:xfrm>
            <a:off x="3791682" y="1565333"/>
            <a:ext cx="228529" cy="457059"/>
          </a:xfrm>
          <a:prstGeom prst="rect">
            <a:avLst/>
          </a:prstGeom>
          <a:effectLst>
            <a:outerShdw blurRad="50800" dist="38100" dir="8100000" algn="tr" rotWithShape="0">
              <a:prstClr val="black">
                <a:alpha val="40000"/>
              </a:prstClr>
            </a:outerShdw>
          </a:effectLst>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599" b="1" kern="10" dirty="0">
                <a:solidFill>
                  <a:srgbClr val="0070C0"/>
                </a:solidFill>
                <a:latin typeface="Arial"/>
                <a:cs typeface="Arial"/>
              </a:rPr>
              <a:t>1</a:t>
            </a:r>
            <a:endParaRPr lang="zh-CN" altLang="en-US" sz="3599" b="1" kern="10" dirty="0">
              <a:solidFill>
                <a:srgbClr val="0070C0"/>
              </a:solidFill>
              <a:latin typeface="Arial"/>
              <a:cs typeface="Arial"/>
            </a:endParaRPr>
          </a:p>
        </p:txBody>
      </p:sp>
      <p:sp>
        <p:nvSpPr>
          <p:cNvPr id="10" name="Rectangle 22"/>
          <p:cNvSpPr>
            <a:spLocks noChangeArrowheads="1"/>
          </p:cNvSpPr>
          <p:nvPr/>
        </p:nvSpPr>
        <p:spPr bwMode="auto">
          <a:xfrm>
            <a:off x="4283968" y="1419622"/>
            <a:ext cx="297088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3200" b="1" dirty="0">
                <a:latin typeface="微软雅黑" panose="020B0503020204020204" pitchFamily="34" charset="-122"/>
                <a:ea typeface="微软雅黑" panose="020B0503020204020204" pitchFamily="34" charset="-122"/>
              </a:rPr>
              <a:t>年度工作概述</a:t>
            </a:r>
          </a:p>
        </p:txBody>
      </p:sp>
      <p:sp>
        <p:nvSpPr>
          <p:cNvPr id="11" name="WordArt 20"/>
          <p:cNvSpPr>
            <a:spLocks noChangeArrowheads="1" noChangeShapeType="1" noTextEdit="1"/>
          </p:cNvSpPr>
          <p:nvPr/>
        </p:nvSpPr>
        <p:spPr bwMode="auto">
          <a:xfrm>
            <a:off x="4096386" y="2250922"/>
            <a:ext cx="304706" cy="457059"/>
          </a:xfrm>
          <a:prstGeom prst="rect">
            <a:avLst/>
          </a:prstGeom>
          <a:effectLst>
            <a:outerShdw blurRad="50800" dist="38100" dir="8100000" algn="tr" rotWithShape="0">
              <a:prstClr val="black">
                <a:alpha val="40000"/>
              </a:prstClr>
            </a:outerShdw>
          </a:effectLst>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599" b="1" kern="10" dirty="0">
                <a:solidFill>
                  <a:srgbClr val="0070C0"/>
                </a:solidFill>
                <a:latin typeface="Arial"/>
                <a:cs typeface="Arial"/>
              </a:rPr>
              <a:t>2</a:t>
            </a:r>
            <a:endParaRPr lang="zh-CN" altLang="en-US" sz="3599" b="1" kern="10" dirty="0">
              <a:solidFill>
                <a:srgbClr val="0070C0"/>
              </a:solidFill>
              <a:latin typeface="Arial"/>
              <a:cs typeface="Arial"/>
            </a:endParaRPr>
          </a:p>
        </p:txBody>
      </p:sp>
      <p:sp>
        <p:nvSpPr>
          <p:cNvPr id="14" name="Rectangle 22"/>
          <p:cNvSpPr>
            <a:spLocks noChangeArrowheads="1"/>
          </p:cNvSpPr>
          <p:nvPr/>
        </p:nvSpPr>
        <p:spPr bwMode="auto">
          <a:xfrm>
            <a:off x="4625453" y="2154587"/>
            <a:ext cx="2970883" cy="63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3200" b="1" dirty="0">
                <a:latin typeface="微软雅黑" panose="020B0503020204020204" pitchFamily="34" charset="-122"/>
                <a:ea typeface="微软雅黑" panose="020B0503020204020204" pitchFamily="34" charset="-122"/>
              </a:rPr>
              <a:t>工作完成情况</a:t>
            </a:r>
          </a:p>
        </p:txBody>
      </p:sp>
      <p:sp>
        <p:nvSpPr>
          <p:cNvPr id="15" name="WordArt 20"/>
          <p:cNvSpPr>
            <a:spLocks noChangeArrowheads="1" noChangeShapeType="1" noTextEdit="1"/>
          </p:cNvSpPr>
          <p:nvPr/>
        </p:nvSpPr>
        <p:spPr bwMode="auto">
          <a:xfrm>
            <a:off x="4499992" y="3003798"/>
            <a:ext cx="304706" cy="457059"/>
          </a:xfrm>
          <a:prstGeom prst="rect">
            <a:avLst/>
          </a:prstGeom>
          <a:effectLst>
            <a:outerShdw blurRad="50800" dist="38100" dir="8100000" algn="tr" rotWithShape="0">
              <a:prstClr val="black">
                <a:alpha val="40000"/>
              </a:prstClr>
            </a:outerShdw>
          </a:effectLst>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599" b="1" kern="10" dirty="0">
                <a:solidFill>
                  <a:srgbClr val="0070C0"/>
                </a:solidFill>
                <a:latin typeface="Arial"/>
                <a:cs typeface="Arial"/>
              </a:rPr>
              <a:t>3</a:t>
            </a:r>
            <a:endParaRPr lang="zh-CN" altLang="en-US" sz="3599" b="1" kern="10" dirty="0">
              <a:solidFill>
                <a:srgbClr val="0070C0"/>
              </a:solidFill>
              <a:latin typeface="Arial"/>
              <a:cs typeface="Arial"/>
            </a:endParaRPr>
          </a:p>
        </p:txBody>
      </p:sp>
      <p:sp>
        <p:nvSpPr>
          <p:cNvPr id="17" name="Rectangle 22"/>
          <p:cNvSpPr>
            <a:spLocks noChangeArrowheads="1"/>
          </p:cNvSpPr>
          <p:nvPr/>
        </p:nvSpPr>
        <p:spPr bwMode="auto">
          <a:xfrm>
            <a:off x="4932040" y="2931790"/>
            <a:ext cx="297088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3200" b="1" dirty="0">
                <a:latin typeface="微软雅黑" panose="020B0503020204020204" pitchFamily="34" charset="-122"/>
                <a:ea typeface="微软雅黑" panose="020B0503020204020204" pitchFamily="34" charset="-122"/>
              </a:rPr>
              <a:t>现场录取情况</a:t>
            </a:r>
          </a:p>
        </p:txBody>
      </p:sp>
      <p:sp>
        <p:nvSpPr>
          <p:cNvPr id="18" name="WordArt 20"/>
          <p:cNvSpPr>
            <a:spLocks noChangeArrowheads="1" noChangeShapeType="1" noTextEdit="1"/>
          </p:cNvSpPr>
          <p:nvPr/>
        </p:nvSpPr>
        <p:spPr bwMode="auto">
          <a:xfrm>
            <a:off x="4858151" y="3770875"/>
            <a:ext cx="304706" cy="457059"/>
          </a:xfrm>
          <a:prstGeom prst="rect">
            <a:avLst/>
          </a:prstGeom>
          <a:effectLst>
            <a:outerShdw blurRad="50800" dist="38100" dir="8100000" algn="tr" rotWithShape="0">
              <a:prstClr val="black">
                <a:alpha val="40000"/>
              </a:prstClr>
            </a:outerShdw>
          </a:effectLst>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599" b="1" kern="10" dirty="0">
                <a:solidFill>
                  <a:srgbClr val="0070C0"/>
                </a:solidFill>
                <a:latin typeface="Arial"/>
                <a:cs typeface="Arial"/>
              </a:rPr>
              <a:t>4</a:t>
            </a:r>
            <a:endParaRPr lang="zh-CN" altLang="en-US" sz="3599" b="1" kern="10" dirty="0">
              <a:solidFill>
                <a:srgbClr val="0070C0"/>
              </a:solidFill>
              <a:latin typeface="Arial"/>
              <a:cs typeface="Arial"/>
            </a:endParaRPr>
          </a:p>
        </p:txBody>
      </p:sp>
      <p:sp>
        <p:nvSpPr>
          <p:cNvPr id="19" name="Rectangle 22"/>
          <p:cNvSpPr>
            <a:spLocks noChangeArrowheads="1"/>
          </p:cNvSpPr>
          <p:nvPr/>
        </p:nvSpPr>
        <p:spPr bwMode="auto">
          <a:xfrm>
            <a:off x="5292080" y="3688686"/>
            <a:ext cx="3240360" cy="63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20000"/>
              </a:lnSpc>
            </a:pPr>
            <a:r>
              <a:rPr lang="zh-CN" altLang="en-US" sz="3200" b="1" dirty="0" smtClean="0">
                <a:latin typeface="微软雅黑" panose="020B0503020204020204" pitchFamily="34" charset="-122"/>
                <a:ea typeface="微软雅黑" panose="020B0503020204020204" pitchFamily="34" charset="-122"/>
              </a:rPr>
              <a:t>工作总结分析</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355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from="(-#ppt_w/2)" to="(#ppt_x)" calcmode="lin" valueType="num">
                                      <p:cBhvr>
                                        <p:cTn id="16" dur="600" fill="hold">
                                          <p:stCondLst>
                                            <p:cond delay="0"/>
                                          </p:stCondLst>
                                        </p:cTn>
                                        <p:tgtEl>
                                          <p:spTgt spid="7"/>
                                        </p:tgtEl>
                                        <p:attrNameLst>
                                          <p:attrName>ppt_x</p:attrName>
                                        </p:attrNameLst>
                                      </p:cBhvr>
                                    </p:anim>
                                    <p:anim from="0" to="-1.0" calcmode="lin" valueType="num">
                                      <p:cBhvr>
                                        <p:cTn id="17" dur="200" decel="50000" autoRev="1" fill="hold">
                                          <p:stCondLst>
                                            <p:cond delay="600"/>
                                          </p:stCondLst>
                                        </p:cTn>
                                        <p:tgtEl>
                                          <p:spTgt spid="7"/>
                                        </p:tgtEl>
                                        <p:attrNameLst>
                                          <p:attrName>xshear</p:attrName>
                                        </p:attrNameLst>
                                      </p:cBhvr>
                                    </p:anim>
                                    <p:animScale>
                                      <p:cBhvr>
                                        <p:cTn id="18" dur="200" decel="100000" autoRev="1" fill="hold">
                                          <p:stCondLst>
                                            <p:cond delay="600"/>
                                          </p:stCondLst>
                                        </p:cTn>
                                        <p:tgtEl>
                                          <p:spTgt spid="7"/>
                                        </p:tgtEl>
                                      </p:cBhvr>
                                      <p:from x="100000" y="100000"/>
                                      <p:to x="80000" y="100000"/>
                                    </p:animScale>
                                    <p:anim by="(#ppt_h/3+#ppt_w*0.1)" calcmode="lin" valueType="num">
                                      <p:cBhvr additive="sum">
                                        <p:cTn id="19" dur="200" decel="100000" autoRev="1" fill="hold">
                                          <p:stCondLst>
                                            <p:cond delay="600"/>
                                          </p:stCondLst>
                                        </p:cTn>
                                        <p:tgtEl>
                                          <p:spTgt spid="7"/>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from="(-#ppt_w/2)" to="(#ppt_x)" calcmode="lin" valueType="num">
                                      <p:cBhvr>
                                        <p:cTn id="22" dur="600" fill="hold">
                                          <p:stCondLst>
                                            <p:cond delay="0"/>
                                          </p:stCondLst>
                                        </p:cTn>
                                        <p:tgtEl>
                                          <p:spTgt spid="8"/>
                                        </p:tgtEl>
                                        <p:attrNameLst>
                                          <p:attrName>ppt_x</p:attrName>
                                        </p:attrNameLst>
                                      </p:cBhvr>
                                    </p:anim>
                                    <p:anim from="0" to="-1.0" calcmode="lin" valueType="num">
                                      <p:cBhvr>
                                        <p:cTn id="23" dur="200" decel="50000" autoRev="1" fill="hold">
                                          <p:stCondLst>
                                            <p:cond delay="600"/>
                                          </p:stCondLst>
                                        </p:cTn>
                                        <p:tgtEl>
                                          <p:spTgt spid="8"/>
                                        </p:tgtEl>
                                        <p:attrNameLst>
                                          <p:attrName>xshear</p:attrName>
                                        </p:attrNameLst>
                                      </p:cBhvr>
                                    </p:anim>
                                    <p:animScale>
                                      <p:cBhvr>
                                        <p:cTn id="24" dur="200" decel="100000" autoRev="1" fill="hold">
                                          <p:stCondLst>
                                            <p:cond delay="600"/>
                                          </p:stCondLst>
                                        </p:cTn>
                                        <p:tgtEl>
                                          <p:spTgt spid="8"/>
                                        </p:tgtEl>
                                      </p:cBhvr>
                                      <p:from x="100000" y="100000"/>
                                      <p:to x="80000" y="100000"/>
                                    </p:animScale>
                                    <p:anim by="(#ppt_h/3+#ppt_w*0.1)" calcmode="lin" valueType="num">
                                      <p:cBhvr additive="sum">
                                        <p:cTn id="25" dur="200" decel="100000" autoRev="1" fill="hold">
                                          <p:stCondLst>
                                            <p:cond delay="600"/>
                                          </p:stCondLst>
                                        </p:cTn>
                                        <p:tgtEl>
                                          <p:spTgt spid="8"/>
                                        </p:tgtEl>
                                        <p:attrNameLst>
                                          <p:attrName>ppt_x</p:attrName>
                                        </p:attrNameLst>
                                      </p:cBhvr>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4" grpId="0"/>
      <p:bldP spid="15"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3" y="51471"/>
            <a:ext cx="2031325"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录取现场情况</a:t>
            </a:r>
          </a:p>
        </p:txBody>
      </p:sp>
      <p:sp>
        <p:nvSpPr>
          <p:cNvPr id="7" name="TextBox 6"/>
          <p:cNvSpPr txBox="1"/>
          <p:nvPr/>
        </p:nvSpPr>
        <p:spPr>
          <a:xfrm>
            <a:off x="611560" y="1027639"/>
            <a:ext cx="7848872" cy="3416320"/>
          </a:xfrm>
          <a:prstGeom prst="rect">
            <a:avLst/>
          </a:prstGeom>
          <a:noFill/>
        </p:spPr>
        <p:txBody>
          <a:bodyPr wrap="square" rtlCol="0">
            <a:spAutoFit/>
          </a:bodyPr>
          <a:lstStyle/>
          <a:p>
            <a:pPr>
              <a:lnSpc>
                <a:spcPct val="150000"/>
              </a:lnSpc>
            </a:pPr>
            <a:r>
              <a:rPr lang="zh-CN" altLang="en-US" sz="1800" b="1" dirty="0">
                <a:latin typeface="微软雅黑" pitchFamily="34" charset="-122"/>
                <a:ea typeface="微软雅黑" pitchFamily="34" charset="-122"/>
              </a:rPr>
              <a:t>       北京市</a:t>
            </a:r>
            <a:r>
              <a:rPr lang="en-US" altLang="zh-CN" sz="1800" b="1" dirty="0">
                <a:latin typeface="微软雅黑" pitchFamily="34" charset="-122"/>
                <a:ea typeface="微软雅黑" pitchFamily="34" charset="-122"/>
              </a:rPr>
              <a:t>2017</a:t>
            </a:r>
            <a:r>
              <a:rPr lang="zh-CN" altLang="en-US" sz="1800" b="1" dirty="0">
                <a:latin typeface="微软雅黑" pitchFamily="34" charset="-122"/>
                <a:ea typeface="微软雅黑" pitchFamily="34" charset="-122"/>
              </a:rPr>
              <a:t>高招录取工作于</a:t>
            </a:r>
            <a:r>
              <a:rPr lang="en-US" altLang="zh-CN" sz="1800" b="1" dirty="0">
                <a:latin typeface="微软雅黑" pitchFamily="34" charset="-122"/>
                <a:ea typeface="微软雅黑" pitchFamily="34" charset="-122"/>
              </a:rPr>
              <a:t>7</a:t>
            </a:r>
            <a:r>
              <a:rPr lang="zh-CN" altLang="en-US" sz="1800" b="1" dirty="0">
                <a:latin typeface="微软雅黑" pitchFamily="34" charset="-122"/>
                <a:ea typeface="微软雅黑" pitchFamily="34" charset="-122"/>
              </a:rPr>
              <a:t>月</a:t>
            </a:r>
            <a:r>
              <a:rPr lang="en-US" altLang="zh-CN" sz="1800" b="1" dirty="0">
                <a:latin typeface="微软雅黑" pitchFamily="34" charset="-122"/>
                <a:ea typeface="微软雅黑" pitchFamily="34" charset="-122"/>
              </a:rPr>
              <a:t>3</a:t>
            </a:r>
            <a:r>
              <a:rPr lang="zh-CN" altLang="en-US" sz="1800" b="1" dirty="0">
                <a:latin typeface="微软雅黑" pitchFamily="34" charset="-122"/>
                <a:ea typeface="微软雅黑" pitchFamily="34" charset="-122"/>
              </a:rPr>
              <a:t>日至</a:t>
            </a:r>
            <a:r>
              <a:rPr lang="en-US" altLang="zh-CN" sz="1800" b="1" dirty="0">
                <a:latin typeface="微软雅黑" pitchFamily="34" charset="-122"/>
                <a:ea typeface="微软雅黑" pitchFamily="34" charset="-122"/>
              </a:rPr>
              <a:t>8</a:t>
            </a:r>
            <a:r>
              <a:rPr lang="zh-CN" altLang="en-US" sz="1800" b="1" dirty="0">
                <a:latin typeface="微软雅黑" pitchFamily="34" charset="-122"/>
                <a:ea typeface="微软雅黑" pitchFamily="34" charset="-122"/>
              </a:rPr>
              <a:t>月</a:t>
            </a:r>
            <a:r>
              <a:rPr lang="en-US" altLang="zh-CN" sz="1800" b="1" dirty="0">
                <a:latin typeface="微软雅黑" pitchFamily="34" charset="-122"/>
                <a:ea typeface="微软雅黑" pitchFamily="34" charset="-122"/>
              </a:rPr>
              <a:t>10</a:t>
            </a:r>
            <a:r>
              <a:rPr lang="zh-CN" altLang="en-US" sz="1800" b="1" dirty="0">
                <a:latin typeface="微软雅黑" pitchFamily="34" charset="-122"/>
                <a:ea typeface="微软雅黑" pitchFamily="34" charset="-122"/>
              </a:rPr>
              <a:t>日进行，北京市体检中心选派工作人员进驻现场负责体检复核组工作，积极、妥善、公平、公正的处理录取过程中因体检出现的各类问题，与录取学校、体检指定医疗机构和学生家长做好三方协调。</a:t>
            </a:r>
            <a:endParaRPr lang="en-US" altLang="zh-CN" sz="1800" b="1" dirty="0">
              <a:latin typeface="微软雅黑" pitchFamily="34" charset="-122"/>
              <a:ea typeface="微软雅黑" pitchFamily="34" charset="-122"/>
            </a:endParaRPr>
          </a:p>
          <a:p>
            <a:pPr>
              <a:lnSpc>
                <a:spcPct val="150000"/>
              </a:lnSpc>
            </a:pPr>
            <a:r>
              <a:rPr lang="en-US" altLang="en-US" sz="1800" b="1" dirty="0">
                <a:latin typeface="微软雅黑" pitchFamily="34" charset="-122"/>
                <a:ea typeface="微软雅黑" pitchFamily="34" charset="-122"/>
              </a:rPr>
              <a:t>       2017</a:t>
            </a:r>
            <a:r>
              <a:rPr lang="zh-CN" altLang="en-US" sz="1800" b="1" dirty="0">
                <a:latin typeface="微软雅黑" pitchFamily="34" charset="-122"/>
                <a:ea typeface="微软雅黑" pitchFamily="34" charset="-122"/>
              </a:rPr>
              <a:t>年体检质控中心相关专家赴高招录取现场处理体检相关问题</a:t>
            </a:r>
            <a:r>
              <a:rPr lang="en-US" altLang="en-US" sz="1800" b="1" dirty="0">
                <a:latin typeface="微软雅黑" pitchFamily="34" charset="-122"/>
                <a:ea typeface="微软雅黑" pitchFamily="34" charset="-122"/>
              </a:rPr>
              <a:t>90</a:t>
            </a:r>
            <a:r>
              <a:rPr lang="zh-CN" altLang="en-US" sz="1800" b="1" dirty="0">
                <a:latin typeface="微软雅黑" pitchFamily="34" charset="-122"/>
                <a:ea typeface="微软雅黑" pitchFamily="34" charset="-122"/>
              </a:rPr>
              <a:t>例，最终准予退档</a:t>
            </a:r>
            <a:r>
              <a:rPr lang="en-US" altLang="en-US" sz="1800" b="1" dirty="0">
                <a:latin typeface="微软雅黑" pitchFamily="34" charset="-122"/>
                <a:ea typeface="微软雅黑" pitchFamily="34" charset="-122"/>
              </a:rPr>
              <a:t>81</a:t>
            </a:r>
            <a:r>
              <a:rPr lang="zh-CN" altLang="en-US" sz="1800" b="1" dirty="0">
                <a:latin typeface="微软雅黑" pitchFamily="34" charset="-122"/>
                <a:ea typeface="微软雅黑" pitchFamily="34" charset="-122"/>
              </a:rPr>
              <a:t>例为考生维护权益不准予退档</a:t>
            </a:r>
            <a:r>
              <a:rPr lang="en-US" altLang="en-US" sz="1800" b="1" dirty="0">
                <a:latin typeface="微软雅黑" pitchFamily="34" charset="-122"/>
                <a:ea typeface="微软雅黑" pitchFamily="34" charset="-122"/>
              </a:rPr>
              <a:t>3</a:t>
            </a:r>
            <a:r>
              <a:rPr lang="zh-CN" altLang="en-US" sz="1800" b="1" dirty="0">
                <a:latin typeface="微软雅黑" pitchFamily="34" charset="-122"/>
                <a:ea typeface="微软雅黑" pitchFamily="34" charset="-122"/>
              </a:rPr>
              <a:t>例、调剂至其他专业</a:t>
            </a:r>
            <a:r>
              <a:rPr lang="en-US" altLang="en-US" sz="1800" b="1" dirty="0">
                <a:latin typeface="微软雅黑" pitchFamily="34" charset="-122"/>
                <a:ea typeface="微软雅黑" pitchFamily="34" charset="-122"/>
              </a:rPr>
              <a:t>6</a:t>
            </a:r>
            <a:r>
              <a:rPr lang="zh-CN" altLang="en-US" sz="1800" b="1" dirty="0">
                <a:latin typeface="微软雅黑" pitchFamily="34" charset="-122"/>
                <a:ea typeface="微软雅黑" pitchFamily="34" charset="-122"/>
              </a:rPr>
              <a:t>例</a:t>
            </a:r>
            <a:r>
              <a:rPr lang="en-US" altLang="en-US" sz="1800" b="1" dirty="0">
                <a:latin typeface="微软雅黑" pitchFamily="34" charset="-122"/>
                <a:ea typeface="微软雅黑" pitchFamily="34" charset="-122"/>
              </a:rPr>
              <a:t>,</a:t>
            </a:r>
            <a:r>
              <a:rPr lang="zh-CN" altLang="en-US" sz="1800" b="1" dirty="0">
                <a:latin typeface="微软雅黑" pitchFamily="34" charset="-122"/>
                <a:ea typeface="微软雅黑" pitchFamily="34" charset="-122"/>
              </a:rPr>
              <a:t>其中退档主要集中在视力、色觉和身高问题，考生在报考前没有仔细研读</a:t>
            </a:r>
            <a:r>
              <a:rPr lang="en-US" altLang="zh-CN" sz="1800" b="1" dirty="0">
                <a:latin typeface="微软雅黑" pitchFamily="34" charset="-122"/>
                <a:ea typeface="微软雅黑" pitchFamily="34" charset="-122"/>
              </a:rPr>
              <a:t>《</a:t>
            </a:r>
            <a:r>
              <a:rPr lang="zh-CN" altLang="en-US" sz="1800" b="1" dirty="0">
                <a:latin typeface="微软雅黑" pitchFamily="34" charset="-122"/>
                <a:ea typeface="微软雅黑" pitchFamily="34" charset="-122"/>
              </a:rPr>
              <a:t>普通高等学校招生体检工作指导意见</a:t>
            </a:r>
            <a:r>
              <a:rPr lang="en-US" altLang="zh-CN" sz="1800" b="1" dirty="0">
                <a:latin typeface="微软雅黑" pitchFamily="34" charset="-122"/>
                <a:ea typeface="微软雅黑" pitchFamily="34" charset="-122"/>
              </a:rPr>
              <a:t>》</a:t>
            </a:r>
            <a:r>
              <a:rPr lang="zh-CN" altLang="en-US" sz="1800" b="1" dirty="0">
                <a:latin typeface="微软雅黑" pitchFamily="34" charset="-122"/>
                <a:ea typeface="微软雅黑" pitchFamily="34" charset="-122"/>
              </a:rPr>
              <a:t>和所报院校招生简章是退档主要原因。</a:t>
            </a:r>
          </a:p>
        </p:txBody>
      </p:sp>
    </p:spTree>
    <p:extLst>
      <p:ext uri="{BB962C8B-B14F-4D97-AF65-F5344CB8AC3E}">
        <p14:creationId xmlns:p14="http://schemas.microsoft.com/office/powerpoint/2010/main" val="368662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4453339" y="2283718"/>
            <a:ext cx="2172390" cy="52322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总结与分析</a:t>
            </a:r>
          </a:p>
        </p:txBody>
      </p:sp>
      <p:grpSp>
        <p:nvGrpSpPr>
          <p:cNvPr id="62" name="组合 61"/>
          <p:cNvGrpSpPr/>
          <p:nvPr/>
        </p:nvGrpSpPr>
        <p:grpSpPr>
          <a:xfrm>
            <a:off x="2411760" y="1940247"/>
            <a:ext cx="1301106" cy="1301106"/>
            <a:chOff x="2683251" y="1980687"/>
            <a:chExt cx="1301106" cy="1301106"/>
          </a:xfrm>
          <a:solidFill>
            <a:srgbClr val="0070C0"/>
          </a:solidFill>
          <a:effectLst>
            <a:outerShdw blurRad="254000" dist="254000" dir="8100000" algn="tr" rotWithShape="0">
              <a:prstClr val="black">
                <a:alpha val="50000"/>
              </a:prstClr>
            </a:outerShdw>
          </a:effectLst>
        </p:grpSpPr>
        <p:sp>
          <p:nvSpPr>
            <p:cNvPr id="63" name="椭圆 62"/>
            <p:cNvSpPr/>
            <p:nvPr/>
          </p:nvSpPr>
          <p:spPr>
            <a:xfrm>
              <a:off x="2683251" y="1980687"/>
              <a:ext cx="1301106" cy="130110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63"/>
            <p:cNvSpPr txBox="1"/>
            <p:nvPr/>
          </p:nvSpPr>
          <p:spPr>
            <a:xfrm>
              <a:off x="3063726" y="2213837"/>
              <a:ext cx="492443" cy="830997"/>
            </a:xfrm>
            <a:prstGeom prst="rect">
              <a:avLst/>
            </a:prstGeom>
            <a:grpFill/>
            <a:ln>
              <a:solidFill>
                <a:srgbClr val="0070C0"/>
              </a:solidFill>
            </a:ln>
          </p:spPr>
          <p:txBody>
            <a:bodyPr wrap="none" rtlCol="0">
              <a:spAutoFit/>
            </a:bodyPr>
            <a:lstStyle/>
            <a:p>
              <a:r>
                <a:rPr lang="en-US" altLang="zh-CN" sz="4800" dirty="0">
                  <a:solidFill>
                    <a:schemeClr val="bg1"/>
                  </a:solidFill>
                  <a:latin typeface="方正小标宋简体" panose="03000509000000000000" pitchFamily="65" charset="-122"/>
                  <a:ea typeface="方正小标宋简体" panose="03000509000000000000" pitchFamily="65" charset="-122"/>
                </a:rPr>
                <a:t>4</a:t>
              </a:r>
              <a:endParaRPr lang="zh-CN" altLang="en-US" sz="4800" dirty="0">
                <a:solidFill>
                  <a:schemeClr val="bg1"/>
                </a:solidFill>
                <a:latin typeface="方正小标宋简体" panose="03000509000000000000" pitchFamily="65" charset="-122"/>
                <a:ea typeface="方正小标宋简体" panose="03000509000000000000" pitchFamily="65" charset="-122"/>
              </a:endParaRPr>
            </a:p>
          </p:txBody>
        </p:sp>
      </p:grpSp>
      <p:cxnSp>
        <p:nvCxnSpPr>
          <p:cNvPr id="65" name="直接连接符 64"/>
          <p:cNvCxnSpPr/>
          <p:nvPr/>
        </p:nvCxnSpPr>
        <p:spPr>
          <a:xfrm flipV="1">
            <a:off x="4147345" y="1940248"/>
            <a:ext cx="0" cy="1301107"/>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771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p:tgtEl>
                                          <p:spTgt spid="62"/>
                                        </p:tgtEl>
                                        <p:attrNameLst>
                                          <p:attrName>ppt_x</p:attrName>
                                        </p:attrNameLst>
                                      </p:cBhvr>
                                      <p:tavLst>
                                        <p:tav tm="0">
                                          <p:val>
                                            <p:strVal val="#ppt_x+#ppt_w*1.125000"/>
                                          </p:val>
                                        </p:tav>
                                        <p:tav tm="100000">
                                          <p:val>
                                            <p:strVal val="#ppt_x"/>
                                          </p:val>
                                        </p:tav>
                                      </p:tavLst>
                                    </p:anim>
                                    <p:animEffect transition="in" filter="wipe(left)">
                                      <p:cBhvr>
                                        <p:cTn id="12" dur="500"/>
                                        <p:tgtEl>
                                          <p:spTgt spid="6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p:tgtEl>
                                          <p:spTgt spid="60"/>
                                        </p:tgtEl>
                                        <p:attrNameLst>
                                          <p:attrName>ppt_x</p:attrName>
                                        </p:attrNameLst>
                                      </p:cBhvr>
                                      <p:tavLst>
                                        <p:tav tm="0">
                                          <p:val>
                                            <p:strVal val="#ppt_x-#ppt_w*1.125000"/>
                                          </p:val>
                                        </p:tav>
                                        <p:tav tm="100000">
                                          <p:val>
                                            <p:strVal val="#ppt_x"/>
                                          </p:val>
                                        </p:tav>
                                      </p:tavLst>
                                    </p:anim>
                                    <p:animEffect transition="in" filter="wipe(right)">
                                      <p:cBhvr>
                                        <p:cTn id="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3" y="51471"/>
            <a:ext cx="1723549"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p>
        </p:txBody>
      </p:sp>
      <p:grpSp>
        <p:nvGrpSpPr>
          <p:cNvPr id="25" name="组合 24"/>
          <p:cNvGrpSpPr/>
          <p:nvPr/>
        </p:nvGrpSpPr>
        <p:grpSpPr>
          <a:xfrm>
            <a:off x="1000127" y="1624957"/>
            <a:ext cx="3283843" cy="512762"/>
            <a:chOff x="1000125" y="1427163"/>
            <a:chExt cx="3283843" cy="512762"/>
          </a:xfrm>
        </p:grpSpPr>
        <p:grpSp>
          <p:nvGrpSpPr>
            <p:cNvPr id="26" name="组合 11"/>
            <p:cNvGrpSpPr>
              <a:grpSpLocks/>
            </p:cNvGrpSpPr>
            <p:nvPr/>
          </p:nvGrpSpPr>
          <p:grpSpPr bwMode="auto">
            <a:xfrm>
              <a:off x="1000125" y="1427163"/>
              <a:ext cx="634403" cy="512762"/>
              <a:chOff x="2655492" y="1254626"/>
              <a:chExt cx="634271" cy="513105"/>
            </a:xfrm>
          </p:grpSpPr>
          <p:sp>
            <p:nvSpPr>
              <p:cNvPr id="29" name="菱形 28"/>
              <p:cNvSpPr/>
              <p:nvPr/>
            </p:nvSpPr>
            <p:spPr bwMode="auto">
              <a:xfrm>
                <a:off x="2655492" y="1254626"/>
                <a:ext cx="512656" cy="513105"/>
              </a:xfrm>
              <a:prstGeom prst="diamond">
                <a:avLst/>
              </a:prstGeom>
              <a:solidFill>
                <a:srgbClr val="0054A7"/>
              </a:solidFill>
              <a:ln>
                <a:solidFill>
                  <a:srgbClr val="0054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8"/>
              <p:cNvSpPr>
                <a:spLocks noChangeArrowheads="1"/>
              </p:cNvSpPr>
              <p:nvPr/>
            </p:nvSpPr>
            <p:spPr bwMode="auto">
              <a:xfrm>
                <a:off x="2667515" y="1292751"/>
                <a:ext cx="622248"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000" dirty="0">
                    <a:solidFill>
                      <a:schemeClr val="bg1"/>
                    </a:solidFill>
                    <a:latin typeface="Broadway" pitchFamily="82" charset="0"/>
                    <a:ea typeface="方正超粗黑简体" charset="-122"/>
                  </a:rPr>
                  <a:t>01</a:t>
                </a:r>
                <a:endParaRPr lang="zh-CN" altLang="en-US" sz="2000" dirty="0">
                  <a:solidFill>
                    <a:schemeClr val="bg1"/>
                  </a:solidFill>
                  <a:latin typeface="Broadway" pitchFamily="82" charset="0"/>
                  <a:ea typeface="方正超粗黑简体" charset="-122"/>
                </a:endParaRPr>
              </a:p>
            </p:txBody>
          </p:sp>
        </p:grpSp>
        <p:cxnSp>
          <p:nvCxnSpPr>
            <p:cNvPr id="27" name="直接连接符 26"/>
            <p:cNvCxnSpPr/>
            <p:nvPr/>
          </p:nvCxnSpPr>
          <p:spPr bwMode="auto">
            <a:xfrm>
              <a:off x="1240582" y="1933203"/>
              <a:ext cx="2880320" cy="0"/>
            </a:xfrm>
            <a:prstGeom prst="line">
              <a:avLst/>
            </a:prstGeom>
            <a:ln w="19050">
              <a:solidFill>
                <a:srgbClr val="0054A7"/>
              </a:solidFill>
            </a:ln>
          </p:spPr>
          <p:style>
            <a:lnRef idx="1">
              <a:schemeClr val="accent1"/>
            </a:lnRef>
            <a:fillRef idx="0">
              <a:schemeClr val="accent1"/>
            </a:fillRef>
            <a:effectRef idx="0">
              <a:schemeClr val="accent1"/>
            </a:effectRef>
            <a:fontRef idx="minor">
              <a:schemeClr val="tx1"/>
            </a:fontRef>
          </p:style>
        </p:cxnSp>
        <p:sp>
          <p:nvSpPr>
            <p:cNvPr id="28" name="矩形 13"/>
            <p:cNvSpPr>
              <a:spLocks noChangeArrowheads="1"/>
            </p:cNvSpPr>
            <p:nvPr/>
          </p:nvSpPr>
          <p:spPr bwMode="auto">
            <a:xfrm>
              <a:off x="1700964" y="1443272"/>
              <a:ext cx="2583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rgbClr val="0054A7"/>
                  </a:solidFill>
                  <a:latin typeface="微软雅黑" pitchFamily="34" charset="-122"/>
                  <a:ea typeface="微软雅黑" pitchFamily="34" charset="-122"/>
                </a:rPr>
                <a:t>总体情况分析</a:t>
              </a:r>
            </a:p>
          </p:txBody>
        </p:sp>
      </p:grpSp>
      <p:grpSp>
        <p:nvGrpSpPr>
          <p:cNvPr id="31" name="组合 30"/>
          <p:cNvGrpSpPr/>
          <p:nvPr/>
        </p:nvGrpSpPr>
        <p:grpSpPr>
          <a:xfrm>
            <a:off x="1000127" y="2779069"/>
            <a:ext cx="3283843" cy="512762"/>
            <a:chOff x="1000125" y="1427163"/>
            <a:chExt cx="3283843" cy="512762"/>
          </a:xfrm>
        </p:grpSpPr>
        <p:grpSp>
          <p:nvGrpSpPr>
            <p:cNvPr id="32" name="组合 11"/>
            <p:cNvGrpSpPr>
              <a:grpSpLocks/>
            </p:cNvGrpSpPr>
            <p:nvPr/>
          </p:nvGrpSpPr>
          <p:grpSpPr bwMode="auto">
            <a:xfrm>
              <a:off x="1000125" y="1427163"/>
              <a:ext cx="634403" cy="512762"/>
              <a:chOff x="2655492" y="1254626"/>
              <a:chExt cx="634271" cy="513105"/>
            </a:xfrm>
          </p:grpSpPr>
          <p:sp>
            <p:nvSpPr>
              <p:cNvPr id="35" name="菱形 34"/>
              <p:cNvSpPr/>
              <p:nvPr/>
            </p:nvSpPr>
            <p:spPr bwMode="auto">
              <a:xfrm>
                <a:off x="2655492" y="1254626"/>
                <a:ext cx="512656" cy="513105"/>
              </a:xfrm>
              <a:prstGeom prst="diamond">
                <a:avLst/>
              </a:prstGeom>
              <a:solidFill>
                <a:srgbClr val="0054A7"/>
              </a:solidFill>
              <a:ln>
                <a:solidFill>
                  <a:srgbClr val="0054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矩形 28"/>
              <p:cNvSpPr>
                <a:spLocks noChangeArrowheads="1"/>
              </p:cNvSpPr>
              <p:nvPr/>
            </p:nvSpPr>
            <p:spPr bwMode="auto">
              <a:xfrm>
                <a:off x="2667515" y="1292751"/>
                <a:ext cx="622248"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000" dirty="0">
                    <a:solidFill>
                      <a:schemeClr val="bg1"/>
                    </a:solidFill>
                    <a:latin typeface="Broadway" pitchFamily="82" charset="0"/>
                    <a:ea typeface="方正超粗黑简体" charset="-122"/>
                  </a:rPr>
                  <a:t>02</a:t>
                </a:r>
                <a:endParaRPr lang="zh-CN" altLang="en-US" sz="2000" dirty="0">
                  <a:solidFill>
                    <a:schemeClr val="bg1"/>
                  </a:solidFill>
                  <a:latin typeface="Broadway" pitchFamily="82" charset="0"/>
                  <a:ea typeface="方正超粗黑简体" charset="-122"/>
                </a:endParaRPr>
              </a:p>
            </p:txBody>
          </p:sp>
        </p:grpSp>
        <p:cxnSp>
          <p:nvCxnSpPr>
            <p:cNvPr id="33" name="直接连接符 32"/>
            <p:cNvCxnSpPr/>
            <p:nvPr/>
          </p:nvCxnSpPr>
          <p:spPr bwMode="auto">
            <a:xfrm>
              <a:off x="1240582" y="1933203"/>
              <a:ext cx="2880320" cy="0"/>
            </a:xfrm>
            <a:prstGeom prst="line">
              <a:avLst/>
            </a:prstGeom>
            <a:ln w="19050">
              <a:solidFill>
                <a:srgbClr val="0054A7"/>
              </a:solidFill>
            </a:ln>
          </p:spPr>
          <p:style>
            <a:lnRef idx="1">
              <a:schemeClr val="accent1"/>
            </a:lnRef>
            <a:fillRef idx="0">
              <a:schemeClr val="accent1"/>
            </a:fillRef>
            <a:effectRef idx="0">
              <a:schemeClr val="accent1"/>
            </a:effectRef>
            <a:fontRef idx="minor">
              <a:schemeClr val="tx1"/>
            </a:fontRef>
          </p:style>
        </p:cxnSp>
        <p:sp>
          <p:nvSpPr>
            <p:cNvPr id="34" name="矩形 13"/>
            <p:cNvSpPr>
              <a:spLocks noChangeArrowheads="1"/>
            </p:cNvSpPr>
            <p:nvPr/>
          </p:nvSpPr>
          <p:spPr bwMode="auto">
            <a:xfrm>
              <a:off x="1700964" y="1443272"/>
              <a:ext cx="2583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rgbClr val="0054A7"/>
                  </a:solidFill>
                  <a:latin typeface="微软雅黑" pitchFamily="34" charset="-122"/>
                  <a:ea typeface="微软雅黑" pitchFamily="34" charset="-122"/>
                </a:rPr>
                <a:t>不合格情况</a:t>
              </a:r>
            </a:p>
          </p:txBody>
        </p:sp>
      </p:grpSp>
      <p:grpSp>
        <p:nvGrpSpPr>
          <p:cNvPr id="43" name="组合 42"/>
          <p:cNvGrpSpPr/>
          <p:nvPr/>
        </p:nvGrpSpPr>
        <p:grpSpPr>
          <a:xfrm>
            <a:off x="4816551" y="1626940"/>
            <a:ext cx="3283843" cy="512762"/>
            <a:chOff x="1000125" y="1427163"/>
            <a:chExt cx="3283843" cy="512762"/>
          </a:xfrm>
        </p:grpSpPr>
        <p:grpSp>
          <p:nvGrpSpPr>
            <p:cNvPr id="44" name="组合 11"/>
            <p:cNvGrpSpPr>
              <a:grpSpLocks/>
            </p:cNvGrpSpPr>
            <p:nvPr/>
          </p:nvGrpSpPr>
          <p:grpSpPr bwMode="auto">
            <a:xfrm>
              <a:off x="1000125" y="1427163"/>
              <a:ext cx="634403" cy="512762"/>
              <a:chOff x="2655492" y="1254626"/>
              <a:chExt cx="634271" cy="513105"/>
            </a:xfrm>
          </p:grpSpPr>
          <p:sp>
            <p:nvSpPr>
              <p:cNvPr id="47" name="菱形 46"/>
              <p:cNvSpPr/>
              <p:nvPr/>
            </p:nvSpPr>
            <p:spPr bwMode="auto">
              <a:xfrm>
                <a:off x="2655492" y="1254626"/>
                <a:ext cx="512656" cy="513105"/>
              </a:xfrm>
              <a:prstGeom prst="diamond">
                <a:avLst/>
              </a:prstGeom>
              <a:solidFill>
                <a:srgbClr val="0054A7"/>
              </a:solidFill>
              <a:ln>
                <a:solidFill>
                  <a:srgbClr val="0054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矩形 28"/>
              <p:cNvSpPr>
                <a:spLocks noChangeArrowheads="1"/>
              </p:cNvSpPr>
              <p:nvPr/>
            </p:nvSpPr>
            <p:spPr bwMode="auto">
              <a:xfrm>
                <a:off x="2667515" y="1292751"/>
                <a:ext cx="622248"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000" dirty="0">
                    <a:solidFill>
                      <a:schemeClr val="bg1"/>
                    </a:solidFill>
                    <a:latin typeface="Broadway" pitchFamily="82" charset="0"/>
                    <a:ea typeface="方正超粗黑简体" charset="-122"/>
                  </a:rPr>
                  <a:t>04</a:t>
                </a:r>
                <a:endParaRPr lang="zh-CN" altLang="en-US" sz="2000" dirty="0">
                  <a:solidFill>
                    <a:schemeClr val="bg1"/>
                  </a:solidFill>
                  <a:latin typeface="Broadway" pitchFamily="82" charset="0"/>
                  <a:ea typeface="方正超粗黑简体" charset="-122"/>
                </a:endParaRPr>
              </a:p>
            </p:txBody>
          </p:sp>
        </p:grpSp>
        <p:cxnSp>
          <p:nvCxnSpPr>
            <p:cNvPr id="45" name="直接连接符 44"/>
            <p:cNvCxnSpPr/>
            <p:nvPr/>
          </p:nvCxnSpPr>
          <p:spPr bwMode="auto">
            <a:xfrm>
              <a:off x="1240582" y="1933203"/>
              <a:ext cx="2880320" cy="0"/>
            </a:xfrm>
            <a:prstGeom prst="line">
              <a:avLst/>
            </a:prstGeom>
            <a:ln w="19050">
              <a:solidFill>
                <a:srgbClr val="0054A7"/>
              </a:solidFill>
            </a:ln>
          </p:spPr>
          <p:style>
            <a:lnRef idx="1">
              <a:schemeClr val="accent1"/>
            </a:lnRef>
            <a:fillRef idx="0">
              <a:schemeClr val="accent1"/>
            </a:fillRef>
            <a:effectRef idx="0">
              <a:schemeClr val="accent1"/>
            </a:effectRef>
            <a:fontRef idx="minor">
              <a:schemeClr val="tx1"/>
            </a:fontRef>
          </p:style>
        </p:cxnSp>
        <p:sp>
          <p:nvSpPr>
            <p:cNvPr id="46" name="矩形 13"/>
            <p:cNvSpPr>
              <a:spLocks noChangeArrowheads="1"/>
            </p:cNvSpPr>
            <p:nvPr/>
          </p:nvSpPr>
          <p:spPr bwMode="auto">
            <a:xfrm>
              <a:off x="1700964" y="1443272"/>
              <a:ext cx="2583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rgbClr val="0054A7"/>
                  </a:solidFill>
                  <a:latin typeface="微软雅黑" pitchFamily="34" charset="-122"/>
                  <a:ea typeface="微软雅黑" pitchFamily="34" charset="-122"/>
                </a:rPr>
                <a:t>阳性体征情况</a:t>
              </a:r>
            </a:p>
          </p:txBody>
        </p:sp>
      </p:grpSp>
      <p:grpSp>
        <p:nvGrpSpPr>
          <p:cNvPr id="49" name="组合 48"/>
          <p:cNvGrpSpPr/>
          <p:nvPr/>
        </p:nvGrpSpPr>
        <p:grpSpPr>
          <a:xfrm>
            <a:off x="4816551" y="2777431"/>
            <a:ext cx="3283843" cy="512762"/>
            <a:chOff x="1000125" y="1427163"/>
            <a:chExt cx="3283843" cy="512762"/>
          </a:xfrm>
        </p:grpSpPr>
        <p:grpSp>
          <p:nvGrpSpPr>
            <p:cNvPr id="50" name="组合 11"/>
            <p:cNvGrpSpPr>
              <a:grpSpLocks/>
            </p:cNvGrpSpPr>
            <p:nvPr/>
          </p:nvGrpSpPr>
          <p:grpSpPr bwMode="auto">
            <a:xfrm>
              <a:off x="1000125" y="1427163"/>
              <a:ext cx="634403" cy="512762"/>
              <a:chOff x="2655492" y="1254626"/>
              <a:chExt cx="634271" cy="513105"/>
            </a:xfrm>
          </p:grpSpPr>
          <p:sp>
            <p:nvSpPr>
              <p:cNvPr id="54" name="菱形 53"/>
              <p:cNvSpPr/>
              <p:nvPr/>
            </p:nvSpPr>
            <p:spPr bwMode="auto">
              <a:xfrm>
                <a:off x="2655492" y="1254626"/>
                <a:ext cx="512656" cy="513105"/>
              </a:xfrm>
              <a:prstGeom prst="diamond">
                <a:avLst/>
              </a:prstGeom>
              <a:solidFill>
                <a:srgbClr val="0054A7"/>
              </a:solidFill>
              <a:ln>
                <a:solidFill>
                  <a:srgbClr val="0054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矩形 28"/>
              <p:cNvSpPr>
                <a:spLocks noChangeArrowheads="1"/>
              </p:cNvSpPr>
              <p:nvPr/>
            </p:nvSpPr>
            <p:spPr bwMode="auto">
              <a:xfrm>
                <a:off x="2667515" y="1292751"/>
                <a:ext cx="622248"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000" dirty="0">
                    <a:solidFill>
                      <a:schemeClr val="bg1"/>
                    </a:solidFill>
                    <a:latin typeface="Broadway" pitchFamily="82" charset="0"/>
                    <a:ea typeface="方正超粗黑简体" charset="-122"/>
                  </a:rPr>
                  <a:t>05</a:t>
                </a:r>
                <a:endParaRPr lang="zh-CN" altLang="en-US" sz="2000" dirty="0">
                  <a:solidFill>
                    <a:schemeClr val="bg1"/>
                  </a:solidFill>
                  <a:latin typeface="Broadway" pitchFamily="82" charset="0"/>
                  <a:ea typeface="方正超粗黑简体" charset="-122"/>
                </a:endParaRPr>
              </a:p>
            </p:txBody>
          </p:sp>
        </p:grpSp>
        <p:cxnSp>
          <p:nvCxnSpPr>
            <p:cNvPr id="51" name="直接连接符 50"/>
            <p:cNvCxnSpPr/>
            <p:nvPr/>
          </p:nvCxnSpPr>
          <p:spPr bwMode="auto">
            <a:xfrm>
              <a:off x="1240582" y="1933203"/>
              <a:ext cx="2880320" cy="0"/>
            </a:xfrm>
            <a:prstGeom prst="line">
              <a:avLst/>
            </a:prstGeom>
            <a:ln w="19050">
              <a:solidFill>
                <a:srgbClr val="0054A7"/>
              </a:solidFill>
            </a:ln>
          </p:spPr>
          <p:style>
            <a:lnRef idx="1">
              <a:schemeClr val="accent1"/>
            </a:lnRef>
            <a:fillRef idx="0">
              <a:schemeClr val="accent1"/>
            </a:fillRef>
            <a:effectRef idx="0">
              <a:schemeClr val="accent1"/>
            </a:effectRef>
            <a:fontRef idx="minor">
              <a:schemeClr val="tx1"/>
            </a:fontRef>
          </p:style>
        </p:cxnSp>
        <p:sp>
          <p:nvSpPr>
            <p:cNvPr id="53" name="矩形 13"/>
            <p:cNvSpPr>
              <a:spLocks noChangeArrowheads="1"/>
            </p:cNvSpPr>
            <p:nvPr/>
          </p:nvSpPr>
          <p:spPr bwMode="auto">
            <a:xfrm>
              <a:off x="1700964" y="1443272"/>
              <a:ext cx="2583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dirty="0">
                  <a:solidFill>
                    <a:srgbClr val="0054A7"/>
                  </a:solidFill>
                  <a:latin typeface="微软雅黑" pitchFamily="34" charset="-122"/>
                  <a:ea typeface="微软雅黑" pitchFamily="34" charset="-122"/>
                </a:rPr>
                <a:t>案例分析</a:t>
              </a:r>
            </a:p>
          </p:txBody>
        </p:sp>
      </p:grpSp>
    </p:spTree>
    <p:extLst>
      <p:ext uri="{BB962C8B-B14F-4D97-AF65-F5344CB8AC3E}">
        <p14:creationId xmlns:p14="http://schemas.microsoft.com/office/powerpoint/2010/main" val="1985181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3" y="51472"/>
            <a:ext cx="4233851"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总体情况分析</a:t>
            </a:r>
          </a:p>
        </p:txBody>
      </p:sp>
      <p:sp>
        <p:nvSpPr>
          <p:cNvPr id="37" name="圆角矩形 36"/>
          <p:cNvSpPr/>
          <p:nvPr/>
        </p:nvSpPr>
        <p:spPr>
          <a:xfrm>
            <a:off x="421187" y="1347615"/>
            <a:ext cx="550415" cy="2794000"/>
          </a:xfrm>
          <a:prstGeom prst="roundRect">
            <a:avLst/>
          </a:prstGeom>
          <a:solidFill>
            <a:srgbClr val="0070C0"/>
          </a:solid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总体情况分析</a:t>
            </a:r>
          </a:p>
        </p:txBody>
      </p:sp>
      <p:graphicFrame>
        <p:nvGraphicFramePr>
          <p:cNvPr id="38" name="图示 37"/>
          <p:cNvGraphicFramePr/>
          <p:nvPr>
            <p:extLst>
              <p:ext uri="{D42A27DB-BD31-4B8C-83A1-F6EECF244321}">
                <p14:modId xmlns:p14="http://schemas.microsoft.com/office/powerpoint/2010/main" val="630984925"/>
              </p:ext>
            </p:extLst>
          </p:nvPr>
        </p:nvGraphicFramePr>
        <p:xfrm>
          <a:off x="1481084" y="927041"/>
          <a:ext cx="6619308" cy="3876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7407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3" y="51471"/>
            <a:ext cx="3926075"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不合格情况</a:t>
            </a:r>
          </a:p>
        </p:txBody>
      </p:sp>
      <p:sp>
        <p:nvSpPr>
          <p:cNvPr id="37" name="圆角矩形 36"/>
          <p:cNvSpPr/>
          <p:nvPr/>
        </p:nvSpPr>
        <p:spPr>
          <a:xfrm>
            <a:off x="421187" y="1347615"/>
            <a:ext cx="550415" cy="2794000"/>
          </a:xfrm>
          <a:prstGeom prst="roundRect">
            <a:avLst/>
          </a:prstGeom>
          <a:solidFill>
            <a:srgbClr val="0070C0"/>
          </a:solid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不合格情况</a:t>
            </a:r>
          </a:p>
        </p:txBody>
      </p:sp>
      <p:graphicFrame>
        <p:nvGraphicFramePr>
          <p:cNvPr id="5" name="表格 4"/>
          <p:cNvGraphicFramePr>
            <a:graphicFrameLocks noGrp="1"/>
          </p:cNvGraphicFramePr>
          <p:nvPr>
            <p:extLst>
              <p:ext uri="{D42A27DB-BD31-4B8C-83A1-F6EECF244321}">
                <p14:modId xmlns:p14="http://schemas.microsoft.com/office/powerpoint/2010/main" val="2176776205"/>
              </p:ext>
            </p:extLst>
          </p:nvPr>
        </p:nvGraphicFramePr>
        <p:xfrm>
          <a:off x="1547664" y="987575"/>
          <a:ext cx="6390258" cy="3446847"/>
        </p:xfrm>
        <a:graphic>
          <a:graphicData uri="http://schemas.openxmlformats.org/drawingml/2006/table">
            <a:tbl>
              <a:tblPr firstRow="1" bandRow="1">
                <a:tableStyleId>{5C22544A-7EE6-4342-B048-85BDC9FD1C3A}</a:tableStyleId>
              </a:tblPr>
              <a:tblGrid>
                <a:gridCol w="1133674">
                  <a:extLst>
                    <a:ext uri="{9D8B030D-6E8A-4147-A177-3AD203B41FA5}">
                      <a16:colId xmlns:a16="http://schemas.microsoft.com/office/drawing/2014/main" val="20000"/>
                    </a:ext>
                  </a:extLst>
                </a:gridCol>
                <a:gridCol w="1237399">
                  <a:extLst>
                    <a:ext uri="{9D8B030D-6E8A-4147-A177-3AD203B41FA5}">
                      <a16:colId xmlns:a16="http://schemas.microsoft.com/office/drawing/2014/main" val="20001"/>
                    </a:ext>
                  </a:extLst>
                </a:gridCol>
                <a:gridCol w="1889099">
                  <a:extLst>
                    <a:ext uri="{9D8B030D-6E8A-4147-A177-3AD203B41FA5}">
                      <a16:colId xmlns:a16="http://schemas.microsoft.com/office/drawing/2014/main" val="20002"/>
                    </a:ext>
                  </a:extLst>
                </a:gridCol>
                <a:gridCol w="2130086">
                  <a:extLst>
                    <a:ext uri="{9D8B030D-6E8A-4147-A177-3AD203B41FA5}">
                      <a16:colId xmlns:a16="http://schemas.microsoft.com/office/drawing/2014/main" val="20003"/>
                    </a:ext>
                  </a:extLst>
                </a:gridCol>
              </a:tblGrid>
              <a:tr h="481447">
                <a:tc gridSpan="4">
                  <a:txBody>
                    <a:bodyPr/>
                    <a:lstStyle/>
                    <a:p>
                      <a:pPr algn="ctr" fontAlgn="b"/>
                      <a:r>
                        <a:rPr lang="zh-CN" altLang="en-US" sz="1800" u="none" strike="noStrike" dirty="0">
                          <a:latin typeface="微软雅黑" panose="020B0503020204020204" pitchFamily="34" charset="-122"/>
                          <a:ea typeface="微软雅黑" panose="020B0503020204020204" pitchFamily="34" charset="-122"/>
                        </a:rPr>
                        <a:t>不合格疾病情况汇总</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81447">
                <a:tc>
                  <a:txBody>
                    <a:bodyPr/>
                    <a:lstStyle/>
                    <a:p>
                      <a:pPr algn="ctr" fontAlgn="b"/>
                      <a:r>
                        <a:rPr lang="zh-CN" altLang="en-US" sz="1800" u="none" strike="noStrike" dirty="0">
                          <a:latin typeface="微软雅黑" panose="020B0503020204020204" pitchFamily="34" charset="-122"/>
                          <a:ea typeface="微软雅黑" panose="020B0503020204020204" pitchFamily="34" charset="-122"/>
                        </a:rPr>
                        <a:t>姓名</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u="none" strike="noStrike" dirty="0">
                          <a:latin typeface="微软雅黑" panose="020B0503020204020204" pitchFamily="34" charset="-122"/>
                          <a:ea typeface="微软雅黑" panose="020B0503020204020204" pitchFamily="34" charset="-122"/>
                        </a:rPr>
                        <a:t>性别</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u="none" strike="noStrike" dirty="0">
                          <a:latin typeface="微软雅黑" panose="020B0503020204020204" pitchFamily="34" charset="-122"/>
                          <a:ea typeface="微软雅黑" panose="020B0503020204020204" pitchFamily="34" charset="-122"/>
                        </a:rPr>
                        <a:t>区</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u="none" strike="noStrike" dirty="0">
                          <a:latin typeface="微软雅黑" panose="020B0503020204020204" pitchFamily="34" charset="-122"/>
                          <a:ea typeface="微软雅黑" panose="020B0503020204020204" pitchFamily="34" charset="-122"/>
                        </a:rPr>
                        <a:t>不合格原因</a:t>
                      </a:r>
                      <a:endParaRPr lang="zh-CN" altLang="en-US" sz="1800" b="1"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1"/>
                  </a:ext>
                </a:extLst>
              </a:tr>
              <a:tr h="48144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800" b="0" i="0" u="none" strike="noStrike" kern="1200" dirty="0">
                          <a:solidFill>
                            <a:srgbClr val="000000"/>
                          </a:solidFill>
                          <a:latin typeface="微软雅黑" panose="020B0503020204020204" pitchFamily="34" charset="-122"/>
                          <a:ea typeface="微软雅黑" panose="020B0503020204020204" pitchFamily="34" charset="-122"/>
                          <a:cs typeface="+mn-cs"/>
                        </a:rPr>
                        <a:t>张佳文</a:t>
                      </a:r>
                    </a:p>
                  </a:txBody>
                  <a:tcPr marL="9525" marR="9525" marT="9525" marB="0" anchor="ctr"/>
                </a:tc>
                <a:tc>
                  <a:txBody>
                    <a:bodyPr/>
                    <a:lstStyle/>
                    <a:p>
                      <a:pPr marL="0" algn="ctr" defTabSz="685800" rtl="0" eaLnBrk="1" fontAlgn="b" latinLnBrk="0" hangingPunct="1"/>
                      <a:r>
                        <a:rPr lang="zh-CN" altLang="en-US" sz="1800" u="none" strike="noStrike" kern="1200" dirty="0">
                          <a:solidFill>
                            <a:schemeClr val="dk1"/>
                          </a:solidFill>
                          <a:latin typeface="微软雅黑" panose="020B0503020204020204" pitchFamily="34" charset="-122"/>
                          <a:ea typeface="微软雅黑" panose="020B0503020204020204" pitchFamily="34" charset="-122"/>
                          <a:cs typeface="+mn-cs"/>
                        </a:rPr>
                        <a:t>女</a:t>
                      </a:r>
                    </a:p>
                  </a:txBody>
                  <a:tcPr marL="9525" marR="9525" marT="9525" marB="0" anchor="ctr"/>
                </a:tc>
                <a:tc>
                  <a:txBody>
                    <a:bodyPr/>
                    <a:lstStyle/>
                    <a:p>
                      <a:pPr marL="0" algn="ctr" defTabSz="685800" rtl="0" eaLnBrk="1" fontAlgn="b" latinLnBrk="0" hangingPunct="1"/>
                      <a:r>
                        <a:rPr lang="zh-CN" altLang="en-US" sz="1800" u="none" strike="noStrike" kern="1200" dirty="0">
                          <a:solidFill>
                            <a:schemeClr val="dk1"/>
                          </a:solidFill>
                          <a:latin typeface="微软雅黑" panose="020B0503020204020204" pitchFamily="34" charset="-122"/>
                          <a:ea typeface="微软雅黑" panose="020B0503020204020204" pitchFamily="34" charset="-122"/>
                          <a:cs typeface="+mn-cs"/>
                        </a:rPr>
                        <a:t>海淀区</a:t>
                      </a:r>
                    </a:p>
                  </a:txBody>
                  <a:tcPr marL="9525" marR="9525" marT="9525" marB="0" anchor="ctr"/>
                </a:tc>
                <a:tc>
                  <a:txBody>
                    <a:bodyPr/>
                    <a:lstStyle/>
                    <a:p>
                      <a:pPr algn="ctr" fontAlgn="b"/>
                      <a:r>
                        <a:rPr lang="zh-CN" altLang="en-US" sz="1800" u="none" strike="noStrike" dirty="0">
                          <a:latin typeface="微软雅黑" panose="020B0503020204020204" pitchFamily="34" charset="-122"/>
                          <a:ea typeface="微软雅黑" panose="020B0503020204020204" pitchFamily="34" charset="-122"/>
                        </a:rPr>
                        <a:t>肺结核</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2"/>
                  </a:ext>
                </a:extLst>
              </a:tr>
              <a:tr h="48144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800" b="0" i="0" u="none" strike="noStrike" kern="1200" dirty="0">
                          <a:solidFill>
                            <a:srgbClr val="000000"/>
                          </a:solidFill>
                          <a:latin typeface="微软雅黑" panose="020B0503020204020204" pitchFamily="34" charset="-122"/>
                          <a:ea typeface="微软雅黑" panose="020B0503020204020204" pitchFamily="34" charset="-122"/>
                          <a:cs typeface="+mn-cs"/>
                        </a:rPr>
                        <a:t>周思含</a:t>
                      </a:r>
                    </a:p>
                  </a:txBody>
                  <a:tcPr marL="9525" marR="9525" marT="9525" marB="0" anchor="ctr"/>
                </a:tc>
                <a:tc>
                  <a:txBody>
                    <a:bodyPr/>
                    <a:lstStyle/>
                    <a:p>
                      <a:pPr marL="0" algn="ctr" defTabSz="685800" rtl="0" eaLnBrk="1" fontAlgn="b" latinLnBrk="0" hangingPunct="1"/>
                      <a:r>
                        <a:rPr lang="zh-CN" altLang="en-US" sz="1800" u="none" strike="noStrike" kern="1200" dirty="0">
                          <a:solidFill>
                            <a:schemeClr val="dk1"/>
                          </a:solidFill>
                          <a:latin typeface="微软雅黑" panose="020B0503020204020204" pitchFamily="34" charset="-122"/>
                          <a:ea typeface="微软雅黑" panose="020B0503020204020204" pitchFamily="34" charset="-122"/>
                          <a:cs typeface="+mn-cs"/>
                        </a:rPr>
                        <a:t>女</a:t>
                      </a:r>
                    </a:p>
                  </a:txBody>
                  <a:tcPr marL="9525" marR="9525" marT="9525" marB="0" anchor="ctr"/>
                </a:tc>
                <a:tc>
                  <a:txBody>
                    <a:bodyPr/>
                    <a:lstStyle/>
                    <a:p>
                      <a:pPr marL="0" algn="ctr" defTabSz="685800" rtl="0" eaLnBrk="1" fontAlgn="b" latinLnBrk="0" hangingPunct="1"/>
                      <a:r>
                        <a:rPr lang="zh-CN" altLang="en-US" sz="1800" u="none" strike="noStrike" kern="1200" dirty="0">
                          <a:solidFill>
                            <a:schemeClr val="dk1"/>
                          </a:solidFill>
                          <a:latin typeface="微软雅黑" panose="020B0503020204020204" pitchFamily="34" charset="-122"/>
                          <a:ea typeface="微软雅黑" panose="020B0503020204020204" pitchFamily="34" charset="-122"/>
                          <a:cs typeface="+mn-cs"/>
                        </a:rPr>
                        <a:t>海淀区</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800" u="none" strike="noStrike" dirty="0">
                          <a:latin typeface="微软雅黑" panose="020B0503020204020204" pitchFamily="34" charset="-122"/>
                          <a:ea typeface="微软雅黑" panose="020B0503020204020204" pitchFamily="34" charset="-122"/>
                        </a:rPr>
                        <a:t>肺结核</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3"/>
                  </a:ext>
                </a:extLst>
              </a:tr>
              <a:tr h="48144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800" b="0" i="0" u="none" strike="noStrike" kern="1200" dirty="0">
                          <a:solidFill>
                            <a:srgbClr val="000000"/>
                          </a:solidFill>
                          <a:latin typeface="微软雅黑" panose="020B0503020204020204" pitchFamily="34" charset="-122"/>
                          <a:ea typeface="微软雅黑" panose="020B0503020204020204" pitchFamily="34" charset="-122"/>
                          <a:cs typeface="+mn-cs"/>
                        </a:rPr>
                        <a:t>于涵</a:t>
                      </a:r>
                    </a:p>
                  </a:txBody>
                  <a:tcPr marL="9525" marR="9525" marT="9525" marB="0" anchor="ctr"/>
                </a:tc>
                <a:tc>
                  <a:txBody>
                    <a:bodyPr/>
                    <a:lstStyle/>
                    <a:p>
                      <a:pPr marL="0" algn="ctr" defTabSz="685800" rtl="0" eaLnBrk="1" fontAlgn="b" latinLnBrk="0" hangingPunct="1"/>
                      <a:r>
                        <a:rPr lang="zh-CN" altLang="en-US" sz="1800" u="none" strike="noStrike" kern="1200" dirty="0">
                          <a:solidFill>
                            <a:schemeClr val="dk1"/>
                          </a:solidFill>
                          <a:latin typeface="微软雅黑" panose="020B0503020204020204" pitchFamily="34" charset="-122"/>
                          <a:ea typeface="微软雅黑" panose="020B0503020204020204" pitchFamily="34" charset="-122"/>
                          <a:cs typeface="+mn-cs"/>
                        </a:rPr>
                        <a:t>男</a:t>
                      </a:r>
                    </a:p>
                  </a:txBody>
                  <a:tcPr marL="9525" marR="9525" marT="9525" marB="0" anchor="ctr"/>
                </a:tc>
                <a:tc>
                  <a:txBody>
                    <a:bodyPr/>
                    <a:lstStyle/>
                    <a:p>
                      <a:pPr marL="0" algn="ctr" defTabSz="685800" rtl="0" eaLnBrk="1" fontAlgn="b" latinLnBrk="0" hangingPunct="1"/>
                      <a:r>
                        <a:rPr lang="zh-CN" altLang="en-US" sz="1800" u="none" strike="noStrike" kern="1200" dirty="0">
                          <a:solidFill>
                            <a:schemeClr val="dk1"/>
                          </a:solidFill>
                          <a:latin typeface="微软雅黑" panose="020B0503020204020204" pitchFamily="34" charset="-122"/>
                          <a:ea typeface="微软雅黑" panose="020B0503020204020204" pitchFamily="34" charset="-122"/>
                          <a:cs typeface="+mn-cs"/>
                        </a:rPr>
                        <a:t>密云区</a:t>
                      </a:r>
                    </a:p>
                  </a:txBody>
                  <a:tcPr marL="9525" marR="9525" marT="9525" marB="0" anchor="ct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zh-CN" altLang="en-US" sz="1800" u="none" strike="noStrike" dirty="0">
                          <a:latin typeface="微软雅黑" panose="020B0503020204020204" pitchFamily="34" charset="-122"/>
                          <a:ea typeface="微软雅黑" panose="020B0503020204020204" pitchFamily="34" charset="-122"/>
                        </a:rPr>
                        <a:t>肺结核</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4"/>
                  </a:ext>
                </a:extLst>
              </a:tr>
              <a:tr h="48144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800" b="0" i="0" u="none" strike="noStrike" kern="1200" dirty="0">
                          <a:solidFill>
                            <a:srgbClr val="000000"/>
                          </a:solidFill>
                          <a:latin typeface="微软雅黑" panose="020B0503020204020204" pitchFamily="34" charset="-122"/>
                          <a:ea typeface="微软雅黑" panose="020B0503020204020204" pitchFamily="34" charset="-122"/>
                          <a:cs typeface="+mn-cs"/>
                        </a:rPr>
                        <a:t>李爽</a:t>
                      </a:r>
                    </a:p>
                  </a:txBody>
                  <a:tcPr marL="9525" marR="9525" marT="9525" marB="0" anchor="ctr"/>
                </a:tc>
                <a:tc>
                  <a:txBody>
                    <a:bodyPr/>
                    <a:lstStyle/>
                    <a:p>
                      <a:pPr marL="0" algn="ctr" defTabSz="685800" rtl="0" eaLnBrk="1" fontAlgn="b" latinLnBrk="0" hangingPunct="1"/>
                      <a:r>
                        <a:rPr lang="zh-CN" altLang="en-US" sz="1800" u="none" strike="noStrike" kern="1200" dirty="0">
                          <a:solidFill>
                            <a:schemeClr val="dk1"/>
                          </a:solidFill>
                          <a:latin typeface="微软雅黑" panose="020B0503020204020204" pitchFamily="34" charset="-122"/>
                          <a:ea typeface="微软雅黑" panose="020B0503020204020204" pitchFamily="34" charset="-122"/>
                          <a:cs typeface="+mn-cs"/>
                        </a:rPr>
                        <a:t>女</a:t>
                      </a:r>
                    </a:p>
                  </a:txBody>
                  <a:tcPr marL="9525" marR="9525" marT="9525" marB="0" anchor="ctr"/>
                </a:tc>
                <a:tc>
                  <a:txBody>
                    <a:bodyPr/>
                    <a:lstStyle/>
                    <a:p>
                      <a:pPr marL="0" algn="ctr" defTabSz="685800" rtl="0" eaLnBrk="1" fontAlgn="b" latinLnBrk="0" hangingPunct="1"/>
                      <a:r>
                        <a:rPr lang="zh-CN" altLang="en-US" sz="1800" u="none" strike="noStrike" kern="1200" dirty="0">
                          <a:solidFill>
                            <a:schemeClr val="dk1"/>
                          </a:solidFill>
                          <a:latin typeface="微软雅黑" panose="020B0503020204020204" pitchFamily="34" charset="-122"/>
                          <a:ea typeface="微软雅黑" panose="020B0503020204020204" pitchFamily="34" charset="-122"/>
                          <a:cs typeface="+mn-cs"/>
                        </a:rPr>
                        <a:t>延庆区</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800" u="none" strike="noStrike" dirty="0">
                          <a:latin typeface="微软雅黑" panose="020B0503020204020204" pitchFamily="34" charset="-122"/>
                          <a:ea typeface="微软雅黑" panose="020B0503020204020204" pitchFamily="34" charset="-122"/>
                        </a:rPr>
                        <a:t>肺结核</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5"/>
                  </a:ext>
                </a:extLst>
              </a:tr>
              <a:tr h="55816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800" b="0" i="0" u="none" strike="noStrike" kern="1200" dirty="0">
                          <a:solidFill>
                            <a:srgbClr val="000000"/>
                          </a:solidFill>
                          <a:latin typeface="微软雅黑" panose="020B0503020204020204" pitchFamily="34" charset="-122"/>
                          <a:ea typeface="微软雅黑" panose="020B0503020204020204" pitchFamily="34" charset="-122"/>
                          <a:cs typeface="+mn-cs"/>
                        </a:rPr>
                        <a:t>王明正</a:t>
                      </a:r>
                    </a:p>
                  </a:txBody>
                  <a:tcPr marL="9525" marR="9525" marT="9525" marB="0" anchor="ctr"/>
                </a:tc>
                <a:tc>
                  <a:txBody>
                    <a:bodyPr/>
                    <a:lstStyle/>
                    <a:p>
                      <a:pPr marL="0" algn="ctr" defTabSz="685800" rtl="0" eaLnBrk="1" fontAlgn="b" latinLnBrk="0" hangingPunct="1"/>
                      <a:r>
                        <a:rPr lang="zh-CN" altLang="en-US" sz="1800" u="none" strike="noStrike" kern="1200" dirty="0">
                          <a:solidFill>
                            <a:schemeClr val="dk1"/>
                          </a:solidFill>
                          <a:latin typeface="微软雅黑" panose="020B0503020204020204" pitchFamily="34" charset="-122"/>
                          <a:ea typeface="微软雅黑" panose="020B0503020204020204" pitchFamily="34" charset="-122"/>
                          <a:cs typeface="+mn-cs"/>
                        </a:rPr>
                        <a:t>男</a:t>
                      </a:r>
                    </a:p>
                  </a:txBody>
                  <a:tcPr marL="9525" marR="9525" marT="9525" marB="0" anchor="ctr"/>
                </a:tc>
                <a:tc>
                  <a:txBody>
                    <a:bodyPr/>
                    <a:lstStyle/>
                    <a:p>
                      <a:pPr marL="0" algn="ctr" defTabSz="685800" rtl="0" eaLnBrk="1" fontAlgn="b" latinLnBrk="0" hangingPunct="1"/>
                      <a:r>
                        <a:rPr lang="zh-CN" altLang="en-US" sz="1800" u="none" strike="noStrike" kern="1200" dirty="0">
                          <a:solidFill>
                            <a:schemeClr val="dk1"/>
                          </a:solidFill>
                          <a:latin typeface="微软雅黑" panose="020B0503020204020204" pitchFamily="34" charset="-122"/>
                          <a:ea typeface="微软雅黑" panose="020B0503020204020204" pitchFamily="34" charset="-122"/>
                          <a:cs typeface="+mn-cs"/>
                        </a:rPr>
                        <a:t>密云区</a:t>
                      </a:r>
                    </a:p>
                  </a:txBody>
                  <a:tcPr marL="9525" marR="9525" marT="9525" marB="0" anchor="ctr"/>
                </a:tc>
                <a:tc>
                  <a:txBody>
                    <a:bodyPr/>
                    <a:lstStyle/>
                    <a:p>
                      <a:pPr algn="ctr" fontAlgn="b"/>
                      <a:r>
                        <a:rPr lang="zh-CN" altLang="en-US" sz="1800" u="none" strike="noStrike" dirty="0">
                          <a:latin typeface="微软雅黑" panose="020B0503020204020204" pitchFamily="34" charset="-122"/>
                          <a:ea typeface="微软雅黑" panose="020B0503020204020204" pitchFamily="34" charset="-122"/>
                        </a:rPr>
                        <a:t>其他不合格疾病</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62232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3" y="51471"/>
            <a:ext cx="4233851"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阳性体征</a:t>
            </a:r>
            <a:r>
              <a:rPr lang="zh-CN" altLang="en-US" sz="2400" b="1" dirty="0" smtClean="0">
                <a:solidFill>
                  <a:srgbClr val="0070C0"/>
                </a:solidFill>
                <a:latin typeface="微软雅黑" panose="020B0503020204020204" pitchFamily="34" charset="-122"/>
                <a:ea typeface="微软雅黑" panose="020B0503020204020204" pitchFamily="34" charset="-122"/>
              </a:rPr>
              <a:t>情况</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421187" y="1347615"/>
            <a:ext cx="550415" cy="2794000"/>
          </a:xfrm>
          <a:prstGeom prst="roundRect">
            <a:avLst/>
          </a:prstGeom>
          <a:solidFill>
            <a:srgbClr val="0070C0"/>
          </a:solid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阳性体征顺位比</a:t>
            </a:r>
          </a:p>
        </p:txBody>
      </p:sp>
      <p:graphicFrame>
        <p:nvGraphicFramePr>
          <p:cNvPr id="7" name="图表 6">
            <a:extLst>
              <a:ext uri="{FF2B5EF4-FFF2-40B4-BE49-F238E27FC236}">
                <a16:creationId xmlns:a16="http://schemas.microsoft.com/office/drawing/2014/main" id="{9652415A-04AA-4640-B916-811A89908AEF}"/>
              </a:ext>
            </a:extLst>
          </p:cNvPr>
          <p:cNvGraphicFramePr>
            <a:graphicFrameLocks/>
          </p:cNvGraphicFramePr>
          <p:nvPr>
            <p:extLst>
              <p:ext uri="{D42A27DB-BD31-4B8C-83A1-F6EECF244321}">
                <p14:modId xmlns:p14="http://schemas.microsoft.com/office/powerpoint/2010/main" val="2994186220"/>
              </p:ext>
            </p:extLst>
          </p:nvPr>
        </p:nvGraphicFramePr>
        <p:xfrm>
          <a:off x="1303291" y="1027286"/>
          <a:ext cx="7419525" cy="3560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317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3" y="51471"/>
            <a:ext cx="4233851"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阳性体征</a:t>
            </a:r>
            <a:r>
              <a:rPr lang="zh-CN" altLang="en-US" sz="2400" b="1" dirty="0" smtClean="0">
                <a:solidFill>
                  <a:srgbClr val="0070C0"/>
                </a:solidFill>
                <a:latin typeface="微软雅黑" panose="020B0503020204020204" pitchFamily="34" charset="-122"/>
                <a:ea typeface="微软雅黑" panose="020B0503020204020204" pitchFamily="34" charset="-122"/>
              </a:rPr>
              <a:t>情况</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421187" y="1347615"/>
            <a:ext cx="550415" cy="2794000"/>
          </a:xfrm>
          <a:prstGeom prst="roundRect">
            <a:avLst/>
          </a:prstGeom>
          <a:solidFill>
            <a:srgbClr val="0070C0"/>
          </a:solid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近五年阳性体征顺位比</a:t>
            </a:r>
          </a:p>
        </p:txBody>
      </p:sp>
      <p:graphicFrame>
        <p:nvGraphicFramePr>
          <p:cNvPr id="6" name="图表 5">
            <a:extLst>
              <a:ext uri="{FF2B5EF4-FFF2-40B4-BE49-F238E27FC236}">
                <a16:creationId xmlns:a16="http://schemas.microsoft.com/office/drawing/2014/main" id="{49127B99-7D0C-4A66-8A36-1D26207D7D9E}"/>
              </a:ext>
            </a:extLst>
          </p:cNvPr>
          <p:cNvGraphicFramePr>
            <a:graphicFrameLocks/>
          </p:cNvGraphicFramePr>
          <p:nvPr>
            <p:extLst>
              <p:ext uri="{D42A27DB-BD31-4B8C-83A1-F6EECF244321}">
                <p14:modId xmlns:p14="http://schemas.microsoft.com/office/powerpoint/2010/main" val="3628033085"/>
              </p:ext>
            </p:extLst>
          </p:nvPr>
        </p:nvGraphicFramePr>
        <p:xfrm>
          <a:off x="1187624" y="887755"/>
          <a:ext cx="7776864" cy="4132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0117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3" y="51472"/>
            <a:ext cx="4233851"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阳性体征</a:t>
            </a:r>
            <a:r>
              <a:rPr lang="zh-CN" altLang="en-US" sz="2400" b="1" dirty="0" smtClean="0">
                <a:solidFill>
                  <a:srgbClr val="0070C0"/>
                </a:solidFill>
                <a:latin typeface="微软雅黑" panose="020B0503020204020204" pitchFamily="34" charset="-122"/>
                <a:ea typeface="微软雅黑" panose="020B0503020204020204" pitchFamily="34" charset="-122"/>
              </a:rPr>
              <a:t>情况</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421187" y="1347615"/>
            <a:ext cx="550415" cy="2794000"/>
          </a:xfrm>
          <a:prstGeom prst="roundRect">
            <a:avLst/>
          </a:prstGeom>
          <a:solidFill>
            <a:srgbClr val="0070C0"/>
          </a:solid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近五年视力不足情况</a:t>
            </a:r>
          </a:p>
        </p:txBody>
      </p:sp>
      <p:graphicFrame>
        <p:nvGraphicFramePr>
          <p:cNvPr id="5" name="图表 4">
            <a:extLst>
              <a:ext uri="{FF2B5EF4-FFF2-40B4-BE49-F238E27FC236}">
                <a16:creationId xmlns:a16="http://schemas.microsoft.com/office/drawing/2014/main" id="{F5197B24-12CA-441C-9C3F-D6010171B310}"/>
              </a:ext>
            </a:extLst>
          </p:cNvPr>
          <p:cNvGraphicFramePr>
            <a:graphicFrameLocks/>
          </p:cNvGraphicFramePr>
          <p:nvPr>
            <p:extLst>
              <p:ext uri="{D42A27DB-BD31-4B8C-83A1-F6EECF244321}">
                <p14:modId xmlns:p14="http://schemas.microsoft.com/office/powerpoint/2010/main" val="1047794083"/>
              </p:ext>
            </p:extLst>
          </p:nvPr>
        </p:nvGraphicFramePr>
        <p:xfrm>
          <a:off x="1475656" y="843558"/>
          <a:ext cx="6941118"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91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3" y="51472"/>
            <a:ext cx="4233851"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阳性体征</a:t>
            </a:r>
            <a:r>
              <a:rPr lang="zh-CN" altLang="en-US" sz="2400" b="1" dirty="0" smtClean="0">
                <a:solidFill>
                  <a:srgbClr val="0070C0"/>
                </a:solidFill>
                <a:latin typeface="微软雅黑" panose="020B0503020204020204" pitchFamily="34" charset="-122"/>
                <a:ea typeface="微软雅黑" panose="020B0503020204020204" pitchFamily="34" charset="-122"/>
              </a:rPr>
              <a:t>情况</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421187" y="1347615"/>
            <a:ext cx="550415" cy="2794000"/>
          </a:xfrm>
          <a:prstGeom prst="roundRect">
            <a:avLst/>
          </a:prstGeom>
          <a:solidFill>
            <a:srgbClr val="0070C0"/>
          </a:solid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近五年身高不足情况</a:t>
            </a:r>
          </a:p>
        </p:txBody>
      </p:sp>
      <p:graphicFrame>
        <p:nvGraphicFramePr>
          <p:cNvPr id="6" name="图表 5">
            <a:extLst>
              <a:ext uri="{FF2B5EF4-FFF2-40B4-BE49-F238E27FC236}">
                <a16:creationId xmlns:a16="http://schemas.microsoft.com/office/drawing/2014/main" id="{4AAB9D27-2BE2-446E-81A6-34BF23E97C72}"/>
              </a:ext>
            </a:extLst>
          </p:cNvPr>
          <p:cNvGraphicFramePr>
            <a:graphicFrameLocks/>
          </p:cNvGraphicFramePr>
          <p:nvPr>
            <p:extLst>
              <p:ext uri="{D42A27DB-BD31-4B8C-83A1-F6EECF244321}">
                <p14:modId xmlns:p14="http://schemas.microsoft.com/office/powerpoint/2010/main" val="1988086778"/>
              </p:ext>
            </p:extLst>
          </p:nvPr>
        </p:nvGraphicFramePr>
        <p:xfrm>
          <a:off x="1231530" y="843558"/>
          <a:ext cx="7228903"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2167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3" y="51472"/>
            <a:ext cx="4233851"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阳性体征</a:t>
            </a:r>
            <a:r>
              <a:rPr lang="zh-CN" altLang="en-US" sz="2400" b="1" dirty="0" smtClean="0">
                <a:solidFill>
                  <a:srgbClr val="0070C0"/>
                </a:solidFill>
                <a:latin typeface="微软雅黑" panose="020B0503020204020204" pitchFamily="34" charset="-122"/>
                <a:ea typeface="微软雅黑" panose="020B0503020204020204" pitchFamily="34" charset="-122"/>
              </a:rPr>
              <a:t>情况</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421187" y="1347615"/>
            <a:ext cx="550415" cy="2794000"/>
          </a:xfrm>
          <a:prstGeom prst="roundRect">
            <a:avLst/>
          </a:prstGeom>
          <a:solidFill>
            <a:srgbClr val="0070C0"/>
          </a:solid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近五年肥胖情况</a:t>
            </a:r>
          </a:p>
        </p:txBody>
      </p:sp>
      <p:graphicFrame>
        <p:nvGraphicFramePr>
          <p:cNvPr id="5" name="图表 4">
            <a:extLst>
              <a:ext uri="{FF2B5EF4-FFF2-40B4-BE49-F238E27FC236}">
                <a16:creationId xmlns:a16="http://schemas.microsoft.com/office/drawing/2014/main" id="{09F92FAE-8E7B-4016-B3F6-0830D8298964}"/>
              </a:ext>
            </a:extLst>
          </p:cNvPr>
          <p:cNvGraphicFramePr>
            <a:graphicFrameLocks/>
          </p:cNvGraphicFramePr>
          <p:nvPr>
            <p:extLst>
              <p:ext uri="{D42A27DB-BD31-4B8C-83A1-F6EECF244321}">
                <p14:modId xmlns:p14="http://schemas.microsoft.com/office/powerpoint/2010/main" val="4218691851"/>
              </p:ext>
            </p:extLst>
          </p:nvPr>
        </p:nvGraphicFramePr>
        <p:xfrm>
          <a:off x="1303290" y="987575"/>
          <a:ext cx="7229150"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3023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4403700" y="2283718"/>
            <a:ext cx="2569934" cy="52322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年度工作概述</a:t>
            </a:r>
          </a:p>
        </p:txBody>
      </p:sp>
      <p:grpSp>
        <p:nvGrpSpPr>
          <p:cNvPr id="62" name="组合 61"/>
          <p:cNvGrpSpPr/>
          <p:nvPr/>
        </p:nvGrpSpPr>
        <p:grpSpPr>
          <a:xfrm>
            <a:off x="2411760" y="1940247"/>
            <a:ext cx="1301106" cy="1301106"/>
            <a:chOff x="2683251" y="1980687"/>
            <a:chExt cx="1301106" cy="1301106"/>
          </a:xfrm>
          <a:solidFill>
            <a:srgbClr val="0070C0"/>
          </a:solidFill>
          <a:effectLst>
            <a:outerShdw blurRad="254000" dist="254000" dir="8100000" algn="tr" rotWithShape="0">
              <a:prstClr val="black">
                <a:alpha val="50000"/>
              </a:prstClr>
            </a:outerShdw>
          </a:effectLst>
        </p:grpSpPr>
        <p:sp>
          <p:nvSpPr>
            <p:cNvPr id="63" name="椭圆 62"/>
            <p:cNvSpPr/>
            <p:nvPr/>
          </p:nvSpPr>
          <p:spPr>
            <a:xfrm>
              <a:off x="2683251" y="1980687"/>
              <a:ext cx="1301106" cy="130110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63"/>
            <p:cNvSpPr txBox="1"/>
            <p:nvPr/>
          </p:nvSpPr>
          <p:spPr>
            <a:xfrm>
              <a:off x="3079287" y="2213241"/>
              <a:ext cx="492443" cy="830997"/>
            </a:xfrm>
            <a:prstGeom prst="rect">
              <a:avLst/>
            </a:prstGeom>
            <a:grpFill/>
            <a:ln>
              <a:solidFill>
                <a:srgbClr val="0070C0"/>
              </a:solidFill>
            </a:ln>
          </p:spPr>
          <p:txBody>
            <a:bodyPr wrap="none" rtlCol="0">
              <a:spAutoFit/>
            </a:bodyPr>
            <a:lstStyle/>
            <a:p>
              <a:r>
                <a:rPr lang="en-US" altLang="zh-CN" sz="4800" dirty="0">
                  <a:solidFill>
                    <a:schemeClr val="bg1"/>
                  </a:solidFill>
                  <a:latin typeface="方正小标宋简体" panose="03000509000000000000" pitchFamily="65" charset="-122"/>
                  <a:ea typeface="方正小标宋简体" panose="03000509000000000000" pitchFamily="65" charset="-122"/>
                </a:rPr>
                <a:t>1</a:t>
              </a:r>
              <a:endParaRPr lang="zh-CN" altLang="en-US" sz="4800" dirty="0">
                <a:solidFill>
                  <a:schemeClr val="bg1"/>
                </a:solidFill>
                <a:latin typeface="方正小标宋简体" panose="03000509000000000000" pitchFamily="65" charset="-122"/>
                <a:ea typeface="方正小标宋简体" panose="03000509000000000000" pitchFamily="65" charset="-122"/>
              </a:endParaRPr>
            </a:p>
          </p:txBody>
        </p:sp>
      </p:grpSp>
      <p:cxnSp>
        <p:nvCxnSpPr>
          <p:cNvPr id="65" name="直接连接符 64"/>
          <p:cNvCxnSpPr/>
          <p:nvPr/>
        </p:nvCxnSpPr>
        <p:spPr>
          <a:xfrm flipV="1">
            <a:off x="4147345" y="1940248"/>
            <a:ext cx="0" cy="1301107"/>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824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p:tgtEl>
                                          <p:spTgt spid="62"/>
                                        </p:tgtEl>
                                        <p:attrNameLst>
                                          <p:attrName>ppt_x</p:attrName>
                                        </p:attrNameLst>
                                      </p:cBhvr>
                                      <p:tavLst>
                                        <p:tav tm="0">
                                          <p:val>
                                            <p:strVal val="#ppt_x+#ppt_w*1.125000"/>
                                          </p:val>
                                        </p:tav>
                                        <p:tav tm="100000">
                                          <p:val>
                                            <p:strVal val="#ppt_x"/>
                                          </p:val>
                                        </p:tav>
                                      </p:tavLst>
                                    </p:anim>
                                    <p:animEffect transition="in" filter="wipe(left)">
                                      <p:cBhvr>
                                        <p:cTn id="12" dur="500"/>
                                        <p:tgtEl>
                                          <p:spTgt spid="6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p:tgtEl>
                                          <p:spTgt spid="60"/>
                                        </p:tgtEl>
                                        <p:attrNameLst>
                                          <p:attrName>ppt_x</p:attrName>
                                        </p:attrNameLst>
                                      </p:cBhvr>
                                      <p:tavLst>
                                        <p:tav tm="0">
                                          <p:val>
                                            <p:strVal val="#ppt_x-#ppt_w*1.125000"/>
                                          </p:val>
                                        </p:tav>
                                        <p:tav tm="100000">
                                          <p:val>
                                            <p:strVal val="#ppt_x"/>
                                          </p:val>
                                        </p:tav>
                                      </p:tavLst>
                                    </p:anim>
                                    <p:animEffect transition="in" filter="wipe(right)">
                                      <p:cBhvr>
                                        <p:cTn id="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1"/>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itchFamily="34" charset="-122"/>
                <a:ea typeface="微软雅黑" pitchFamily="34" charset="-122"/>
                <a:sym typeface="微软雅黑" pitchFamily="34" charset="-122"/>
              </a:rPr>
              <a:t>总结与分析</a:t>
            </a:r>
            <a:r>
              <a:rPr lang="en-US" altLang="zh-CN" sz="2400" b="1" dirty="0">
                <a:solidFill>
                  <a:srgbClr val="0070C0"/>
                </a:solidFill>
                <a:latin typeface="微软雅黑" pitchFamily="34" charset="-122"/>
                <a:ea typeface="微软雅黑" pitchFamily="34" charset="-122"/>
                <a:sym typeface="微软雅黑" pitchFamily="34" charset="-122"/>
              </a:rPr>
              <a:t>——</a:t>
            </a:r>
            <a:r>
              <a:rPr lang="zh-CN" altLang="en-US" sz="2000" b="1" dirty="0">
                <a:solidFill>
                  <a:srgbClr val="0070C0"/>
                </a:solidFill>
                <a:latin typeface="微软雅黑" pitchFamily="34" charset="-122"/>
                <a:ea typeface="微软雅黑" pitchFamily="34" charset="-122"/>
                <a:sym typeface="微软雅黑" pitchFamily="34" charset="-122"/>
              </a:rPr>
              <a:t>案例</a:t>
            </a:r>
            <a:r>
              <a:rPr lang="zh-CN" altLang="en-US" sz="2000" b="1" dirty="0" smtClean="0">
                <a:solidFill>
                  <a:srgbClr val="0070C0"/>
                </a:solidFill>
                <a:latin typeface="微软雅黑" pitchFamily="34" charset="-122"/>
                <a:ea typeface="微软雅黑" pitchFamily="34" charset="-122"/>
                <a:sym typeface="微软雅黑" pitchFamily="34" charset="-122"/>
              </a:rPr>
              <a:t>分析</a:t>
            </a:r>
            <a:endParaRPr lang="zh-CN" altLang="en-US" sz="2000" b="1" dirty="0">
              <a:solidFill>
                <a:srgbClr val="0070C0"/>
              </a:solidFill>
              <a:latin typeface="微软雅黑" pitchFamily="34" charset="-122"/>
              <a:ea typeface="微软雅黑" pitchFamily="34" charset="-122"/>
              <a:sym typeface="微软雅黑" pitchFamily="34" charset="-122"/>
            </a:endParaRPr>
          </a:p>
        </p:txBody>
      </p:sp>
      <p:sp>
        <p:nvSpPr>
          <p:cNvPr id="24" name="矩形 7"/>
          <p:cNvSpPr>
            <a:spLocks noChangeArrowheads="1"/>
          </p:cNvSpPr>
          <p:nvPr/>
        </p:nvSpPr>
        <p:spPr bwMode="auto">
          <a:xfrm>
            <a:off x="323528" y="163564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前</a:t>
            </a:r>
            <a:endParaRPr lang="en-US" altLang="zh-CN" sz="2400" b="1" dirty="0">
              <a:solidFill>
                <a:srgbClr val="0070C0"/>
              </a:solidFill>
              <a:latin typeface="微软雅黑" pitchFamily="34" charset="-122"/>
              <a:ea typeface="微软雅黑" pitchFamily="34" charset="-122"/>
              <a:sym typeface="微软雅黑" pitchFamily="34" charset="-122"/>
            </a:endParaRPr>
          </a:p>
        </p:txBody>
      </p:sp>
      <p:sp>
        <p:nvSpPr>
          <p:cNvPr id="9" name="矩形 8"/>
          <p:cNvSpPr/>
          <p:nvPr/>
        </p:nvSpPr>
        <p:spPr>
          <a:xfrm>
            <a:off x="1357290" y="1142991"/>
            <a:ext cx="1071570" cy="142876"/>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0" name="矩形 9"/>
          <p:cNvSpPr/>
          <p:nvPr/>
        </p:nvSpPr>
        <p:spPr>
          <a:xfrm>
            <a:off x="1357290" y="642924"/>
            <a:ext cx="114300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PPT高招用图1（原）.png"/>
          <p:cNvPicPr>
            <a:picLocks noChangeAspect="1"/>
          </p:cNvPicPr>
          <p:nvPr/>
        </p:nvPicPr>
        <p:blipFill>
          <a:blip r:embed="rId3" cstate="print"/>
          <a:stretch>
            <a:fillRect/>
          </a:stretch>
        </p:blipFill>
        <p:spPr>
          <a:xfrm>
            <a:off x="1547664" y="627534"/>
            <a:ext cx="5832648" cy="4250631"/>
          </a:xfrm>
          <a:prstGeom prst="rect">
            <a:avLst/>
          </a:prstGeom>
        </p:spPr>
      </p:pic>
    </p:spTree>
    <p:extLst>
      <p:ext uri="{BB962C8B-B14F-4D97-AF65-F5344CB8AC3E}">
        <p14:creationId xmlns:p14="http://schemas.microsoft.com/office/powerpoint/2010/main" val="152478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323528" y="163564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后</a:t>
            </a:r>
            <a:endParaRPr lang="en-US" altLang="zh-CN" sz="2400" b="1" dirty="0">
              <a:solidFill>
                <a:srgbClr val="0070C0"/>
              </a:solidFill>
              <a:latin typeface="微软雅黑" pitchFamily="34" charset="-122"/>
              <a:ea typeface="微软雅黑" pitchFamily="34" charset="-122"/>
              <a:sym typeface="微软雅黑" pitchFamily="34" charset="-122"/>
            </a:endParaRPr>
          </a:p>
        </p:txBody>
      </p:sp>
      <p:sp>
        <p:nvSpPr>
          <p:cNvPr id="9" name="矩形 8"/>
          <p:cNvSpPr/>
          <p:nvPr/>
        </p:nvSpPr>
        <p:spPr>
          <a:xfrm>
            <a:off x="1285852" y="642924"/>
            <a:ext cx="114300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PPT高招用图1（改）.png"/>
          <p:cNvPicPr>
            <a:picLocks noChangeAspect="1"/>
          </p:cNvPicPr>
          <p:nvPr/>
        </p:nvPicPr>
        <p:blipFill>
          <a:blip r:embed="rId3" cstate="print"/>
          <a:stretch>
            <a:fillRect/>
          </a:stretch>
        </p:blipFill>
        <p:spPr>
          <a:xfrm>
            <a:off x="1691680" y="627534"/>
            <a:ext cx="5616624" cy="4248472"/>
          </a:xfrm>
          <a:prstGeom prst="rect">
            <a:avLst/>
          </a:prstGeom>
        </p:spPr>
      </p:pic>
    </p:spTree>
    <p:extLst>
      <p:ext uri="{BB962C8B-B14F-4D97-AF65-F5344CB8AC3E}">
        <p14:creationId xmlns:p14="http://schemas.microsoft.com/office/powerpoint/2010/main" val="17739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323528" y="163564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前</a:t>
            </a:r>
            <a:endParaRPr lang="en-US" altLang="zh-CN" sz="2400" b="1" dirty="0">
              <a:solidFill>
                <a:srgbClr val="0070C0"/>
              </a:solidFill>
              <a:latin typeface="微软雅黑" pitchFamily="34" charset="-122"/>
              <a:ea typeface="微软雅黑" pitchFamily="34" charset="-122"/>
              <a:sym typeface="微软雅黑" pitchFamily="34" charset="-122"/>
            </a:endParaRPr>
          </a:p>
        </p:txBody>
      </p:sp>
      <p:pic>
        <p:nvPicPr>
          <p:cNvPr id="9" name="图片 8" descr="PPT高招用图2（原）.png"/>
          <p:cNvPicPr>
            <a:picLocks noChangeAspect="1"/>
          </p:cNvPicPr>
          <p:nvPr/>
        </p:nvPicPr>
        <p:blipFill>
          <a:blip r:embed="rId3" cstate="print"/>
          <a:stretch>
            <a:fillRect/>
          </a:stretch>
        </p:blipFill>
        <p:spPr>
          <a:xfrm>
            <a:off x="1979712" y="627534"/>
            <a:ext cx="4680520" cy="3672407"/>
          </a:xfrm>
          <a:prstGeom prst="rect">
            <a:avLst/>
          </a:prstGeom>
        </p:spPr>
      </p:pic>
    </p:spTree>
    <p:extLst>
      <p:ext uri="{BB962C8B-B14F-4D97-AF65-F5344CB8AC3E}">
        <p14:creationId xmlns:p14="http://schemas.microsoft.com/office/powerpoint/2010/main" val="271905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357158" y="164305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后</a:t>
            </a:r>
            <a:endParaRPr lang="en-US" altLang="zh-CN" sz="2400" b="1" dirty="0">
              <a:solidFill>
                <a:srgbClr val="0070C0"/>
              </a:solidFill>
              <a:latin typeface="微软雅黑" pitchFamily="34" charset="-122"/>
              <a:ea typeface="微软雅黑" pitchFamily="34" charset="-122"/>
              <a:sym typeface="微软雅黑" pitchFamily="34" charset="-122"/>
            </a:endParaRPr>
          </a:p>
        </p:txBody>
      </p:sp>
      <p:pic>
        <p:nvPicPr>
          <p:cNvPr id="9" name="图片 8" descr="PPT高招用图2（改）.png"/>
          <p:cNvPicPr>
            <a:picLocks noChangeAspect="1"/>
          </p:cNvPicPr>
          <p:nvPr/>
        </p:nvPicPr>
        <p:blipFill>
          <a:blip r:embed="rId3" cstate="print"/>
          <a:stretch>
            <a:fillRect/>
          </a:stretch>
        </p:blipFill>
        <p:spPr>
          <a:xfrm>
            <a:off x="1907704" y="627534"/>
            <a:ext cx="4752528" cy="3672408"/>
          </a:xfrm>
          <a:prstGeom prst="rect">
            <a:avLst/>
          </a:prstGeom>
        </p:spPr>
      </p:pic>
    </p:spTree>
    <p:extLst>
      <p:ext uri="{BB962C8B-B14F-4D97-AF65-F5344CB8AC3E}">
        <p14:creationId xmlns:p14="http://schemas.microsoft.com/office/powerpoint/2010/main" val="139195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323528" y="163564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前</a:t>
            </a:r>
            <a:endParaRPr lang="en-US" altLang="zh-CN" sz="2400" b="1" dirty="0">
              <a:solidFill>
                <a:srgbClr val="0070C0"/>
              </a:solidFill>
              <a:latin typeface="微软雅黑" pitchFamily="34" charset="-122"/>
              <a:ea typeface="微软雅黑" pitchFamily="34" charset="-122"/>
              <a:sym typeface="微软雅黑" pitchFamily="34" charset="-122"/>
            </a:endParaRPr>
          </a:p>
        </p:txBody>
      </p:sp>
      <p:sp>
        <p:nvSpPr>
          <p:cNvPr id="8" name="矩形 7"/>
          <p:cNvSpPr/>
          <p:nvPr/>
        </p:nvSpPr>
        <p:spPr>
          <a:xfrm>
            <a:off x="1500166" y="714363"/>
            <a:ext cx="1000132"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PPT高招用图3（原）.png"/>
          <p:cNvPicPr>
            <a:picLocks noChangeAspect="1"/>
          </p:cNvPicPr>
          <p:nvPr/>
        </p:nvPicPr>
        <p:blipFill>
          <a:blip r:embed="rId3" cstate="print"/>
          <a:stretch>
            <a:fillRect/>
          </a:stretch>
        </p:blipFill>
        <p:spPr>
          <a:xfrm>
            <a:off x="1979712" y="627534"/>
            <a:ext cx="4896544" cy="3744416"/>
          </a:xfrm>
          <a:prstGeom prst="rect">
            <a:avLst/>
          </a:prstGeom>
        </p:spPr>
      </p:pic>
    </p:spTree>
    <p:extLst>
      <p:ext uri="{BB962C8B-B14F-4D97-AF65-F5344CB8AC3E}">
        <p14:creationId xmlns:p14="http://schemas.microsoft.com/office/powerpoint/2010/main" val="30651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323528" y="163564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后</a:t>
            </a:r>
            <a:endParaRPr lang="en-US" altLang="zh-CN" sz="2400" b="1" dirty="0">
              <a:solidFill>
                <a:srgbClr val="0070C0"/>
              </a:solidFill>
              <a:latin typeface="微软雅黑" pitchFamily="34" charset="-122"/>
              <a:ea typeface="微软雅黑" pitchFamily="34" charset="-122"/>
              <a:sym typeface="微软雅黑" pitchFamily="34" charset="-122"/>
            </a:endParaRPr>
          </a:p>
        </p:txBody>
      </p:sp>
      <p:sp>
        <p:nvSpPr>
          <p:cNvPr id="8" name="矩形 7"/>
          <p:cNvSpPr/>
          <p:nvPr/>
        </p:nvSpPr>
        <p:spPr>
          <a:xfrm>
            <a:off x="1357290" y="714363"/>
            <a:ext cx="1071570"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PPT高招用图3（改）.png"/>
          <p:cNvPicPr>
            <a:picLocks noChangeAspect="1"/>
          </p:cNvPicPr>
          <p:nvPr/>
        </p:nvPicPr>
        <p:blipFill>
          <a:blip r:embed="rId3" cstate="print"/>
          <a:stretch>
            <a:fillRect/>
          </a:stretch>
        </p:blipFill>
        <p:spPr>
          <a:xfrm>
            <a:off x="1907704" y="627534"/>
            <a:ext cx="5112568" cy="3744416"/>
          </a:xfrm>
          <a:prstGeom prst="rect">
            <a:avLst/>
          </a:prstGeom>
        </p:spPr>
      </p:pic>
    </p:spTree>
    <p:extLst>
      <p:ext uri="{BB962C8B-B14F-4D97-AF65-F5344CB8AC3E}">
        <p14:creationId xmlns:p14="http://schemas.microsoft.com/office/powerpoint/2010/main" val="426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428596" y="164305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前</a:t>
            </a:r>
            <a:endParaRPr lang="en-US" altLang="zh-CN" sz="2400" b="1" dirty="0">
              <a:solidFill>
                <a:srgbClr val="0070C0"/>
              </a:solidFill>
              <a:latin typeface="微软雅黑" pitchFamily="34" charset="-122"/>
              <a:ea typeface="微软雅黑" pitchFamily="34" charset="-122"/>
              <a:sym typeface="微软雅黑" pitchFamily="34" charset="-122"/>
            </a:endParaRPr>
          </a:p>
        </p:txBody>
      </p:sp>
      <p:pic>
        <p:nvPicPr>
          <p:cNvPr id="7" name="图片 6" descr="PPT高招用图4（原）.png"/>
          <p:cNvPicPr>
            <a:picLocks noChangeAspect="1"/>
          </p:cNvPicPr>
          <p:nvPr/>
        </p:nvPicPr>
        <p:blipFill>
          <a:blip r:embed="rId3" cstate="print"/>
          <a:stretch>
            <a:fillRect/>
          </a:stretch>
        </p:blipFill>
        <p:spPr>
          <a:xfrm>
            <a:off x="2051720" y="619024"/>
            <a:ext cx="4608512" cy="4256982"/>
          </a:xfrm>
          <a:prstGeom prst="rect">
            <a:avLst/>
          </a:prstGeom>
        </p:spPr>
      </p:pic>
    </p:spTree>
    <p:extLst>
      <p:ext uri="{BB962C8B-B14F-4D97-AF65-F5344CB8AC3E}">
        <p14:creationId xmlns:p14="http://schemas.microsoft.com/office/powerpoint/2010/main" val="30651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323528" y="163564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后</a:t>
            </a:r>
            <a:endParaRPr lang="en-US" altLang="zh-CN" sz="2400" b="1" dirty="0">
              <a:solidFill>
                <a:srgbClr val="0070C0"/>
              </a:solidFill>
              <a:latin typeface="微软雅黑" pitchFamily="34" charset="-122"/>
              <a:ea typeface="微软雅黑" pitchFamily="34" charset="-122"/>
              <a:sym typeface="微软雅黑" pitchFamily="34" charset="-122"/>
            </a:endParaRPr>
          </a:p>
        </p:txBody>
      </p:sp>
      <p:pic>
        <p:nvPicPr>
          <p:cNvPr id="7" name="图片 6" descr="PPT高招用图4（改）.png"/>
          <p:cNvPicPr>
            <a:picLocks noChangeAspect="1"/>
          </p:cNvPicPr>
          <p:nvPr/>
        </p:nvPicPr>
        <p:blipFill>
          <a:blip r:embed="rId3" cstate="print"/>
          <a:stretch>
            <a:fillRect/>
          </a:stretch>
        </p:blipFill>
        <p:spPr>
          <a:xfrm>
            <a:off x="2051720" y="631725"/>
            <a:ext cx="4752527" cy="4244281"/>
          </a:xfrm>
          <a:prstGeom prst="rect">
            <a:avLst/>
          </a:prstGeom>
        </p:spPr>
      </p:pic>
    </p:spTree>
    <p:extLst>
      <p:ext uri="{BB962C8B-B14F-4D97-AF65-F5344CB8AC3E}">
        <p14:creationId xmlns:p14="http://schemas.microsoft.com/office/powerpoint/2010/main" val="426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714348" y="164305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前</a:t>
            </a:r>
            <a:endParaRPr lang="en-US" altLang="zh-CN" sz="2400" b="1" dirty="0">
              <a:solidFill>
                <a:srgbClr val="0070C0"/>
              </a:solidFill>
              <a:latin typeface="微软雅黑" pitchFamily="34" charset="-122"/>
              <a:ea typeface="微软雅黑" pitchFamily="34" charset="-122"/>
              <a:sym typeface="微软雅黑" pitchFamily="34" charset="-122"/>
            </a:endParaRPr>
          </a:p>
        </p:txBody>
      </p:sp>
      <p:sp>
        <p:nvSpPr>
          <p:cNvPr id="6" name="矩形 5"/>
          <p:cNvSpPr/>
          <p:nvPr/>
        </p:nvSpPr>
        <p:spPr>
          <a:xfrm>
            <a:off x="1571604" y="642924"/>
            <a:ext cx="1071570" cy="35719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7" name="图片 6" descr="PPT高招用图5（原）.png"/>
          <p:cNvPicPr>
            <a:picLocks noChangeAspect="1"/>
          </p:cNvPicPr>
          <p:nvPr/>
        </p:nvPicPr>
        <p:blipFill>
          <a:blip r:embed="rId3" cstate="print"/>
          <a:stretch>
            <a:fillRect/>
          </a:stretch>
        </p:blipFill>
        <p:spPr>
          <a:xfrm>
            <a:off x="1428588" y="627534"/>
            <a:ext cx="6286823" cy="3456384"/>
          </a:xfrm>
          <a:prstGeom prst="rect">
            <a:avLst/>
          </a:prstGeom>
        </p:spPr>
      </p:pic>
    </p:spTree>
    <p:extLst>
      <p:ext uri="{BB962C8B-B14F-4D97-AF65-F5344CB8AC3E}">
        <p14:creationId xmlns:p14="http://schemas.microsoft.com/office/powerpoint/2010/main" val="30651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323528" y="163564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后</a:t>
            </a:r>
            <a:endParaRPr lang="en-US" altLang="zh-CN" sz="2400" b="1" dirty="0">
              <a:solidFill>
                <a:srgbClr val="0070C0"/>
              </a:solidFill>
              <a:latin typeface="微软雅黑" pitchFamily="34" charset="-122"/>
              <a:ea typeface="微软雅黑" pitchFamily="34" charset="-122"/>
              <a:sym typeface="微软雅黑" pitchFamily="34" charset="-122"/>
            </a:endParaRPr>
          </a:p>
        </p:txBody>
      </p:sp>
      <p:sp>
        <p:nvSpPr>
          <p:cNvPr id="8" name="矩形 7"/>
          <p:cNvSpPr/>
          <p:nvPr/>
        </p:nvSpPr>
        <p:spPr>
          <a:xfrm>
            <a:off x="1214414" y="642924"/>
            <a:ext cx="1071570"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PPT高招用图5（改）.png"/>
          <p:cNvPicPr>
            <a:picLocks noChangeAspect="1"/>
          </p:cNvPicPr>
          <p:nvPr/>
        </p:nvPicPr>
        <p:blipFill>
          <a:blip r:embed="rId3" cstate="print"/>
          <a:stretch>
            <a:fillRect/>
          </a:stretch>
        </p:blipFill>
        <p:spPr>
          <a:xfrm>
            <a:off x="1187624" y="627534"/>
            <a:ext cx="6336704" cy="3528392"/>
          </a:xfrm>
          <a:prstGeom prst="rect">
            <a:avLst/>
          </a:prstGeom>
        </p:spPr>
      </p:pic>
    </p:spTree>
    <p:extLst>
      <p:ext uri="{BB962C8B-B14F-4D97-AF65-F5344CB8AC3E}">
        <p14:creationId xmlns:p14="http://schemas.microsoft.com/office/powerpoint/2010/main" val="426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856813" y="51472"/>
            <a:ext cx="3926075"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年度工作概述</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工作历程</a:t>
            </a:r>
          </a:p>
        </p:txBody>
      </p:sp>
      <p:sp>
        <p:nvSpPr>
          <p:cNvPr id="151" name="Freeform 6"/>
          <p:cNvSpPr>
            <a:spLocks/>
          </p:cNvSpPr>
          <p:nvPr/>
        </p:nvSpPr>
        <p:spPr bwMode="auto">
          <a:xfrm>
            <a:off x="1478524" y="2596959"/>
            <a:ext cx="1937093" cy="1847000"/>
          </a:xfrm>
          <a:custGeom>
            <a:avLst/>
            <a:gdLst>
              <a:gd name="T0" fmla="*/ 106 w 205"/>
              <a:gd name="T1" fmla="*/ 4 h 196"/>
              <a:gd name="T2" fmla="*/ 120 w 205"/>
              <a:gd name="T3" fmla="*/ 13 h 196"/>
              <a:gd name="T4" fmla="*/ 122 w 205"/>
              <a:gd name="T5" fmla="*/ 15 h 196"/>
              <a:gd name="T6" fmla="*/ 124 w 205"/>
              <a:gd name="T7" fmla="*/ 19 h 196"/>
              <a:gd name="T8" fmla="*/ 127 w 205"/>
              <a:gd name="T9" fmla="*/ 23 h 196"/>
              <a:gd name="T10" fmla="*/ 129 w 205"/>
              <a:gd name="T11" fmla="*/ 28 h 196"/>
              <a:gd name="T12" fmla="*/ 131 w 205"/>
              <a:gd name="T13" fmla="*/ 46 h 196"/>
              <a:gd name="T14" fmla="*/ 129 w 205"/>
              <a:gd name="T15" fmla="*/ 67 h 196"/>
              <a:gd name="T16" fmla="*/ 127 w 205"/>
              <a:gd name="T17" fmla="*/ 71 h 196"/>
              <a:gd name="T18" fmla="*/ 124 w 205"/>
              <a:gd name="T19" fmla="*/ 75 h 196"/>
              <a:gd name="T20" fmla="*/ 122 w 205"/>
              <a:gd name="T21" fmla="*/ 78 h 196"/>
              <a:gd name="T22" fmla="*/ 120 w 205"/>
              <a:gd name="T23" fmla="*/ 87 h 196"/>
              <a:gd name="T24" fmla="*/ 118 w 205"/>
              <a:gd name="T25" fmla="*/ 93 h 196"/>
              <a:gd name="T26" fmla="*/ 118 w 205"/>
              <a:gd name="T27" fmla="*/ 102 h 196"/>
              <a:gd name="T28" fmla="*/ 122 w 205"/>
              <a:gd name="T29" fmla="*/ 105 h 196"/>
              <a:gd name="T30" fmla="*/ 125 w 205"/>
              <a:gd name="T31" fmla="*/ 107 h 196"/>
              <a:gd name="T32" fmla="*/ 128 w 205"/>
              <a:gd name="T33" fmla="*/ 110 h 196"/>
              <a:gd name="T34" fmla="*/ 130 w 205"/>
              <a:gd name="T35" fmla="*/ 112 h 196"/>
              <a:gd name="T36" fmla="*/ 134 w 205"/>
              <a:gd name="T37" fmla="*/ 114 h 196"/>
              <a:gd name="T38" fmla="*/ 139 w 205"/>
              <a:gd name="T39" fmla="*/ 117 h 196"/>
              <a:gd name="T40" fmla="*/ 147 w 205"/>
              <a:gd name="T41" fmla="*/ 119 h 196"/>
              <a:gd name="T42" fmla="*/ 155 w 205"/>
              <a:gd name="T43" fmla="*/ 121 h 196"/>
              <a:gd name="T44" fmla="*/ 166 w 205"/>
              <a:gd name="T45" fmla="*/ 124 h 196"/>
              <a:gd name="T46" fmla="*/ 181 w 205"/>
              <a:gd name="T47" fmla="*/ 195 h 196"/>
              <a:gd name="T48" fmla="*/ 1 w 205"/>
              <a:gd name="T49" fmla="*/ 178 h 196"/>
              <a:gd name="T50" fmla="*/ 3 w 205"/>
              <a:gd name="T51" fmla="*/ 163 h 196"/>
              <a:gd name="T52" fmla="*/ 5 w 205"/>
              <a:gd name="T53" fmla="*/ 154 h 196"/>
              <a:gd name="T54" fmla="*/ 8 w 205"/>
              <a:gd name="T55" fmla="*/ 148 h 196"/>
              <a:gd name="T56" fmla="*/ 10 w 205"/>
              <a:gd name="T57" fmla="*/ 138 h 196"/>
              <a:gd name="T58" fmla="*/ 12 w 205"/>
              <a:gd name="T59" fmla="*/ 135 h 196"/>
              <a:gd name="T60" fmla="*/ 15 w 205"/>
              <a:gd name="T61" fmla="*/ 133 h 196"/>
              <a:gd name="T62" fmla="*/ 19 w 205"/>
              <a:gd name="T63" fmla="*/ 130 h 196"/>
              <a:gd name="T64" fmla="*/ 24 w 205"/>
              <a:gd name="T65" fmla="*/ 128 h 196"/>
              <a:gd name="T66" fmla="*/ 30 w 205"/>
              <a:gd name="T67" fmla="*/ 125 h 196"/>
              <a:gd name="T68" fmla="*/ 35 w 205"/>
              <a:gd name="T69" fmla="*/ 123 h 196"/>
              <a:gd name="T70" fmla="*/ 42 w 205"/>
              <a:gd name="T71" fmla="*/ 121 h 196"/>
              <a:gd name="T72" fmla="*/ 48 w 205"/>
              <a:gd name="T73" fmla="*/ 118 h 196"/>
              <a:gd name="T74" fmla="*/ 53 w 205"/>
              <a:gd name="T75" fmla="*/ 116 h 196"/>
              <a:gd name="T76" fmla="*/ 55 w 205"/>
              <a:gd name="T77" fmla="*/ 114 h 196"/>
              <a:gd name="T78" fmla="*/ 57 w 205"/>
              <a:gd name="T79" fmla="*/ 111 h 196"/>
              <a:gd name="T80" fmla="*/ 60 w 205"/>
              <a:gd name="T81" fmla="*/ 108 h 196"/>
              <a:gd name="T82" fmla="*/ 62 w 205"/>
              <a:gd name="T83" fmla="*/ 106 h 196"/>
              <a:gd name="T84" fmla="*/ 66 w 205"/>
              <a:gd name="T85" fmla="*/ 104 h 196"/>
              <a:gd name="T86" fmla="*/ 68 w 205"/>
              <a:gd name="T87" fmla="*/ 99 h 196"/>
              <a:gd name="T88" fmla="*/ 67 w 205"/>
              <a:gd name="T89" fmla="*/ 87 h 196"/>
              <a:gd name="T90" fmla="*/ 65 w 205"/>
              <a:gd name="T91" fmla="*/ 80 h 196"/>
              <a:gd name="T92" fmla="*/ 62 w 205"/>
              <a:gd name="T93" fmla="*/ 74 h 196"/>
              <a:gd name="T94" fmla="*/ 60 w 205"/>
              <a:gd name="T95" fmla="*/ 70 h 196"/>
              <a:gd name="T96" fmla="*/ 58 w 205"/>
              <a:gd name="T97" fmla="*/ 66 h 196"/>
              <a:gd name="T98" fmla="*/ 55 w 205"/>
              <a:gd name="T99" fmla="*/ 59 h 196"/>
              <a:gd name="T100" fmla="*/ 56 w 205"/>
              <a:gd name="T101" fmla="*/ 48 h 196"/>
              <a:gd name="T102" fmla="*/ 58 w 205"/>
              <a:gd name="T103" fmla="*/ 20 h 196"/>
              <a:gd name="T104" fmla="*/ 61 w 205"/>
              <a:gd name="T105" fmla="*/ 16 h 196"/>
              <a:gd name="T106" fmla="*/ 63 w 205"/>
              <a:gd name="T107" fmla="*/ 13 h 196"/>
              <a:gd name="T108" fmla="*/ 66 w 205"/>
              <a:gd name="T109" fmla="*/ 11 h 196"/>
              <a:gd name="T110" fmla="*/ 70 w 205"/>
              <a:gd name="T111" fmla="*/ 9 h 196"/>
              <a:gd name="T112" fmla="*/ 78 w 205"/>
              <a:gd name="T113" fmla="*/ 6 h 196"/>
              <a:gd name="T114" fmla="*/ 83 w 205"/>
              <a:gd name="T115" fmla="*/ 4 h 196"/>
              <a:gd name="T116" fmla="*/ 87 w 205"/>
              <a:gd name="T117"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196">
                <a:moveTo>
                  <a:pt x="99" y="1"/>
                </a:moveTo>
                <a:cubicBezTo>
                  <a:pt x="100" y="2"/>
                  <a:pt x="100" y="2"/>
                  <a:pt x="100" y="2"/>
                </a:cubicBezTo>
                <a:cubicBezTo>
                  <a:pt x="102" y="2"/>
                  <a:pt x="102" y="2"/>
                  <a:pt x="102" y="2"/>
                </a:cubicBezTo>
                <a:cubicBezTo>
                  <a:pt x="103" y="3"/>
                  <a:pt x="103" y="3"/>
                  <a:pt x="103" y="3"/>
                </a:cubicBezTo>
                <a:cubicBezTo>
                  <a:pt x="104" y="3"/>
                  <a:pt x="104" y="3"/>
                  <a:pt x="104" y="3"/>
                </a:cubicBezTo>
                <a:cubicBezTo>
                  <a:pt x="105" y="3"/>
                  <a:pt x="105" y="3"/>
                  <a:pt x="105" y="3"/>
                </a:cubicBezTo>
                <a:cubicBezTo>
                  <a:pt x="106" y="4"/>
                  <a:pt x="106" y="4"/>
                  <a:pt x="106" y="4"/>
                </a:cubicBezTo>
                <a:cubicBezTo>
                  <a:pt x="107" y="4"/>
                  <a:pt x="107" y="4"/>
                  <a:pt x="107" y="4"/>
                </a:cubicBezTo>
                <a:cubicBezTo>
                  <a:pt x="107" y="4"/>
                  <a:pt x="107" y="4"/>
                  <a:pt x="107" y="4"/>
                </a:cubicBezTo>
                <a:cubicBezTo>
                  <a:pt x="111" y="5"/>
                  <a:pt x="113" y="3"/>
                  <a:pt x="113" y="0"/>
                </a:cubicBezTo>
                <a:cubicBezTo>
                  <a:pt x="115" y="2"/>
                  <a:pt x="115" y="5"/>
                  <a:pt x="113" y="6"/>
                </a:cubicBezTo>
                <a:cubicBezTo>
                  <a:pt x="115" y="7"/>
                  <a:pt x="118" y="2"/>
                  <a:pt x="124" y="5"/>
                </a:cubicBezTo>
                <a:cubicBezTo>
                  <a:pt x="119" y="5"/>
                  <a:pt x="117" y="9"/>
                  <a:pt x="120" y="13"/>
                </a:cubicBezTo>
                <a:cubicBezTo>
                  <a:pt x="120" y="13"/>
                  <a:pt x="120" y="13"/>
                  <a:pt x="120" y="13"/>
                </a:cubicBezTo>
                <a:cubicBezTo>
                  <a:pt x="120" y="13"/>
                  <a:pt x="120" y="13"/>
                  <a:pt x="120" y="13"/>
                </a:cubicBezTo>
                <a:cubicBezTo>
                  <a:pt x="121" y="14"/>
                  <a:pt x="121" y="14"/>
                  <a:pt x="121" y="14"/>
                </a:cubicBezTo>
                <a:cubicBezTo>
                  <a:pt x="121" y="14"/>
                  <a:pt x="121" y="14"/>
                  <a:pt x="121" y="14"/>
                </a:cubicBezTo>
                <a:cubicBezTo>
                  <a:pt x="121" y="14"/>
                  <a:pt x="121" y="14"/>
                  <a:pt x="121" y="14"/>
                </a:cubicBezTo>
                <a:cubicBezTo>
                  <a:pt x="122" y="15"/>
                  <a:pt x="122" y="15"/>
                  <a:pt x="122" y="15"/>
                </a:cubicBezTo>
                <a:cubicBezTo>
                  <a:pt x="122" y="15"/>
                  <a:pt x="122" y="15"/>
                  <a:pt x="122" y="15"/>
                </a:cubicBezTo>
                <a:cubicBezTo>
                  <a:pt x="122" y="15"/>
                  <a:pt x="122" y="15"/>
                  <a:pt x="122" y="15"/>
                </a:cubicBezTo>
                <a:cubicBezTo>
                  <a:pt x="122" y="16"/>
                  <a:pt x="122" y="16"/>
                  <a:pt x="122" y="16"/>
                </a:cubicBezTo>
                <a:cubicBezTo>
                  <a:pt x="123" y="16"/>
                  <a:pt x="123" y="16"/>
                  <a:pt x="123" y="16"/>
                </a:cubicBezTo>
                <a:cubicBezTo>
                  <a:pt x="123" y="17"/>
                  <a:pt x="123" y="17"/>
                  <a:pt x="123" y="17"/>
                </a:cubicBezTo>
                <a:cubicBezTo>
                  <a:pt x="123" y="17"/>
                  <a:pt x="123" y="17"/>
                  <a:pt x="123" y="17"/>
                </a:cubicBezTo>
                <a:cubicBezTo>
                  <a:pt x="124" y="18"/>
                  <a:pt x="124" y="18"/>
                  <a:pt x="124" y="18"/>
                </a:cubicBezTo>
                <a:cubicBezTo>
                  <a:pt x="124" y="18"/>
                  <a:pt x="124" y="18"/>
                  <a:pt x="124" y="18"/>
                </a:cubicBezTo>
                <a:cubicBezTo>
                  <a:pt x="124" y="19"/>
                  <a:pt x="124" y="19"/>
                  <a:pt x="124" y="19"/>
                </a:cubicBezTo>
                <a:cubicBezTo>
                  <a:pt x="125" y="19"/>
                  <a:pt x="125" y="19"/>
                  <a:pt x="125" y="19"/>
                </a:cubicBezTo>
                <a:cubicBezTo>
                  <a:pt x="125" y="19"/>
                  <a:pt x="125" y="19"/>
                  <a:pt x="125" y="19"/>
                </a:cubicBezTo>
                <a:cubicBezTo>
                  <a:pt x="125" y="20"/>
                  <a:pt x="125" y="20"/>
                  <a:pt x="125" y="20"/>
                </a:cubicBezTo>
                <a:cubicBezTo>
                  <a:pt x="126" y="21"/>
                  <a:pt x="126" y="21"/>
                  <a:pt x="126" y="21"/>
                </a:cubicBezTo>
                <a:cubicBezTo>
                  <a:pt x="126" y="21"/>
                  <a:pt x="126" y="21"/>
                  <a:pt x="126" y="21"/>
                </a:cubicBezTo>
                <a:cubicBezTo>
                  <a:pt x="126" y="22"/>
                  <a:pt x="126" y="22"/>
                  <a:pt x="126" y="22"/>
                </a:cubicBezTo>
                <a:cubicBezTo>
                  <a:pt x="127" y="23"/>
                  <a:pt x="127" y="23"/>
                  <a:pt x="127" y="23"/>
                </a:cubicBezTo>
                <a:cubicBezTo>
                  <a:pt x="127" y="23"/>
                  <a:pt x="127" y="23"/>
                  <a:pt x="127" y="23"/>
                </a:cubicBezTo>
                <a:cubicBezTo>
                  <a:pt x="127" y="24"/>
                  <a:pt x="127" y="24"/>
                  <a:pt x="127" y="24"/>
                </a:cubicBezTo>
                <a:cubicBezTo>
                  <a:pt x="128" y="25"/>
                  <a:pt x="128" y="25"/>
                  <a:pt x="128" y="25"/>
                </a:cubicBezTo>
                <a:cubicBezTo>
                  <a:pt x="128" y="26"/>
                  <a:pt x="128" y="26"/>
                  <a:pt x="128" y="26"/>
                </a:cubicBezTo>
                <a:cubicBezTo>
                  <a:pt x="128" y="26"/>
                  <a:pt x="128" y="26"/>
                  <a:pt x="128" y="26"/>
                </a:cubicBezTo>
                <a:cubicBezTo>
                  <a:pt x="128" y="27"/>
                  <a:pt x="128" y="27"/>
                  <a:pt x="128" y="27"/>
                </a:cubicBezTo>
                <a:cubicBezTo>
                  <a:pt x="129" y="28"/>
                  <a:pt x="129" y="28"/>
                  <a:pt x="129" y="28"/>
                </a:cubicBezTo>
                <a:cubicBezTo>
                  <a:pt x="129" y="30"/>
                  <a:pt x="129" y="30"/>
                  <a:pt x="129" y="30"/>
                </a:cubicBezTo>
                <a:cubicBezTo>
                  <a:pt x="130" y="31"/>
                  <a:pt x="130" y="31"/>
                  <a:pt x="130" y="31"/>
                </a:cubicBezTo>
                <a:cubicBezTo>
                  <a:pt x="130" y="33"/>
                  <a:pt x="130" y="33"/>
                  <a:pt x="130" y="33"/>
                </a:cubicBezTo>
                <a:cubicBezTo>
                  <a:pt x="130" y="35"/>
                  <a:pt x="130" y="35"/>
                  <a:pt x="130" y="35"/>
                </a:cubicBezTo>
                <a:cubicBezTo>
                  <a:pt x="130" y="38"/>
                  <a:pt x="130" y="38"/>
                  <a:pt x="130" y="38"/>
                </a:cubicBezTo>
                <a:cubicBezTo>
                  <a:pt x="130" y="40"/>
                  <a:pt x="130" y="42"/>
                  <a:pt x="130" y="44"/>
                </a:cubicBezTo>
                <a:cubicBezTo>
                  <a:pt x="130" y="45"/>
                  <a:pt x="130" y="46"/>
                  <a:pt x="131" y="46"/>
                </a:cubicBezTo>
                <a:cubicBezTo>
                  <a:pt x="132" y="50"/>
                  <a:pt x="131" y="54"/>
                  <a:pt x="131" y="57"/>
                </a:cubicBezTo>
                <a:cubicBezTo>
                  <a:pt x="130" y="62"/>
                  <a:pt x="130" y="62"/>
                  <a:pt x="130" y="62"/>
                </a:cubicBezTo>
                <a:cubicBezTo>
                  <a:pt x="130" y="64"/>
                  <a:pt x="130" y="64"/>
                  <a:pt x="130" y="64"/>
                </a:cubicBezTo>
                <a:cubicBezTo>
                  <a:pt x="130" y="65"/>
                  <a:pt x="130" y="65"/>
                  <a:pt x="130" y="65"/>
                </a:cubicBezTo>
                <a:cubicBezTo>
                  <a:pt x="130" y="66"/>
                  <a:pt x="130" y="66"/>
                  <a:pt x="130" y="66"/>
                </a:cubicBezTo>
                <a:cubicBezTo>
                  <a:pt x="129" y="66"/>
                  <a:pt x="129" y="66"/>
                  <a:pt x="129" y="66"/>
                </a:cubicBezTo>
                <a:cubicBezTo>
                  <a:pt x="129" y="67"/>
                  <a:pt x="129" y="67"/>
                  <a:pt x="129" y="67"/>
                </a:cubicBezTo>
                <a:cubicBezTo>
                  <a:pt x="128" y="68"/>
                  <a:pt x="128" y="68"/>
                  <a:pt x="128" y="68"/>
                </a:cubicBezTo>
                <a:cubicBezTo>
                  <a:pt x="128" y="68"/>
                  <a:pt x="128" y="68"/>
                  <a:pt x="128" y="68"/>
                </a:cubicBezTo>
                <a:cubicBezTo>
                  <a:pt x="128" y="69"/>
                  <a:pt x="128" y="69"/>
                  <a:pt x="128" y="69"/>
                </a:cubicBezTo>
                <a:cubicBezTo>
                  <a:pt x="128" y="69"/>
                  <a:pt x="128" y="69"/>
                  <a:pt x="128" y="69"/>
                </a:cubicBezTo>
                <a:cubicBezTo>
                  <a:pt x="127" y="70"/>
                  <a:pt x="127" y="70"/>
                  <a:pt x="127" y="70"/>
                </a:cubicBezTo>
                <a:cubicBezTo>
                  <a:pt x="127" y="70"/>
                  <a:pt x="127" y="70"/>
                  <a:pt x="127" y="70"/>
                </a:cubicBezTo>
                <a:cubicBezTo>
                  <a:pt x="127" y="71"/>
                  <a:pt x="127" y="71"/>
                  <a:pt x="127" y="71"/>
                </a:cubicBezTo>
                <a:cubicBezTo>
                  <a:pt x="126" y="71"/>
                  <a:pt x="126" y="71"/>
                  <a:pt x="126" y="71"/>
                </a:cubicBezTo>
                <a:cubicBezTo>
                  <a:pt x="126" y="72"/>
                  <a:pt x="126" y="72"/>
                  <a:pt x="126" y="72"/>
                </a:cubicBezTo>
                <a:cubicBezTo>
                  <a:pt x="126" y="73"/>
                  <a:pt x="126" y="73"/>
                  <a:pt x="126" y="73"/>
                </a:cubicBezTo>
                <a:cubicBezTo>
                  <a:pt x="125" y="74"/>
                  <a:pt x="125" y="74"/>
                  <a:pt x="125" y="74"/>
                </a:cubicBezTo>
                <a:cubicBezTo>
                  <a:pt x="125" y="74"/>
                  <a:pt x="125" y="74"/>
                  <a:pt x="125" y="74"/>
                </a:cubicBezTo>
                <a:cubicBezTo>
                  <a:pt x="125" y="75"/>
                  <a:pt x="125" y="75"/>
                  <a:pt x="125" y="75"/>
                </a:cubicBezTo>
                <a:cubicBezTo>
                  <a:pt x="124" y="75"/>
                  <a:pt x="124" y="75"/>
                  <a:pt x="124" y="75"/>
                </a:cubicBezTo>
                <a:cubicBezTo>
                  <a:pt x="124" y="76"/>
                  <a:pt x="124" y="76"/>
                  <a:pt x="124" y="76"/>
                </a:cubicBezTo>
                <a:cubicBezTo>
                  <a:pt x="124" y="76"/>
                  <a:pt x="124" y="76"/>
                  <a:pt x="124" y="76"/>
                </a:cubicBezTo>
                <a:cubicBezTo>
                  <a:pt x="123" y="76"/>
                  <a:pt x="123" y="76"/>
                  <a:pt x="123" y="76"/>
                </a:cubicBezTo>
                <a:cubicBezTo>
                  <a:pt x="123" y="77"/>
                  <a:pt x="123" y="77"/>
                  <a:pt x="123" y="77"/>
                </a:cubicBezTo>
                <a:cubicBezTo>
                  <a:pt x="123" y="77"/>
                  <a:pt x="123" y="77"/>
                  <a:pt x="123" y="77"/>
                </a:cubicBezTo>
                <a:cubicBezTo>
                  <a:pt x="122" y="78"/>
                  <a:pt x="122" y="78"/>
                  <a:pt x="122" y="78"/>
                </a:cubicBezTo>
                <a:cubicBezTo>
                  <a:pt x="122" y="78"/>
                  <a:pt x="122" y="78"/>
                  <a:pt x="122" y="78"/>
                </a:cubicBezTo>
                <a:cubicBezTo>
                  <a:pt x="122" y="79"/>
                  <a:pt x="122" y="79"/>
                  <a:pt x="122" y="79"/>
                </a:cubicBezTo>
                <a:cubicBezTo>
                  <a:pt x="122" y="80"/>
                  <a:pt x="122" y="80"/>
                  <a:pt x="122" y="80"/>
                </a:cubicBezTo>
                <a:cubicBezTo>
                  <a:pt x="121" y="81"/>
                  <a:pt x="121" y="81"/>
                  <a:pt x="121" y="81"/>
                </a:cubicBezTo>
                <a:cubicBezTo>
                  <a:pt x="121" y="83"/>
                  <a:pt x="121" y="83"/>
                  <a:pt x="121" y="83"/>
                </a:cubicBezTo>
                <a:cubicBezTo>
                  <a:pt x="121" y="84"/>
                  <a:pt x="121" y="84"/>
                  <a:pt x="121" y="84"/>
                </a:cubicBezTo>
                <a:cubicBezTo>
                  <a:pt x="120" y="86"/>
                  <a:pt x="120" y="86"/>
                  <a:pt x="120" y="86"/>
                </a:cubicBezTo>
                <a:cubicBezTo>
                  <a:pt x="120" y="87"/>
                  <a:pt x="120" y="87"/>
                  <a:pt x="120" y="87"/>
                </a:cubicBezTo>
                <a:cubicBezTo>
                  <a:pt x="120" y="88"/>
                  <a:pt x="120" y="88"/>
                  <a:pt x="120" y="88"/>
                </a:cubicBezTo>
                <a:cubicBezTo>
                  <a:pt x="119" y="89"/>
                  <a:pt x="119" y="89"/>
                  <a:pt x="119" y="89"/>
                </a:cubicBezTo>
                <a:cubicBezTo>
                  <a:pt x="119" y="90"/>
                  <a:pt x="119" y="90"/>
                  <a:pt x="119" y="90"/>
                </a:cubicBezTo>
                <a:cubicBezTo>
                  <a:pt x="119" y="91"/>
                  <a:pt x="119" y="91"/>
                  <a:pt x="119" y="91"/>
                </a:cubicBezTo>
                <a:cubicBezTo>
                  <a:pt x="118" y="91"/>
                  <a:pt x="118" y="91"/>
                  <a:pt x="118" y="91"/>
                </a:cubicBezTo>
                <a:cubicBezTo>
                  <a:pt x="118" y="92"/>
                  <a:pt x="118" y="92"/>
                  <a:pt x="118" y="92"/>
                </a:cubicBezTo>
                <a:cubicBezTo>
                  <a:pt x="118" y="93"/>
                  <a:pt x="118" y="93"/>
                  <a:pt x="118" y="93"/>
                </a:cubicBezTo>
                <a:cubicBezTo>
                  <a:pt x="117" y="94"/>
                  <a:pt x="117" y="94"/>
                  <a:pt x="117" y="94"/>
                </a:cubicBezTo>
                <a:cubicBezTo>
                  <a:pt x="117" y="95"/>
                  <a:pt x="117" y="95"/>
                  <a:pt x="117" y="95"/>
                </a:cubicBezTo>
                <a:cubicBezTo>
                  <a:pt x="117" y="97"/>
                  <a:pt x="117" y="97"/>
                  <a:pt x="117" y="97"/>
                </a:cubicBezTo>
                <a:cubicBezTo>
                  <a:pt x="117" y="99"/>
                  <a:pt x="117" y="99"/>
                  <a:pt x="117" y="99"/>
                </a:cubicBezTo>
                <a:cubicBezTo>
                  <a:pt x="117" y="102"/>
                  <a:pt x="117" y="102"/>
                  <a:pt x="117" y="102"/>
                </a:cubicBezTo>
                <a:cubicBezTo>
                  <a:pt x="117" y="102"/>
                  <a:pt x="117" y="102"/>
                  <a:pt x="117" y="102"/>
                </a:cubicBezTo>
                <a:cubicBezTo>
                  <a:pt x="118" y="102"/>
                  <a:pt x="118" y="102"/>
                  <a:pt x="118" y="102"/>
                </a:cubicBezTo>
                <a:cubicBezTo>
                  <a:pt x="118" y="103"/>
                  <a:pt x="118" y="103"/>
                  <a:pt x="118" y="103"/>
                </a:cubicBezTo>
                <a:cubicBezTo>
                  <a:pt x="119" y="103"/>
                  <a:pt x="119" y="103"/>
                  <a:pt x="119" y="103"/>
                </a:cubicBezTo>
                <a:cubicBezTo>
                  <a:pt x="120" y="104"/>
                  <a:pt x="120" y="104"/>
                  <a:pt x="120" y="104"/>
                </a:cubicBezTo>
                <a:cubicBezTo>
                  <a:pt x="121" y="104"/>
                  <a:pt x="121" y="104"/>
                  <a:pt x="121" y="104"/>
                </a:cubicBezTo>
                <a:cubicBezTo>
                  <a:pt x="121" y="104"/>
                  <a:pt x="121" y="104"/>
                  <a:pt x="121" y="104"/>
                </a:cubicBezTo>
                <a:cubicBezTo>
                  <a:pt x="122" y="105"/>
                  <a:pt x="122" y="105"/>
                  <a:pt x="122" y="105"/>
                </a:cubicBezTo>
                <a:cubicBezTo>
                  <a:pt x="122" y="105"/>
                  <a:pt x="122" y="105"/>
                  <a:pt x="122" y="105"/>
                </a:cubicBezTo>
                <a:cubicBezTo>
                  <a:pt x="123" y="105"/>
                  <a:pt x="123" y="105"/>
                  <a:pt x="123" y="105"/>
                </a:cubicBezTo>
                <a:cubicBezTo>
                  <a:pt x="123" y="106"/>
                  <a:pt x="123" y="106"/>
                  <a:pt x="123" y="106"/>
                </a:cubicBezTo>
                <a:cubicBezTo>
                  <a:pt x="124" y="106"/>
                  <a:pt x="124" y="106"/>
                  <a:pt x="124" y="106"/>
                </a:cubicBezTo>
                <a:cubicBezTo>
                  <a:pt x="124" y="106"/>
                  <a:pt x="124" y="106"/>
                  <a:pt x="124" y="106"/>
                </a:cubicBezTo>
                <a:cubicBezTo>
                  <a:pt x="124" y="107"/>
                  <a:pt x="124" y="107"/>
                  <a:pt x="124" y="107"/>
                </a:cubicBezTo>
                <a:cubicBezTo>
                  <a:pt x="125" y="107"/>
                  <a:pt x="125" y="107"/>
                  <a:pt x="125" y="107"/>
                </a:cubicBezTo>
                <a:cubicBezTo>
                  <a:pt x="125" y="107"/>
                  <a:pt x="125" y="107"/>
                  <a:pt x="125" y="107"/>
                </a:cubicBezTo>
                <a:cubicBezTo>
                  <a:pt x="126" y="108"/>
                  <a:pt x="126" y="108"/>
                  <a:pt x="126" y="108"/>
                </a:cubicBezTo>
                <a:cubicBezTo>
                  <a:pt x="126" y="108"/>
                  <a:pt x="126" y="108"/>
                  <a:pt x="126" y="108"/>
                </a:cubicBezTo>
                <a:cubicBezTo>
                  <a:pt x="126" y="108"/>
                  <a:pt x="126" y="108"/>
                  <a:pt x="126" y="108"/>
                </a:cubicBezTo>
                <a:cubicBezTo>
                  <a:pt x="127" y="109"/>
                  <a:pt x="127" y="109"/>
                  <a:pt x="127" y="109"/>
                </a:cubicBezTo>
                <a:cubicBezTo>
                  <a:pt x="127" y="109"/>
                  <a:pt x="127" y="109"/>
                  <a:pt x="127" y="109"/>
                </a:cubicBezTo>
                <a:cubicBezTo>
                  <a:pt x="127" y="109"/>
                  <a:pt x="127" y="109"/>
                  <a:pt x="127" y="109"/>
                </a:cubicBezTo>
                <a:cubicBezTo>
                  <a:pt x="128" y="110"/>
                  <a:pt x="128" y="110"/>
                  <a:pt x="128"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30" y="111"/>
                  <a:pt x="130" y="111"/>
                  <a:pt x="130" y="111"/>
                </a:cubicBezTo>
                <a:cubicBezTo>
                  <a:pt x="130" y="112"/>
                  <a:pt x="130" y="112"/>
                  <a:pt x="130" y="112"/>
                </a:cubicBezTo>
                <a:cubicBezTo>
                  <a:pt x="130" y="112"/>
                  <a:pt x="130" y="112"/>
                  <a:pt x="130" y="112"/>
                </a:cubicBezTo>
                <a:cubicBezTo>
                  <a:pt x="131" y="112"/>
                  <a:pt x="131" y="112"/>
                  <a:pt x="131" y="112"/>
                </a:cubicBezTo>
                <a:cubicBezTo>
                  <a:pt x="131" y="113"/>
                  <a:pt x="131" y="113"/>
                  <a:pt x="131" y="113"/>
                </a:cubicBezTo>
                <a:cubicBezTo>
                  <a:pt x="132" y="113"/>
                  <a:pt x="132" y="113"/>
                  <a:pt x="132" y="113"/>
                </a:cubicBezTo>
                <a:cubicBezTo>
                  <a:pt x="132" y="113"/>
                  <a:pt x="132" y="113"/>
                  <a:pt x="132" y="113"/>
                </a:cubicBezTo>
                <a:cubicBezTo>
                  <a:pt x="133" y="114"/>
                  <a:pt x="133" y="114"/>
                  <a:pt x="133" y="114"/>
                </a:cubicBezTo>
                <a:cubicBezTo>
                  <a:pt x="133" y="114"/>
                  <a:pt x="133" y="114"/>
                  <a:pt x="133" y="114"/>
                </a:cubicBezTo>
                <a:cubicBezTo>
                  <a:pt x="134" y="114"/>
                  <a:pt x="134" y="114"/>
                  <a:pt x="134" y="114"/>
                </a:cubicBezTo>
                <a:cubicBezTo>
                  <a:pt x="135" y="115"/>
                  <a:pt x="135" y="115"/>
                  <a:pt x="135" y="115"/>
                </a:cubicBezTo>
                <a:cubicBezTo>
                  <a:pt x="135" y="115"/>
                  <a:pt x="135" y="115"/>
                  <a:pt x="135" y="115"/>
                </a:cubicBezTo>
                <a:cubicBezTo>
                  <a:pt x="136" y="115"/>
                  <a:pt x="136" y="115"/>
                  <a:pt x="136" y="115"/>
                </a:cubicBezTo>
                <a:cubicBezTo>
                  <a:pt x="137" y="116"/>
                  <a:pt x="137" y="116"/>
                  <a:pt x="137" y="116"/>
                </a:cubicBezTo>
                <a:cubicBezTo>
                  <a:pt x="137" y="116"/>
                  <a:pt x="137" y="116"/>
                  <a:pt x="137" y="116"/>
                </a:cubicBezTo>
                <a:cubicBezTo>
                  <a:pt x="139" y="116"/>
                  <a:pt x="139" y="116"/>
                  <a:pt x="139" y="116"/>
                </a:cubicBezTo>
                <a:cubicBezTo>
                  <a:pt x="139" y="117"/>
                  <a:pt x="139" y="117"/>
                  <a:pt x="139" y="117"/>
                </a:cubicBezTo>
                <a:cubicBezTo>
                  <a:pt x="140" y="117"/>
                  <a:pt x="140" y="117"/>
                  <a:pt x="140" y="117"/>
                </a:cubicBezTo>
                <a:cubicBezTo>
                  <a:pt x="141" y="117"/>
                  <a:pt x="141" y="117"/>
                  <a:pt x="141" y="117"/>
                </a:cubicBezTo>
                <a:cubicBezTo>
                  <a:pt x="142" y="118"/>
                  <a:pt x="142" y="118"/>
                  <a:pt x="142" y="118"/>
                </a:cubicBezTo>
                <a:cubicBezTo>
                  <a:pt x="143" y="118"/>
                  <a:pt x="143" y="118"/>
                  <a:pt x="143" y="118"/>
                </a:cubicBezTo>
                <a:cubicBezTo>
                  <a:pt x="144" y="118"/>
                  <a:pt x="144" y="118"/>
                  <a:pt x="144" y="118"/>
                </a:cubicBezTo>
                <a:cubicBezTo>
                  <a:pt x="145" y="119"/>
                  <a:pt x="145" y="119"/>
                  <a:pt x="145" y="119"/>
                </a:cubicBezTo>
                <a:cubicBezTo>
                  <a:pt x="147" y="119"/>
                  <a:pt x="147" y="119"/>
                  <a:pt x="147" y="119"/>
                </a:cubicBezTo>
                <a:cubicBezTo>
                  <a:pt x="147" y="119"/>
                  <a:pt x="147" y="119"/>
                  <a:pt x="147" y="119"/>
                </a:cubicBezTo>
                <a:cubicBezTo>
                  <a:pt x="149" y="120"/>
                  <a:pt x="149" y="120"/>
                  <a:pt x="149" y="120"/>
                </a:cubicBezTo>
                <a:cubicBezTo>
                  <a:pt x="150" y="120"/>
                  <a:pt x="150" y="120"/>
                  <a:pt x="150" y="120"/>
                </a:cubicBezTo>
                <a:cubicBezTo>
                  <a:pt x="151" y="121"/>
                  <a:pt x="151" y="121"/>
                  <a:pt x="151" y="121"/>
                </a:cubicBezTo>
                <a:cubicBezTo>
                  <a:pt x="153" y="121"/>
                  <a:pt x="153" y="121"/>
                  <a:pt x="153" y="121"/>
                </a:cubicBezTo>
                <a:cubicBezTo>
                  <a:pt x="154" y="121"/>
                  <a:pt x="154" y="121"/>
                  <a:pt x="154" y="121"/>
                </a:cubicBezTo>
                <a:cubicBezTo>
                  <a:pt x="155" y="121"/>
                  <a:pt x="155" y="121"/>
                  <a:pt x="155" y="121"/>
                </a:cubicBezTo>
                <a:cubicBezTo>
                  <a:pt x="156" y="122"/>
                  <a:pt x="156" y="122"/>
                  <a:pt x="156" y="122"/>
                </a:cubicBezTo>
                <a:cubicBezTo>
                  <a:pt x="158" y="122"/>
                  <a:pt x="158" y="122"/>
                  <a:pt x="158" y="122"/>
                </a:cubicBezTo>
                <a:cubicBezTo>
                  <a:pt x="159" y="123"/>
                  <a:pt x="159" y="123"/>
                  <a:pt x="159" y="123"/>
                </a:cubicBezTo>
                <a:cubicBezTo>
                  <a:pt x="161" y="123"/>
                  <a:pt x="161" y="123"/>
                  <a:pt x="161" y="123"/>
                </a:cubicBezTo>
                <a:cubicBezTo>
                  <a:pt x="163" y="123"/>
                  <a:pt x="163" y="123"/>
                  <a:pt x="163" y="123"/>
                </a:cubicBezTo>
                <a:cubicBezTo>
                  <a:pt x="164" y="124"/>
                  <a:pt x="164" y="124"/>
                  <a:pt x="164" y="124"/>
                </a:cubicBezTo>
                <a:cubicBezTo>
                  <a:pt x="166" y="124"/>
                  <a:pt x="166" y="124"/>
                  <a:pt x="166" y="124"/>
                </a:cubicBezTo>
                <a:cubicBezTo>
                  <a:pt x="167" y="124"/>
                  <a:pt x="167" y="124"/>
                  <a:pt x="167" y="124"/>
                </a:cubicBezTo>
                <a:cubicBezTo>
                  <a:pt x="168" y="124"/>
                  <a:pt x="168" y="124"/>
                  <a:pt x="168" y="124"/>
                </a:cubicBezTo>
                <a:cubicBezTo>
                  <a:pt x="170" y="125"/>
                  <a:pt x="170" y="125"/>
                  <a:pt x="170" y="125"/>
                </a:cubicBezTo>
                <a:cubicBezTo>
                  <a:pt x="171" y="125"/>
                  <a:pt x="171" y="125"/>
                  <a:pt x="171" y="125"/>
                </a:cubicBezTo>
                <a:cubicBezTo>
                  <a:pt x="172" y="125"/>
                  <a:pt x="172" y="125"/>
                  <a:pt x="172" y="125"/>
                </a:cubicBezTo>
                <a:cubicBezTo>
                  <a:pt x="173" y="126"/>
                  <a:pt x="173" y="126"/>
                  <a:pt x="173" y="126"/>
                </a:cubicBezTo>
                <a:cubicBezTo>
                  <a:pt x="194" y="133"/>
                  <a:pt x="205" y="191"/>
                  <a:pt x="181" y="195"/>
                </a:cubicBezTo>
                <a:cubicBezTo>
                  <a:pt x="12" y="196"/>
                  <a:pt x="12" y="196"/>
                  <a:pt x="12" y="196"/>
                </a:cubicBezTo>
                <a:cubicBezTo>
                  <a:pt x="5" y="193"/>
                  <a:pt x="5" y="193"/>
                  <a:pt x="5" y="193"/>
                </a:cubicBezTo>
                <a:cubicBezTo>
                  <a:pt x="0" y="188"/>
                  <a:pt x="0" y="188"/>
                  <a:pt x="0" y="188"/>
                </a:cubicBezTo>
                <a:cubicBezTo>
                  <a:pt x="0" y="186"/>
                  <a:pt x="0" y="186"/>
                  <a:pt x="0" y="186"/>
                </a:cubicBezTo>
                <a:cubicBezTo>
                  <a:pt x="0" y="183"/>
                  <a:pt x="0" y="183"/>
                  <a:pt x="0" y="183"/>
                </a:cubicBezTo>
                <a:cubicBezTo>
                  <a:pt x="0" y="180"/>
                  <a:pt x="0" y="180"/>
                  <a:pt x="0" y="180"/>
                </a:cubicBezTo>
                <a:cubicBezTo>
                  <a:pt x="1" y="178"/>
                  <a:pt x="1" y="178"/>
                  <a:pt x="1" y="178"/>
                </a:cubicBezTo>
                <a:cubicBezTo>
                  <a:pt x="1" y="175"/>
                  <a:pt x="1" y="175"/>
                  <a:pt x="1" y="175"/>
                </a:cubicBezTo>
                <a:cubicBezTo>
                  <a:pt x="1" y="173"/>
                  <a:pt x="1" y="173"/>
                  <a:pt x="1" y="173"/>
                </a:cubicBezTo>
                <a:cubicBezTo>
                  <a:pt x="2" y="171"/>
                  <a:pt x="2" y="171"/>
                  <a:pt x="2" y="171"/>
                </a:cubicBezTo>
                <a:cubicBezTo>
                  <a:pt x="2" y="169"/>
                  <a:pt x="2" y="169"/>
                  <a:pt x="2" y="169"/>
                </a:cubicBezTo>
                <a:cubicBezTo>
                  <a:pt x="2" y="167"/>
                  <a:pt x="2" y="167"/>
                  <a:pt x="2" y="167"/>
                </a:cubicBezTo>
                <a:cubicBezTo>
                  <a:pt x="3" y="165"/>
                  <a:pt x="3" y="165"/>
                  <a:pt x="3" y="165"/>
                </a:cubicBezTo>
                <a:cubicBezTo>
                  <a:pt x="3" y="163"/>
                  <a:pt x="3" y="163"/>
                  <a:pt x="3" y="163"/>
                </a:cubicBezTo>
                <a:cubicBezTo>
                  <a:pt x="3" y="161"/>
                  <a:pt x="3" y="161"/>
                  <a:pt x="3" y="161"/>
                </a:cubicBezTo>
                <a:cubicBezTo>
                  <a:pt x="4" y="159"/>
                  <a:pt x="4" y="159"/>
                  <a:pt x="4" y="159"/>
                </a:cubicBezTo>
                <a:cubicBezTo>
                  <a:pt x="4" y="158"/>
                  <a:pt x="4" y="158"/>
                  <a:pt x="4" y="158"/>
                </a:cubicBezTo>
                <a:cubicBezTo>
                  <a:pt x="4" y="156"/>
                  <a:pt x="4" y="156"/>
                  <a:pt x="4" y="156"/>
                </a:cubicBezTo>
                <a:cubicBezTo>
                  <a:pt x="5" y="155"/>
                  <a:pt x="5" y="155"/>
                  <a:pt x="5" y="155"/>
                </a:cubicBezTo>
                <a:cubicBezTo>
                  <a:pt x="5" y="154"/>
                  <a:pt x="5" y="154"/>
                  <a:pt x="5" y="154"/>
                </a:cubicBezTo>
                <a:cubicBezTo>
                  <a:pt x="5" y="154"/>
                  <a:pt x="5" y="154"/>
                  <a:pt x="5" y="154"/>
                </a:cubicBezTo>
                <a:cubicBezTo>
                  <a:pt x="6" y="153"/>
                  <a:pt x="6" y="153"/>
                  <a:pt x="6" y="153"/>
                </a:cubicBezTo>
                <a:cubicBezTo>
                  <a:pt x="6" y="152"/>
                  <a:pt x="6" y="152"/>
                  <a:pt x="6" y="152"/>
                </a:cubicBezTo>
                <a:cubicBezTo>
                  <a:pt x="6" y="151"/>
                  <a:pt x="6" y="151"/>
                  <a:pt x="6" y="151"/>
                </a:cubicBezTo>
                <a:cubicBezTo>
                  <a:pt x="7" y="151"/>
                  <a:pt x="7" y="151"/>
                  <a:pt x="7" y="151"/>
                </a:cubicBezTo>
                <a:cubicBezTo>
                  <a:pt x="7" y="150"/>
                  <a:pt x="7" y="150"/>
                  <a:pt x="7" y="150"/>
                </a:cubicBezTo>
                <a:cubicBezTo>
                  <a:pt x="7" y="149"/>
                  <a:pt x="7" y="149"/>
                  <a:pt x="7" y="149"/>
                </a:cubicBezTo>
                <a:cubicBezTo>
                  <a:pt x="8" y="148"/>
                  <a:pt x="8" y="148"/>
                  <a:pt x="8" y="148"/>
                </a:cubicBezTo>
                <a:cubicBezTo>
                  <a:pt x="8" y="147"/>
                  <a:pt x="8" y="147"/>
                  <a:pt x="8" y="147"/>
                </a:cubicBezTo>
                <a:cubicBezTo>
                  <a:pt x="8" y="145"/>
                  <a:pt x="8" y="145"/>
                  <a:pt x="8" y="145"/>
                </a:cubicBezTo>
                <a:cubicBezTo>
                  <a:pt x="9" y="142"/>
                  <a:pt x="9" y="142"/>
                  <a:pt x="9" y="142"/>
                </a:cubicBezTo>
                <a:cubicBezTo>
                  <a:pt x="9" y="141"/>
                  <a:pt x="9" y="141"/>
                  <a:pt x="9" y="141"/>
                </a:cubicBezTo>
                <a:cubicBezTo>
                  <a:pt x="9" y="140"/>
                  <a:pt x="9" y="140"/>
                  <a:pt x="9" y="140"/>
                </a:cubicBezTo>
                <a:cubicBezTo>
                  <a:pt x="9" y="139"/>
                  <a:pt x="9" y="139"/>
                  <a:pt x="9" y="139"/>
                </a:cubicBezTo>
                <a:cubicBezTo>
                  <a:pt x="10" y="138"/>
                  <a:pt x="10" y="138"/>
                  <a:pt x="10" y="138"/>
                </a:cubicBezTo>
                <a:cubicBezTo>
                  <a:pt x="10" y="138"/>
                  <a:pt x="10" y="138"/>
                  <a:pt x="10" y="138"/>
                </a:cubicBezTo>
                <a:cubicBezTo>
                  <a:pt x="10" y="137"/>
                  <a:pt x="10" y="137"/>
                  <a:pt x="10" y="137"/>
                </a:cubicBezTo>
                <a:cubicBezTo>
                  <a:pt x="11" y="137"/>
                  <a:pt x="11" y="137"/>
                  <a:pt x="11" y="137"/>
                </a:cubicBezTo>
                <a:cubicBezTo>
                  <a:pt x="11" y="136"/>
                  <a:pt x="11" y="136"/>
                  <a:pt x="11" y="136"/>
                </a:cubicBezTo>
                <a:cubicBezTo>
                  <a:pt x="11" y="136"/>
                  <a:pt x="11" y="136"/>
                  <a:pt x="11" y="136"/>
                </a:cubicBezTo>
                <a:cubicBezTo>
                  <a:pt x="12" y="135"/>
                  <a:pt x="12" y="135"/>
                  <a:pt x="12" y="135"/>
                </a:cubicBezTo>
                <a:cubicBezTo>
                  <a:pt x="12" y="135"/>
                  <a:pt x="12" y="135"/>
                  <a:pt x="12" y="135"/>
                </a:cubicBezTo>
                <a:cubicBezTo>
                  <a:pt x="12" y="135"/>
                  <a:pt x="12" y="135"/>
                  <a:pt x="12" y="135"/>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4" y="133"/>
                  <a:pt x="14" y="133"/>
                  <a:pt x="14" y="133"/>
                </a:cubicBezTo>
                <a:cubicBezTo>
                  <a:pt x="15" y="133"/>
                  <a:pt x="15" y="133"/>
                  <a:pt x="15" y="133"/>
                </a:cubicBezTo>
                <a:cubicBezTo>
                  <a:pt x="15" y="132"/>
                  <a:pt x="15" y="132"/>
                  <a:pt x="15" y="132"/>
                </a:cubicBezTo>
                <a:cubicBezTo>
                  <a:pt x="16" y="132"/>
                  <a:pt x="16" y="132"/>
                  <a:pt x="16" y="132"/>
                </a:cubicBezTo>
                <a:cubicBezTo>
                  <a:pt x="16" y="132"/>
                  <a:pt x="16" y="132"/>
                  <a:pt x="16" y="132"/>
                </a:cubicBezTo>
                <a:cubicBezTo>
                  <a:pt x="17" y="131"/>
                  <a:pt x="17" y="131"/>
                  <a:pt x="17" y="131"/>
                </a:cubicBezTo>
                <a:cubicBezTo>
                  <a:pt x="17" y="131"/>
                  <a:pt x="17" y="131"/>
                  <a:pt x="17" y="131"/>
                </a:cubicBezTo>
                <a:cubicBezTo>
                  <a:pt x="18" y="131"/>
                  <a:pt x="18" y="131"/>
                  <a:pt x="18" y="131"/>
                </a:cubicBezTo>
                <a:cubicBezTo>
                  <a:pt x="19" y="130"/>
                  <a:pt x="19" y="130"/>
                  <a:pt x="19" y="130"/>
                </a:cubicBezTo>
                <a:cubicBezTo>
                  <a:pt x="19" y="130"/>
                  <a:pt x="19" y="130"/>
                  <a:pt x="19" y="130"/>
                </a:cubicBezTo>
                <a:cubicBezTo>
                  <a:pt x="19" y="130"/>
                  <a:pt x="19" y="130"/>
                  <a:pt x="19" y="130"/>
                </a:cubicBezTo>
                <a:cubicBezTo>
                  <a:pt x="20" y="129"/>
                  <a:pt x="20" y="129"/>
                  <a:pt x="20" y="129"/>
                </a:cubicBezTo>
                <a:cubicBezTo>
                  <a:pt x="21" y="129"/>
                  <a:pt x="21" y="129"/>
                  <a:pt x="21" y="129"/>
                </a:cubicBezTo>
                <a:cubicBezTo>
                  <a:pt x="22" y="129"/>
                  <a:pt x="22" y="129"/>
                  <a:pt x="22" y="129"/>
                </a:cubicBezTo>
                <a:cubicBezTo>
                  <a:pt x="23" y="128"/>
                  <a:pt x="23" y="128"/>
                  <a:pt x="23" y="128"/>
                </a:cubicBezTo>
                <a:cubicBezTo>
                  <a:pt x="24" y="128"/>
                  <a:pt x="24" y="128"/>
                  <a:pt x="24" y="128"/>
                </a:cubicBezTo>
                <a:cubicBezTo>
                  <a:pt x="24" y="128"/>
                  <a:pt x="24" y="128"/>
                  <a:pt x="24" y="128"/>
                </a:cubicBezTo>
                <a:cubicBezTo>
                  <a:pt x="26" y="127"/>
                  <a:pt x="26" y="127"/>
                  <a:pt x="26" y="127"/>
                </a:cubicBezTo>
                <a:cubicBezTo>
                  <a:pt x="26" y="127"/>
                  <a:pt x="26" y="127"/>
                  <a:pt x="26" y="127"/>
                </a:cubicBezTo>
                <a:cubicBezTo>
                  <a:pt x="27" y="127"/>
                  <a:pt x="27" y="127"/>
                  <a:pt x="27" y="127"/>
                </a:cubicBezTo>
                <a:cubicBezTo>
                  <a:pt x="28" y="126"/>
                  <a:pt x="28" y="126"/>
                  <a:pt x="28" y="126"/>
                </a:cubicBezTo>
                <a:cubicBezTo>
                  <a:pt x="29" y="126"/>
                  <a:pt x="29" y="126"/>
                  <a:pt x="29" y="126"/>
                </a:cubicBezTo>
                <a:cubicBezTo>
                  <a:pt x="30" y="125"/>
                  <a:pt x="30" y="125"/>
                  <a:pt x="30" y="125"/>
                </a:cubicBezTo>
                <a:cubicBezTo>
                  <a:pt x="30" y="125"/>
                  <a:pt x="30" y="125"/>
                  <a:pt x="30" y="125"/>
                </a:cubicBezTo>
                <a:cubicBezTo>
                  <a:pt x="31" y="125"/>
                  <a:pt x="31" y="125"/>
                  <a:pt x="31" y="125"/>
                </a:cubicBezTo>
                <a:cubicBezTo>
                  <a:pt x="32" y="124"/>
                  <a:pt x="32" y="124"/>
                  <a:pt x="32" y="124"/>
                </a:cubicBezTo>
                <a:cubicBezTo>
                  <a:pt x="33" y="124"/>
                  <a:pt x="33" y="124"/>
                  <a:pt x="33" y="124"/>
                </a:cubicBezTo>
                <a:cubicBezTo>
                  <a:pt x="34" y="124"/>
                  <a:pt x="34" y="124"/>
                  <a:pt x="34" y="124"/>
                </a:cubicBezTo>
                <a:cubicBezTo>
                  <a:pt x="35" y="124"/>
                  <a:pt x="35" y="124"/>
                  <a:pt x="35" y="124"/>
                </a:cubicBezTo>
                <a:cubicBezTo>
                  <a:pt x="35" y="123"/>
                  <a:pt x="35" y="123"/>
                  <a:pt x="35" y="123"/>
                </a:cubicBezTo>
                <a:cubicBezTo>
                  <a:pt x="36" y="123"/>
                  <a:pt x="36" y="123"/>
                  <a:pt x="36" y="123"/>
                </a:cubicBezTo>
                <a:cubicBezTo>
                  <a:pt x="37" y="123"/>
                  <a:pt x="37" y="123"/>
                  <a:pt x="37" y="123"/>
                </a:cubicBezTo>
                <a:cubicBezTo>
                  <a:pt x="38" y="122"/>
                  <a:pt x="38" y="122"/>
                  <a:pt x="38" y="122"/>
                </a:cubicBezTo>
                <a:cubicBezTo>
                  <a:pt x="39" y="122"/>
                  <a:pt x="39" y="122"/>
                  <a:pt x="39" y="122"/>
                </a:cubicBezTo>
                <a:cubicBezTo>
                  <a:pt x="40" y="121"/>
                  <a:pt x="40" y="121"/>
                  <a:pt x="40" y="121"/>
                </a:cubicBezTo>
                <a:cubicBezTo>
                  <a:pt x="41" y="121"/>
                  <a:pt x="41" y="121"/>
                  <a:pt x="41" y="121"/>
                </a:cubicBezTo>
                <a:cubicBezTo>
                  <a:pt x="42" y="121"/>
                  <a:pt x="42" y="121"/>
                  <a:pt x="42" y="121"/>
                </a:cubicBezTo>
                <a:cubicBezTo>
                  <a:pt x="42" y="121"/>
                  <a:pt x="42" y="121"/>
                  <a:pt x="42" y="121"/>
                </a:cubicBezTo>
                <a:cubicBezTo>
                  <a:pt x="43" y="120"/>
                  <a:pt x="43" y="120"/>
                  <a:pt x="43" y="120"/>
                </a:cubicBezTo>
                <a:cubicBezTo>
                  <a:pt x="44" y="120"/>
                  <a:pt x="44" y="120"/>
                  <a:pt x="44" y="120"/>
                </a:cubicBezTo>
                <a:cubicBezTo>
                  <a:pt x="45" y="119"/>
                  <a:pt x="45" y="119"/>
                  <a:pt x="45" y="119"/>
                </a:cubicBezTo>
                <a:cubicBezTo>
                  <a:pt x="46" y="119"/>
                  <a:pt x="46" y="119"/>
                  <a:pt x="46" y="119"/>
                </a:cubicBezTo>
                <a:cubicBezTo>
                  <a:pt x="47" y="119"/>
                  <a:pt x="47" y="119"/>
                  <a:pt x="47" y="119"/>
                </a:cubicBezTo>
                <a:cubicBezTo>
                  <a:pt x="48" y="118"/>
                  <a:pt x="48" y="118"/>
                  <a:pt x="48" y="118"/>
                </a:cubicBezTo>
                <a:cubicBezTo>
                  <a:pt x="49" y="118"/>
                  <a:pt x="49" y="118"/>
                  <a:pt x="49" y="118"/>
                </a:cubicBezTo>
                <a:cubicBezTo>
                  <a:pt x="50" y="118"/>
                  <a:pt x="50" y="118"/>
                  <a:pt x="50" y="118"/>
                </a:cubicBezTo>
                <a:cubicBezTo>
                  <a:pt x="51" y="117"/>
                  <a:pt x="51" y="117"/>
                  <a:pt x="51" y="117"/>
                </a:cubicBezTo>
                <a:cubicBezTo>
                  <a:pt x="51" y="117"/>
                  <a:pt x="51" y="117"/>
                  <a:pt x="51" y="117"/>
                </a:cubicBezTo>
                <a:cubicBezTo>
                  <a:pt x="52" y="117"/>
                  <a:pt x="52" y="117"/>
                  <a:pt x="52" y="117"/>
                </a:cubicBezTo>
                <a:cubicBezTo>
                  <a:pt x="52" y="116"/>
                  <a:pt x="52" y="116"/>
                  <a:pt x="52" y="116"/>
                </a:cubicBezTo>
                <a:cubicBezTo>
                  <a:pt x="53" y="116"/>
                  <a:pt x="53" y="116"/>
                  <a:pt x="53" y="116"/>
                </a:cubicBezTo>
                <a:cubicBezTo>
                  <a:pt x="53" y="116"/>
                  <a:pt x="53" y="116"/>
                  <a:pt x="53" y="116"/>
                </a:cubicBezTo>
                <a:cubicBezTo>
                  <a:pt x="54" y="115"/>
                  <a:pt x="54" y="115"/>
                  <a:pt x="54" y="115"/>
                </a:cubicBezTo>
                <a:cubicBezTo>
                  <a:pt x="54" y="115"/>
                  <a:pt x="54" y="115"/>
                  <a:pt x="54" y="115"/>
                </a:cubicBezTo>
                <a:cubicBezTo>
                  <a:pt x="54" y="115"/>
                  <a:pt x="54" y="115"/>
                  <a:pt x="54" y="115"/>
                </a:cubicBezTo>
                <a:cubicBezTo>
                  <a:pt x="54" y="114"/>
                  <a:pt x="54" y="114"/>
                  <a:pt x="54" y="114"/>
                </a:cubicBezTo>
                <a:cubicBezTo>
                  <a:pt x="55" y="114"/>
                  <a:pt x="55" y="114"/>
                  <a:pt x="55" y="114"/>
                </a:cubicBezTo>
                <a:cubicBezTo>
                  <a:pt x="55" y="114"/>
                  <a:pt x="55" y="114"/>
                  <a:pt x="55" y="114"/>
                </a:cubicBezTo>
                <a:cubicBezTo>
                  <a:pt x="55" y="113"/>
                  <a:pt x="55" y="113"/>
                  <a:pt x="55" y="113"/>
                </a:cubicBezTo>
                <a:cubicBezTo>
                  <a:pt x="56" y="113"/>
                  <a:pt x="56" y="113"/>
                  <a:pt x="56" y="113"/>
                </a:cubicBezTo>
                <a:cubicBezTo>
                  <a:pt x="56" y="113"/>
                  <a:pt x="56" y="113"/>
                  <a:pt x="56" y="113"/>
                </a:cubicBezTo>
                <a:cubicBezTo>
                  <a:pt x="56" y="112"/>
                  <a:pt x="56" y="112"/>
                  <a:pt x="56" y="112"/>
                </a:cubicBezTo>
                <a:cubicBezTo>
                  <a:pt x="57" y="112"/>
                  <a:pt x="57" y="112"/>
                  <a:pt x="57" y="112"/>
                </a:cubicBezTo>
                <a:cubicBezTo>
                  <a:pt x="57" y="112"/>
                  <a:pt x="57" y="112"/>
                  <a:pt x="57" y="112"/>
                </a:cubicBezTo>
                <a:cubicBezTo>
                  <a:pt x="57" y="111"/>
                  <a:pt x="57" y="111"/>
                  <a:pt x="57" y="111"/>
                </a:cubicBezTo>
                <a:cubicBezTo>
                  <a:pt x="58" y="111"/>
                  <a:pt x="58" y="111"/>
                  <a:pt x="58" y="111"/>
                </a:cubicBezTo>
                <a:cubicBezTo>
                  <a:pt x="58" y="110"/>
                  <a:pt x="58" y="110"/>
                  <a:pt x="58" y="110"/>
                </a:cubicBezTo>
                <a:cubicBezTo>
                  <a:pt x="58" y="110"/>
                  <a:pt x="58" y="110"/>
                  <a:pt x="58" y="110"/>
                </a:cubicBezTo>
                <a:cubicBezTo>
                  <a:pt x="59" y="110"/>
                  <a:pt x="59" y="110"/>
                  <a:pt x="59" y="110"/>
                </a:cubicBezTo>
                <a:cubicBezTo>
                  <a:pt x="59" y="109"/>
                  <a:pt x="59" y="109"/>
                  <a:pt x="59" y="109"/>
                </a:cubicBezTo>
                <a:cubicBezTo>
                  <a:pt x="59" y="109"/>
                  <a:pt x="59" y="109"/>
                  <a:pt x="59" y="109"/>
                </a:cubicBezTo>
                <a:cubicBezTo>
                  <a:pt x="60" y="108"/>
                  <a:pt x="60" y="108"/>
                  <a:pt x="60" y="108"/>
                </a:cubicBezTo>
                <a:cubicBezTo>
                  <a:pt x="60" y="108"/>
                  <a:pt x="60" y="108"/>
                  <a:pt x="60" y="108"/>
                </a:cubicBezTo>
                <a:cubicBezTo>
                  <a:pt x="60" y="108"/>
                  <a:pt x="60" y="108"/>
                  <a:pt x="60" y="108"/>
                </a:cubicBezTo>
                <a:cubicBezTo>
                  <a:pt x="61" y="107"/>
                  <a:pt x="61" y="107"/>
                  <a:pt x="61" y="107"/>
                </a:cubicBezTo>
                <a:cubicBezTo>
                  <a:pt x="61" y="107"/>
                  <a:pt x="61" y="107"/>
                  <a:pt x="61" y="107"/>
                </a:cubicBezTo>
                <a:cubicBezTo>
                  <a:pt x="62" y="107"/>
                  <a:pt x="62" y="107"/>
                  <a:pt x="62" y="107"/>
                </a:cubicBezTo>
                <a:cubicBezTo>
                  <a:pt x="62" y="106"/>
                  <a:pt x="62" y="106"/>
                  <a:pt x="62" y="106"/>
                </a:cubicBezTo>
                <a:cubicBezTo>
                  <a:pt x="62" y="106"/>
                  <a:pt x="62" y="106"/>
                  <a:pt x="62" y="106"/>
                </a:cubicBezTo>
                <a:cubicBezTo>
                  <a:pt x="63" y="106"/>
                  <a:pt x="63" y="106"/>
                  <a:pt x="63" y="106"/>
                </a:cubicBezTo>
                <a:cubicBezTo>
                  <a:pt x="64" y="105"/>
                  <a:pt x="64" y="105"/>
                  <a:pt x="64" y="105"/>
                </a:cubicBezTo>
                <a:cubicBezTo>
                  <a:pt x="64" y="105"/>
                  <a:pt x="64" y="105"/>
                  <a:pt x="64" y="105"/>
                </a:cubicBezTo>
                <a:cubicBezTo>
                  <a:pt x="65" y="105"/>
                  <a:pt x="65" y="105"/>
                  <a:pt x="65" y="105"/>
                </a:cubicBezTo>
                <a:cubicBezTo>
                  <a:pt x="65" y="104"/>
                  <a:pt x="65" y="104"/>
                  <a:pt x="65" y="104"/>
                </a:cubicBezTo>
                <a:cubicBezTo>
                  <a:pt x="65" y="104"/>
                  <a:pt x="65" y="104"/>
                  <a:pt x="65" y="104"/>
                </a:cubicBezTo>
                <a:cubicBezTo>
                  <a:pt x="66" y="104"/>
                  <a:pt x="66" y="104"/>
                  <a:pt x="66" y="104"/>
                </a:cubicBezTo>
                <a:cubicBezTo>
                  <a:pt x="66" y="103"/>
                  <a:pt x="66" y="103"/>
                  <a:pt x="66" y="103"/>
                </a:cubicBezTo>
                <a:cubicBezTo>
                  <a:pt x="66" y="103"/>
                  <a:pt x="66" y="103"/>
                  <a:pt x="66" y="103"/>
                </a:cubicBezTo>
                <a:cubicBezTo>
                  <a:pt x="67" y="102"/>
                  <a:pt x="67" y="102"/>
                  <a:pt x="67" y="102"/>
                </a:cubicBezTo>
                <a:cubicBezTo>
                  <a:pt x="67" y="102"/>
                  <a:pt x="67" y="102"/>
                  <a:pt x="67" y="102"/>
                </a:cubicBezTo>
                <a:cubicBezTo>
                  <a:pt x="67" y="101"/>
                  <a:pt x="67" y="101"/>
                  <a:pt x="67" y="101"/>
                </a:cubicBezTo>
                <a:cubicBezTo>
                  <a:pt x="68" y="100"/>
                  <a:pt x="68" y="100"/>
                  <a:pt x="68" y="100"/>
                </a:cubicBezTo>
                <a:cubicBezTo>
                  <a:pt x="68" y="99"/>
                  <a:pt x="68" y="99"/>
                  <a:pt x="68" y="99"/>
                </a:cubicBezTo>
                <a:cubicBezTo>
                  <a:pt x="68" y="95"/>
                  <a:pt x="68" y="95"/>
                  <a:pt x="68" y="95"/>
                </a:cubicBezTo>
                <a:cubicBezTo>
                  <a:pt x="68" y="95"/>
                  <a:pt x="68" y="95"/>
                  <a:pt x="68" y="95"/>
                </a:cubicBezTo>
                <a:cubicBezTo>
                  <a:pt x="68" y="92"/>
                  <a:pt x="68" y="92"/>
                  <a:pt x="68" y="92"/>
                </a:cubicBezTo>
                <a:cubicBezTo>
                  <a:pt x="68" y="90"/>
                  <a:pt x="68" y="90"/>
                  <a:pt x="68" y="90"/>
                </a:cubicBezTo>
                <a:cubicBezTo>
                  <a:pt x="67" y="89"/>
                  <a:pt x="67" y="89"/>
                  <a:pt x="67" y="89"/>
                </a:cubicBezTo>
                <a:cubicBezTo>
                  <a:pt x="67" y="88"/>
                  <a:pt x="67" y="88"/>
                  <a:pt x="67" y="88"/>
                </a:cubicBezTo>
                <a:cubicBezTo>
                  <a:pt x="67" y="87"/>
                  <a:pt x="67" y="87"/>
                  <a:pt x="67" y="87"/>
                </a:cubicBezTo>
                <a:cubicBezTo>
                  <a:pt x="66" y="86"/>
                  <a:pt x="66" y="86"/>
                  <a:pt x="66" y="86"/>
                </a:cubicBezTo>
                <a:cubicBezTo>
                  <a:pt x="66" y="85"/>
                  <a:pt x="66" y="85"/>
                  <a:pt x="66" y="85"/>
                </a:cubicBezTo>
                <a:cubicBezTo>
                  <a:pt x="66" y="84"/>
                  <a:pt x="66" y="84"/>
                  <a:pt x="66" y="84"/>
                </a:cubicBezTo>
                <a:cubicBezTo>
                  <a:pt x="65" y="83"/>
                  <a:pt x="65" y="83"/>
                  <a:pt x="65" y="83"/>
                </a:cubicBezTo>
                <a:cubicBezTo>
                  <a:pt x="65" y="83"/>
                  <a:pt x="65" y="83"/>
                  <a:pt x="65" y="83"/>
                </a:cubicBezTo>
                <a:cubicBezTo>
                  <a:pt x="65" y="81"/>
                  <a:pt x="65" y="81"/>
                  <a:pt x="65" y="81"/>
                </a:cubicBezTo>
                <a:cubicBezTo>
                  <a:pt x="65" y="80"/>
                  <a:pt x="65" y="80"/>
                  <a:pt x="65" y="80"/>
                </a:cubicBezTo>
                <a:cubicBezTo>
                  <a:pt x="64" y="79"/>
                  <a:pt x="64" y="79"/>
                  <a:pt x="64" y="79"/>
                </a:cubicBezTo>
                <a:cubicBezTo>
                  <a:pt x="64" y="78"/>
                  <a:pt x="64" y="78"/>
                  <a:pt x="64" y="78"/>
                </a:cubicBezTo>
                <a:cubicBezTo>
                  <a:pt x="64" y="76"/>
                  <a:pt x="64" y="76"/>
                  <a:pt x="64" y="76"/>
                </a:cubicBezTo>
                <a:cubicBezTo>
                  <a:pt x="63" y="76"/>
                  <a:pt x="63" y="76"/>
                  <a:pt x="63" y="76"/>
                </a:cubicBezTo>
                <a:cubicBezTo>
                  <a:pt x="63" y="75"/>
                  <a:pt x="63" y="75"/>
                  <a:pt x="63" y="75"/>
                </a:cubicBezTo>
                <a:cubicBezTo>
                  <a:pt x="63" y="74"/>
                  <a:pt x="63" y="74"/>
                  <a:pt x="63" y="74"/>
                </a:cubicBezTo>
                <a:cubicBezTo>
                  <a:pt x="62" y="74"/>
                  <a:pt x="62" y="74"/>
                  <a:pt x="62" y="74"/>
                </a:cubicBezTo>
                <a:cubicBezTo>
                  <a:pt x="62" y="73"/>
                  <a:pt x="62" y="73"/>
                  <a:pt x="62" y="73"/>
                </a:cubicBezTo>
                <a:cubicBezTo>
                  <a:pt x="62" y="73"/>
                  <a:pt x="62" y="73"/>
                  <a:pt x="62" y="73"/>
                </a:cubicBezTo>
                <a:cubicBezTo>
                  <a:pt x="61" y="72"/>
                  <a:pt x="61" y="72"/>
                  <a:pt x="61" y="72"/>
                </a:cubicBezTo>
                <a:cubicBezTo>
                  <a:pt x="61" y="72"/>
                  <a:pt x="61" y="72"/>
                  <a:pt x="61" y="72"/>
                </a:cubicBezTo>
                <a:cubicBezTo>
                  <a:pt x="61" y="71"/>
                  <a:pt x="61" y="71"/>
                  <a:pt x="61" y="71"/>
                </a:cubicBezTo>
                <a:cubicBezTo>
                  <a:pt x="60" y="71"/>
                  <a:pt x="60" y="71"/>
                  <a:pt x="60" y="71"/>
                </a:cubicBezTo>
                <a:cubicBezTo>
                  <a:pt x="60" y="70"/>
                  <a:pt x="60" y="70"/>
                  <a:pt x="60" y="70"/>
                </a:cubicBezTo>
                <a:cubicBezTo>
                  <a:pt x="60" y="70"/>
                  <a:pt x="60" y="70"/>
                  <a:pt x="60" y="70"/>
                </a:cubicBezTo>
                <a:cubicBezTo>
                  <a:pt x="59" y="69"/>
                  <a:pt x="59" y="69"/>
                  <a:pt x="59" y="69"/>
                </a:cubicBezTo>
                <a:cubicBezTo>
                  <a:pt x="59" y="69"/>
                  <a:pt x="59" y="69"/>
                  <a:pt x="59" y="69"/>
                </a:cubicBezTo>
                <a:cubicBezTo>
                  <a:pt x="59" y="68"/>
                  <a:pt x="59" y="68"/>
                  <a:pt x="59" y="68"/>
                </a:cubicBezTo>
                <a:cubicBezTo>
                  <a:pt x="58" y="67"/>
                  <a:pt x="58" y="67"/>
                  <a:pt x="58" y="67"/>
                </a:cubicBezTo>
                <a:cubicBezTo>
                  <a:pt x="58" y="67"/>
                  <a:pt x="58" y="67"/>
                  <a:pt x="58" y="67"/>
                </a:cubicBezTo>
                <a:cubicBezTo>
                  <a:pt x="58" y="66"/>
                  <a:pt x="58" y="66"/>
                  <a:pt x="58" y="66"/>
                </a:cubicBezTo>
                <a:cubicBezTo>
                  <a:pt x="57" y="65"/>
                  <a:pt x="57" y="65"/>
                  <a:pt x="57" y="65"/>
                </a:cubicBezTo>
                <a:cubicBezTo>
                  <a:pt x="57" y="65"/>
                  <a:pt x="57" y="65"/>
                  <a:pt x="57" y="65"/>
                </a:cubicBezTo>
                <a:cubicBezTo>
                  <a:pt x="57" y="63"/>
                  <a:pt x="57" y="63"/>
                  <a:pt x="57" y="63"/>
                </a:cubicBezTo>
                <a:cubicBezTo>
                  <a:pt x="56" y="63"/>
                  <a:pt x="56" y="63"/>
                  <a:pt x="56" y="63"/>
                </a:cubicBezTo>
                <a:cubicBezTo>
                  <a:pt x="56" y="62"/>
                  <a:pt x="56" y="62"/>
                  <a:pt x="56" y="62"/>
                </a:cubicBezTo>
                <a:cubicBezTo>
                  <a:pt x="56" y="60"/>
                  <a:pt x="56" y="60"/>
                  <a:pt x="56" y="60"/>
                </a:cubicBezTo>
                <a:cubicBezTo>
                  <a:pt x="55" y="59"/>
                  <a:pt x="55" y="59"/>
                  <a:pt x="55" y="59"/>
                </a:cubicBezTo>
                <a:cubicBezTo>
                  <a:pt x="55" y="58"/>
                  <a:pt x="55" y="58"/>
                  <a:pt x="55" y="58"/>
                </a:cubicBezTo>
                <a:cubicBezTo>
                  <a:pt x="55" y="56"/>
                  <a:pt x="55" y="56"/>
                  <a:pt x="55" y="56"/>
                </a:cubicBezTo>
                <a:cubicBezTo>
                  <a:pt x="55" y="50"/>
                  <a:pt x="55" y="50"/>
                  <a:pt x="55" y="50"/>
                </a:cubicBezTo>
                <a:cubicBezTo>
                  <a:pt x="55" y="49"/>
                  <a:pt x="55" y="49"/>
                  <a:pt x="55" y="49"/>
                </a:cubicBezTo>
                <a:cubicBezTo>
                  <a:pt x="55" y="49"/>
                  <a:pt x="55" y="49"/>
                  <a:pt x="55" y="49"/>
                </a:cubicBezTo>
                <a:cubicBezTo>
                  <a:pt x="56" y="48"/>
                  <a:pt x="56" y="48"/>
                  <a:pt x="56" y="48"/>
                </a:cubicBezTo>
                <a:cubicBezTo>
                  <a:pt x="56" y="48"/>
                  <a:pt x="56" y="48"/>
                  <a:pt x="56" y="48"/>
                </a:cubicBezTo>
                <a:cubicBezTo>
                  <a:pt x="56" y="46"/>
                  <a:pt x="56" y="46"/>
                  <a:pt x="56" y="46"/>
                </a:cubicBezTo>
                <a:cubicBezTo>
                  <a:pt x="57" y="41"/>
                  <a:pt x="57" y="41"/>
                  <a:pt x="57" y="41"/>
                </a:cubicBezTo>
                <a:cubicBezTo>
                  <a:pt x="57" y="29"/>
                  <a:pt x="57" y="29"/>
                  <a:pt x="57" y="29"/>
                </a:cubicBezTo>
                <a:cubicBezTo>
                  <a:pt x="57" y="25"/>
                  <a:pt x="57" y="25"/>
                  <a:pt x="57" y="25"/>
                </a:cubicBezTo>
                <a:cubicBezTo>
                  <a:pt x="58" y="23"/>
                  <a:pt x="58" y="23"/>
                  <a:pt x="58" y="23"/>
                </a:cubicBezTo>
                <a:cubicBezTo>
                  <a:pt x="58" y="22"/>
                  <a:pt x="58" y="22"/>
                  <a:pt x="58" y="22"/>
                </a:cubicBezTo>
                <a:cubicBezTo>
                  <a:pt x="58" y="20"/>
                  <a:pt x="58" y="20"/>
                  <a:pt x="58" y="20"/>
                </a:cubicBezTo>
                <a:cubicBezTo>
                  <a:pt x="59" y="19"/>
                  <a:pt x="59" y="19"/>
                  <a:pt x="59" y="19"/>
                </a:cubicBezTo>
                <a:cubicBezTo>
                  <a:pt x="59" y="19"/>
                  <a:pt x="59" y="19"/>
                  <a:pt x="59" y="19"/>
                </a:cubicBezTo>
                <a:cubicBezTo>
                  <a:pt x="59" y="18"/>
                  <a:pt x="59" y="18"/>
                  <a:pt x="59" y="18"/>
                </a:cubicBezTo>
                <a:cubicBezTo>
                  <a:pt x="60" y="18"/>
                  <a:pt x="60" y="18"/>
                  <a:pt x="60" y="18"/>
                </a:cubicBezTo>
                <a:cubicBezTo>
                  <a:pt x="60" y="17"/>
                  <a:pt x="60" y="17"/>
                  <a:pt x="60" y="17"/>
                </a:cubicBezTo>
                <a:cubicBezTo>
                  <a:pt x="60" y="17"/>
                  <a:pt x="60" y="17"/>
                  <a:pt x="60" y="17"/>
                </a:cubicBezTo>
                <a:cubicBezTo>
                  <a:pt x="61" y="16"/>
                  <a:pt x="61" y="16"/>
                  <a:pt x="61" y="16"/>
                </a:cubicBezTo>
                <a:cubicBezTo>
                  <a:pt x="61" y="16"/>
                  <a:pt x="61" y="16"/>
                  <a:pt x="61" y="16"/>
                </a:cubicBezTo>
                <a:cubicBezTo>
                  <a:pt x="61" y="15"/>
                  <a:pt x="61" y="15"/>
                  <a:pt x="61" y="15"/>
                </a:cubicBezTo>
                <a:cubicBezTo>
                  <a:pt x="62" y="15"/>
                  <a:pt x="62" y="15"/>
                  <a:pt x="62" y="15"/>
                </a:cubicBezTo>
                <a:cubicBezTo>
                  <a:pt x="62" y="14"/>
                  <a:pt x="62" y="14"/>
                  <a:pt x="62" y="14"/>
                </a:cubicBezTo>
                <a:cubicBezTo>
                  <a:pt x="62" y="14"/>
                  <a:pt x="62" y="14"/>
                  <a:pt x="62" y="14"/>
                </a:cubicBezTo>
                <a:cubicBezTo>
                  <a:pt x="63" y="14"/>
                  <a:pt x="63" y="14"/>
                  <a:pt x="63" y="14"/>
                </a:cubicBezTo>
                <a:cubicBezTo>
                  <a:pt x="63" y="13"/>
                  <a:pt x="63" y="13"/>
                  <a:pt x="63" y="13"/>
                </a:cubicBezTo>
                <a:cubicBezTo>
                  <a:pt x="63" y="13"/>
                  <a:pt x="63" y="13"/>
                  <a:pt x="63" y="13"/>
                </a:cubicBezTo>
                <a:cubicBezTo>
                  <a:pt x="64" y="13"/>
                  <a:pt x="64" y="13"/>
                  <a:pt x="64" y="13"/>
                </a:cubicBezTo>
                <a:cubicBezTo>
                  <a:pt x="64" y="12"/>
                  <a:pt x="64" y="12"/>
                  <a:pt x="64" y="12"/>
                </a:cubicBezTo>
                <a:cubicBezTo>
                  <a:pt x="65" y="12"/>
                  <a:pt x="65" y="12"/>
                  <a:pt x="65" y="12"/>
                </a:cubicBezTo>
                <a:cubicBezTo>
                  <a:pt x="65" y="12"/>
                  <a:pt x="65" y="12"/>
                  <a:pt x="65" y="12"/>
                </a:cubicBezTo>
                <a:cubicBezTo>
                  <a:pt x="65" y="11"/>
                  <a:pt x="65" y="11"/>
                  <a:pt x="65" y="11"/>
                </a:cubicBezTo>
                <a:cubicBezTo>
                  <a:pt x="66" y="11"/>
                  <a:pt x="66" y="11"/>
                  <a:pt x="66" y="11"/>
                </a:cubicBezTo>
                <a:cubicBezTo>
                  <a:pt x="66" y="11"/>
                  <a:pt x="66" y="11"/>
                  <a:pt x="66" y="11"/>
                </a:cubicBezTo>
                <a:cubicBezTo>
                  <a:pt x="67" y="10"/>
                  <a:pt x="67" y="10"/>
                  <a:pt x="67" y="10"/>
                </a:cubicBezTo>
                <a:cubicBezTo>
                  <a:pt x="67" y="10"/>
                  <a:pt x="67" y="10"/>
                  <a:pt x="67" y="10"/>
                </a:cubicBezTo>
                <a:cubicBezTo>
                  <a:pt x="68" y="10"/>
                  <a:pt x="68" y="10"/>
                  <a:pt x="68" y="10"/>
                </a:cubicBezTo>
                <a:cubicBezTo>
                  <a:pt x="68" y="9"/>
                  <a:pt x="68" y="9"/>
                  <a:pt x="68" y="9"/>
                </a:cubicBezTo>
                <a:cubicBezTo>
                  <a:pt x="69" y="9"/>
                  <a:pt x="69" y="9"/>
                  <a:pt x="69" y="9"/>
                </a:cubicBezTo>
                <a:cubicBezTo>
                  <a:pt x="70" y="9"/>
                  <a:pt x="70" y="9"/>
                  <a:pt x="70" y="9"/>
                </a:cubicBezTo>
                <a:cubicBezTo>
                  <a:pt x="71" y="8"/>
                  <a:pt x="71" y="8"/>
                  <a:pt x="71" y="8"/>
                </a:cubicBezTo>
                <a:cubicBezTo>
                  <a:pt x="71" y="8"/>
                  <a:pt x="71" y="8"/>
                  <a:pt x="71" y="8"/>
                </a:cubicBezTo>
                <a:cubicBezTo>
                  <a:pt x="72" y="8"/>
                  <a:pt x="72" y="8"/>
                  <a:pt x="72" y="8"/>
                </a:cubicBezTo>
                <a:cubicBezTo>
                  <a:pt x="74" y="7"/>
                  <a:pt x="74" y="7"/>
                  <a:pt x="74" y="7"/>
                </a:cubicBezTo>
                <a:cubicBezTo>
                  <a:pt x="75" y="7"/>
                  <a:pt x="75" y="7"/>
                  <a:pt x="75" y="7"/>
                </a:cubicBezTo>
                <a:cubicBezTo>
                  <a:pt x="77" y="7"/>
                  <a:pt x="77" y="7"/>
                  <a:pt x="77" y="7"/>
                </a:cubicBezTo>
                <a:cubicBezTo>
                  <a:pt x="78" y="6"/>
                  <a:pt x="78" y="6"/>
                  <a:pt x="78" y="6"/>
                </a:cubicBezTo>
                <a:cubicBezTo>
                  <a:pt x="79" y="6"/>
                  <a:pt x="79" y="6"/>
                  <a:pt x="79" y="6"/>
                </a:cubicBezTo>
                <a:cubicBezTo>
                  <a:pt x="80" y="6"/>
                  <a:pt x="80" y="6"/>
                  <a:pt x="80" y="6"/>
                </a:cubicBezTo>
                <a:cubicBezTo>
                  <a:pt x="81" y="5"/>
                  <a:pt x="81" y="5"/>
                  <a:pt x="81" y="5"/>
                </a:cubicBezTo>
                <a:cubicBezTo>
                  <a:pt x="81" y="5"/>
                  <a:pt x="81" y="5"/>
                  <a:pt x="81" y="5"/>
                </a:cubicBezTo>
                <a:cubicBezTo>
                  <a:pt x="82" y="5"/>
                  <a:pt x="82" y="5"/>
                  <a:pt x="82" y="5"/>
                </a:cubicBezTo>
                <a:cubicBezTo>
                  <a:pt x="83" y="4"/>
                  <a:pt x="83" y="4"/>
                  <a:pt x="83" y="4"/>
                </a:cubicBezTo>
                <a:cubicBezTo>
                  <a:pt x="83" y="4"/>
                  <a:pt x="83" y="4"/>
                  <a:pt x="83" y="4"/>
                </a:cubicBezTo>
                <a:cubicBezTo>
                  <a:pt x="83" y="4"/>
                  <a:pt x="83" y="4"/>
                  <a:pt x="83" y="4"/>
                </a:cubicBezTo>
                <a:cubicBezTo>
                  <a:pt x="84" y="3"/>
                  <a:pt x="84" y="3"/>
                  <a:pt x="84" y="3"/>
                </a:cubicBezTo>
                <a:cubicBezTo>
                  <a:pt x="84" y="3"/>
                  <a:pt x="84" y="3"/>
                  <a:pt x="84" y="3"/>
                </a:cubicBezTo>
                <a:cubicBezTo>
                  <a:pt x="85" y="3"/>
                  <a:pt x="85" y="3"/>
                  <a:pt x="85" y="3"/>
                </a:cubicBezTo>
                <a:cubicBezTo>
                  <a:pt x="85" y="2"/>
                  <a:pt x="85" y="2"/>
                  <a:pt x="85" y="2"/>
                </a:cubicBezTo>
                <a:cubicBezTo>
                  <a:pt x="86" y="2"/>
                  <a:pt x="86" y="2"/>
                  <a:pt x="86" y="2"/>
                </a:cubicBezTo>
                <a:cubicBezTo>
                  <a:pt x="87" y="1"/>
                  <a:pt x="87" y="1"/>
                  <a:pt x="87" y="1"/>
                </a:cubicBezTo>
                <a:cubicBezTo>
                  <a:pt x="88" y="1"/>
                  <a:pt x="88" y="1"/>
                  <a:pt x="88" y="1"/>
                </a:cubicBezTo>
                <a:cubicBezTo>
                  <a:pt x="97" y="1"/>
                  <a:pt x="97" y="1"/>
                  <a:pt x="97" y="1"/>
                </a:cubicBezTo>
                <a:lnTo>
                  <a:pt x="99" y="1"/>
                </a:lnTo>
                <a:close/>
              </a:path>
            </a:pathLst>
          </a:custGeom>
          <a:solidFill>
            <a:srgbClr val="05AEF3"/>
          </a:soli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24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172" name="弧形 171"/>
          <p:cNvSpPr/>
          <p:nvPr/>
        </p:nvSpPr>
        <p:spPr>
          <a:xfrm rot="16836130">
            <a:off x="1722577" y="2469603"/>
            <a:ext cx="1235976" cy="1235976"/>
          </a:xfrm>
          <a:prstGeom prst="arc">
            <a:avLst>
              <a:gd name="adj1" fmla="val 13519060"/>
              <a:gd name="adj2" fmla="val 6574934"/>
            </a:avLst>
          </a:prstGeom>
          <a:noFill/>
          <a:ln w="34925" cap="flat" cmpd="sng">
            <a:solidFill>
              <a:srgbClr val="05AEF3"/>
            </a:solidFill>
            <a:prstDash val="solid"/>
            <a:round/>
          </a:ln>
          <a:effectLst>
            <a:outerShdw blurRad="50800" dist="38100" dir="8100000" algn="tr"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24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173" name="弧形 172"/>
          <p:cNvSpPr/>
          <p:nvPr/>
        </p:nvSpPr>
        <p:spPr>
          <a:xfrm rot="16836130">
            <a:off x="1477853" y="2279481"/>
            <a:ext cx="1709915" cy="1709915"/>
          </a:xfrm>
          <a:prstGeom prst="arc">
            <a:avLst>
              <a:gd name="adj1" fmla="val 14519830"/>
              <a:gd name="adj2" fmla="val 5865132"/>
            </a:avLst>
          </a:prstGeom>
          <a:noFill/>
          <a:ln w="34925" cap="flat" cmpd="sng">
            <a:solidFill>
              <a:srgbClr val="05AEF3"/>
            </a:solidFill>
            <a:prstDash val="solid"/>
            <a:round/>
          </a:ln>
          <a:effectLst>
            <a:outerShdw blurRad="50800" dist="38100" dir="8100000" algn="tr"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24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174" name="弧形 173"/>
          <p:cNvSpPr/>
          <p:nvPr/>
        </p:nvSpPr>
        <p:spPr>
          <a:xfrm rot="16836130">
            <a:off x="1227264" y="2024431"/>
            <a:ext cx="2200551" cy="2200551"/>
          </a:xfrm>
          <a:prstGeom prst="arc">
            <a:avLst>
              <a:gd name="adj1" fmla="val 14672273"/>
              <a:gd name="adj2" fmla="val 5626286"/>
            </a:avLst>
          </a:prstGeom>
          <a:noFill/>
          <a:ln w="34925" cap="flat" cmpd="sng">
            <a:solidFill>
              <a:srgbClr val="05AEF3"/>
            </a:solidFill>
            <a:prstDash val="solid"/>
            <a:round/>
          </a:ln>
          <a:effectLst>
            <a:outerShdw blurRad="50800" dist="38100" dir="8100000" algn="tr"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24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grpSp>
        <p:nvGrpSpPr>
          <p:cNvPr id="9" name="组合 8"/>
          <p:cNvGrpSpPr/>
          <p:nvPr/>
        </p:nvGrpSpPr>
        <p:grpSpPr>
          <a:xfrm>
            <a:off x="4468134" y="987575"/>
            <a:ext cx="2612965" cy="545585"/>
            <a:chOff x="4139952" y="1311895"/>
            <a:chExt cx="2214935" cy="612633"/>
          </a:xfrm>
        </p:grpSpPr>
        <p:grpSp>
          <p:nvGrpSpPr>
            <p:cNvPr id="175" name="组合 174"/>
            <p:cNvGrpSpPr/>
            <p:nvPr/>
          </p:nvGrpSpPr>
          <p:grpSpPr>
            <a:xfrm>
              <a:off x="4139952" y="1311895"/>
              <a:ext cx="2214935" cy="612633"/>
              <a:chOff x="4304043" y="1286668"/>
              <a:chExt cx="3837944" cy="2757793"/>
            </a:xfrm>
            <a:effectLst>
              <a:outerShdw blurRad="254000" dist="127000" dir="8100000" algn="tr" rotWithShape="0">
                <a:prstClr val="black">
                  <a:alpha val="40000"/>
                </a:prstClr>
              </a:outerShdw>
            </a:effectLst>
          </p:grpSpPr>
          <p:sp>
            <p:nvSpPr>
              <p:cNvPr id="176" name="圆角矩形 17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77" name="圆角矩形 176"/>
              <p:cNvSpPr/>
              <p:nvPr/>
            </p:nvSpPr>
            <p:spPr>
              <a:xfrm>
                <a:off x="4351931" y="1367705"/>
                <a:ext cx="3742173" cy="2595724"/>
              </a:xfrm>
              <a:prstGeom prst="roundRect">
                <a:avLst/>
              </a:prstGeom>
              <a:solidFill>
                <a:srgbClr val="05A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endParaRPr>
              </a:p>
            </p:txBody>
          </p:sp>
        </p:grpSp>
        <p:sp>
          <p:nvSpPr>
            <p:cNvPr id="3" name="TextBox 2"/>
            <p:cNvSpPr txBox="1"/>
            <p:nvPr/>
          </p:nvSpPr>
          <p:spPr>
            <a:xfrm>
              <a:off x="4566786" y="1386524"/>
              <a:ext cx="1728192" cy="414720"/>
            </a:xfrm>
            <a:prstGeom prst="rect">
              <a:avLst/>
            </a:prstGeom>
            <a:noFill/>
          </p:spPr>
          <p:txBody>
            <a:bodyPr wrap="square"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制定工作计划</a:t>
              </a:r>
            </a:p>
          </p:txBody>
        </p:sp>
      </p:grpSp>
      <p:grpSp>
        <p:nvGrpSpPr>
          <p:cNvPr id="178" name="组合 177"/>
          <p:cNvGrpSpPr/>
          <p:nvPr/>
        </p:nvGrpSpPr>
        <p:grpSpPr>
          <a:xfrm>
            <a:off x="4478026" y="1795695"/>
            <a:ext cx="2607438" cy="529553"/>
            <a:chOff x="4139952" y="1311895"/>
            <a:chExt cx="2214935" cy="612633"/>
          </a:xfrm>
        </p:grpSpPr>
        <p:grpSp>
          <p:nvGrpSpPr>
            <p:cNvPr id="179" name="组合 178"/>
            <p:cNvGrpSpPr/>
            <p:nvPr/>
          </p:nvGrpSpPr>
          <p:grpSpPr>
            <a:xfrm>
              <a:off x="4139952" y="1311895"/>
              <a:ext cx="2214935" cy="612633"/>
              <a:chOff x="4304043" y="1286668"/>
              <a:chExt cx="3837944" cy="2757793"/>
            </a:xfrm>
            <a:effectLst>
              <a:outerShdw blurRad="254000" dist="127000" dir="8100000" algn="tr" rotWithShape="0">
                <a:prstClr val="black">
                  <a:alpha val="40000"/>
                </a:prstClr>
              </a:outerShdw>
            </a:effectLst>
          </p:grpSpPr>
          <p:sp>
            <p:nvSpPr>
              <p:cNvPr id="181" name="圆角矩形 18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82" name="圆角矩形 181"/>
              <p:cNvSpPr/>
              <p:nvPr/>
            </p:nvSpPr>
            <p:spPr>
              <a:xfrm>
                <a:off x="4351931" y="1367705"/>
                <a:ext cx="3742173" cy="2595724"/>
              </a:xfrm>
              <a:prstGeom prst="roundRect">
                <a:avLst/>
              </a:prstGeom>
              <a:solidFill>
                <a:srgbClr val="05A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endParaRPr>
              </a:p>
            </p:txBody>
          </p:sp>
        </p:grpSp>
        <p:sp>
          <p:nvSpPr>
            <p:cNvPr id="180" name="TextBox 179"/>
            <p:cNvSpPr txBox="1"/>
            <p:nvPr/>
          </p:nvSpPr>
          <p:spPr>
            <a:xfrm>
              <a:off x="4558010" y="1386523"/>
              <a:ext cx="1728192" cy="427275"/>
            </a:xfrm>
            <a:prstGeom prst="rect">
              <a:avLst/>
            </a:prstGeom>
            <a:noFill/>
          </p:spPr>
          <p:txBody>
            <a:bodyPr wrap="square"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印刷相关材料</a:t>
              </a:r>
            </a:p>
          </p:txBody>
        </p:sp>
      </p:grpSp>
      <p:grpSp>
        <p:nvGrpSpPr>
          <p:cNvPr id="183" name="组合 182"/>
          <p:cNvGrpSpPr/>
          <p:nvPr/>
        </p:nvGrpSpPr>
        <p:grpSpPr>
          <a:xfrm>
            <a:off x="4463460" y="2534439"/>
            <a:ext cx="2640380" cy="510889"/>
            <a:chOff x="4139952" y="1311895"/>
            <a:chExt cx="2214935" cy="612633"/>
          </a:xfrm>
        </p:grpSpPr>
        <p:grpSp>
          <p:nvGrpSpPr>
            <p:cNvPr id="184" name="组合 183"/>
            <p:cNvGrpSpPr/>
            <p:nvPr/>
          </p:nvGrpSpPr>
          <p:grpSpPr>
            <a:xfrm>
              <a:off x="4139952" y="1311895"/>
              <a:ext cx="2214935" cy="612633"/>
              <a:chOff x="4304043" y="1286668"/>
              <a:chExt cx="3837944" cy="2757793"/>
            </a:xfrm>
            <a:effectLst>
              <a:outerShdw blurRad="254000" dist="127000" dir="8100000" algn="tr" rotWithShape="0">
                <a:prstClr val="black">
                  <a:alpha val="40000"/>
                </a:prstClr>
              </a:outerShdw>
            </a:effectLst>
          </p:grpSpPr>
          <p:sp>
            <p:nvSpPr>
              <p:cNvPr id="186" name="圆角矩形 18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87" name="圆角矩形 186"/>
              <p:cNvSpPr/>
              <p:nvPr/>
            </p:nvSpPr>
            <p:spPr>
              <a:xfrm>
                <a:off x="4351931" y="1367705"/>
                <a:ext cx="3742173" cy="2595724"/>
              </a:xfrm>
              <a:prstGeom prst="roundRect">
                <a:avLst/>
              </a:prstGeom>
              <a:solidFill>
                <a:srgbClr val="05A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endParaRPr>
              </a:p>
            </p:txBody>
          </p:sp>
        </p:grpSp>
        <p:sp>
          <p:nvSpPr>
            <p:cNvPr id="185" name="TextBox 184"/>
            <p:cNvSpPr txBox="1"/>
            <p:nvPr/>
          </p:nvSpPr>
          <p:spPr>
            <a:xfrm>
              <a:off x="4444454" y="1389033"/>
              <a:ext cx="1728192" cy="442885"/>
            </a:xfrm>
            <a:prstGeom prst="rect">
              <a:avLst/>
            </a:prstGeom>
            <a:noFill/>
          </p:spPr>
          <p:txBody>
            <a:bodyPr wrap="square"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信息系统升级推广</a:t>
              </a:r>
            </a:p>
          </p:txBody>
        </p:sp>
      </p:grpSp>
      <p:grpSp>
        <p:nvGrpSpPr>
          <p:cNvPr id="188" name="组合 187"/>
          <p:cNvGrpSpPr/>
          <p:nvPr/>
        </p:nvGrpSpPr>
        <p:grpSpPr>
          <a:xfrm>
            <a:off x="4450464" y="3254519"/>
            <a:ext cx="2640380" cy="510889"/>
            <a:chOff x="4139952" y="1311895"/>
            <a:chExt cx="2214935" cy="612633"/>
          </a:xfrm>
        </p:grpSpPr>
        <p:grpSp>
          <p:nvGrpSpPr>
            <p:cNvPr id="189" name="组合 188"/>
            <p:cNvGrpSpPr/>
            <p:nvPr/>
          </p:nvGrpSpPr>
          <p:grpSpPr>
            <a:xfrm>
              <a:off x="4139952" y="1311895"/>
              <a:ext cx="2214935" cy="612633"/>
              <a:chOff x="4304043" y="1286668"/>
              <a:chExt cx="3837944" cy="2757793"/>
            </a:xfrm>
            <a:effectLst>
              <a:outerShdw blurRad="254000" dist="127000" dir="8100000" algn="tr" rotWithShape="0">
                <a:prstClr val="black">
                  <a:alpha val="40000"/>
                </a:prstClr>
              </a:outerShdw>
            </a:effectLst>
          </p:grpSpPr>
          <p:sp>
            <p:nvSpPr>
              <p:cNvPr id="191" name="圆角矩形 19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92" name="圆角矩形 191"/>
              <p:cNvSpPr/>
              <p:nvPr/>
            </p:nvSpPr>
            <p:spPr>
              <a:xfrm>
                <a:off x="4351931" y="1367705"/>
                <a:ext cx="3742173" cy="2595724"/>
              </a:xfrm>
              <a:prstGeom prst="roundRect">
                <a:avLst/>
              </a:prstGeom>
              <a:solidFill>
                <a:srgbClr val="05A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endParaRPr>
              </a:p>
            </p:txBody>
          </p:sp>
        </p:grpSp>
        <p:sp>
          <p:nvSpPr>
            <p:cNvPr id="190" name="TextBox 189"/>
            <p:cNvSpPr txBox="1"/>
            <p:nvPr/>
          </p:nvSpPr>
          <p:spPr>
            <a:xfrm>
              <a:off x="4387976" y="1395180"/>
              <a:ext cx="1728192" cy="442885"/>
            </a:xfrm>
            <a:prstGeom prst="rect">
              <a:avLst/>
            </a:prstGeom>
            <a:noFill/>
          </p:spPr>
          <p:txBody>
            <a:bodyPr wrap="square"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召开全市培训会议</a:t>
              </a:r>
            </a:p>
          </p:txBody>
        </p:sp>
      </p:grpSp>
      <p:grpSp>
        <p:nvGrpSpPr>
          <p:cNvPr id="193" name="组合 192"/>
          <p:cNvGrpSpPr/>
          <p:nvPr/>
        </p:nvGrpSpPr>
        <p:grpSpPr>
          <a:xfrm>
            <a:off x="4427984" y="3981432"/>
            <a:ext cx="2661672" cy="446573"/>
            <a:chOff x="4139952" y="1311895"/>
            <a:chExt cx="2214935" cy="612633"/>
          </a:xfrm>
        </p:grpSpPr>
        <p:grpSp>
          <p:nvGrpSpPr>
            <p:cNvPr id="194" name="组合 193"/>
            <p:cNvGrpSpPr/>
            <p:nvPr/>
          </p:nvGrpSpPr>
          <p:grpSpPr>
            <a:xfrm>
              <a:off x="4139952" y="1311895"/>
              <a:ext cx="2214935" cy="612633"/>
              <a:chOff x="4304043" y="1286668"/>
              <a:chExt cx="3837944" cy="2757793"/>
            </a:xfrm>
            <a:effectLst>
              <a:outerShdw blurRad="254000" dist="127000" dir="8100000" algn="tr" rotWithShape="0">
                <a:prstClr val="black">
                  <a:alpha val="40000"/>
                </a:prstClr>
              </a:outerShdw>
            </a:effectLst>
          </p:grpSpPr>
          <p:sp>
            <p:nvSpPr>
              <p:cNvPr id="196" name="圆角矩形 19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97" name="圆角矩形 196"/>
              <p:cNvSpPr/>
              <p:nvPr/>
            </p:nvSpPr>
            <p:spPr>
              <a:xfrm>
                <a:off x="4351931" y="1367705"/>
                <a:ext cx="3742173" cy="2595724"/>
              </a:xfrm>
              <a:prstGeom prst="roundRect">
                <a:avLst/>
              </a:prstGeom>
              <a:solidFill>
                <a:srgbClr val="05A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endParaRPr>
              </a:p>
            </p:txBody>
          </p:sp>
        </p:grpSp>
        <p:sp>
          <p:nvSpPr>
            <p:cNvPr id="195" name="TextBox 194"/>
            <p:cNvSpPr txBox="1"/>
            <p:nvPr/>
          </p:nvSpPr>
          <p:spPr>
            <a:xfrm>
              <a:off x="4584595" y="1361557"/>
              <a:ext cx="1728192" cy="506670"/>
            </a:xfrm>
            <a:prstGeom prst="rect">
              <a:avLst/>
            </a:prstGeom>
            <a:noFill/>
          </p:spPr>
          <p:txBody>
            <a:bodyPr wrap="square"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各区准备工作</a:t>
              </a:r>
            </a:p>
          </p:txBody>
        </p:sp>
      </p:grpSp>
    </p:spTree>
    <p:extLst>
      <p:ext uri="{BB962C8B-B14F-4D97-AF65-F5344CB8AC3E}">
        <p14:creationId xmlns:p14="http://schemas.microsoft.com/office/powerpoint/2010/main" val="4097016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571472" y="164305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前</a:t>
            </a:r>
            <a:endParaRPr lang="en-US" altLang="zh-CN" sz="2400" b="1" dirty="0">
              <a:solidFill>
                <a:srgbClr val="0070C0"/>
              </a:solidFill>
              <a:latin typeface="微软雅黑" pitchFamily="34" charset="-122"/>
              <a:ea typeface="微软雅黑" pitchFamily="34" charset="-122"/>
              <a:sym typeface="微软雅黑" pitchFamily="34" charset="-122"/>
            </a:endParaRPr>
          </a:p>
        </p:txBody>
      </p:sp>
      <p:pic>
        <p:nvPicPr>
          <p:cNvPr id="6" name="图片 5" descr="PPT高招用图7（原）.png"/>
          <p:cNvPicPr>
            <a:picLocks noChangeAspect="1"/>
          </p:cNvPicPr>
          <p:nvPr/>
        </p:nvPicPr>
        <p:blipFill>
          <a:blip r:embed="rId3" cstate="print"/>
          <a:stretch>
            <a:fillRect/>
          </a:stretch>
        </p:blipFill>
        <p:spPr>
          <a:xfrm>
            <a:off x="1763688" y="627534"/>
            <a:ext cx="5040560" cy="4176464"/>
          </a:xfrm>
          <a:prstGeom prst="rect">
            <a:avLst/>
          </a:prstGeom>
        </p:spPr>
      </p:pic>
    </p:spTree>
    <p:extLst>
      <p:ext uri="{BB962C8B-B14F-4D97-AF65-F5344CB8AC3E}">
        <p14:creationId xmlns:p14="http://schemas.microsoft.com/office/powerpoint/2010/main" val="30651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571472" y="164305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后</a:t>
            </a:r>
            <a:endParaRPr lang="en-US" altLang="zh-CN" sz="2400" b="1" dirty="0">
              <a:solidFill>
                <a:srgbClr val="0070C0"/>
              </a:solidFill>
              <a:latin typeface="微软雅黑" pitchFamily="34" charset="-122"/>
              <a:ea typeface="微软雅黑" pitchFamily="34" charset="-122"/>
              <a:sym typeface="微软雅黑" pitchFamily="34" charset="-122"/>
            </a:endParaRPr>
          </a:p>
        </p:txBody>
      </p:sp>
      <p:pic>
        <p:nvPicPr>
          <p:cNvPr id="8" name="图片 7" descr="PPT高招用图7（改）.png"/>
          <p:cNvPicPr>
            <a:picLocks noChangeAspect="1"/>
          </p:cNvPicPr>
          <p:nvPr/>
        </p:nvPicPr>
        <p:blipFill>
          <a:blip r:embed="rId3" cstate="print"/>
          <a:stretch>
            <a:fillRect/>
          </a:stretch>
        </p:blipFill>
        <p:spPr>
          <a:xfrm>
            <a:off x="1979712" y="625374"/>
            <a:ext cx="4824536" cy="4106615"/>
          </a:xfrm>
          <a:prstGeom prst="rect">
            <a:avLst/>
          </a:prstGeom>
        </p:spPr>
      </p:pic>
    </p:spTree>
    <p:extLst>
      <p:ext uri="{BB962C8B-B14F-4D97-AF65-F5344CB8AC3E}">
        <p14:creationId xmlns:p14="http://schemas.microsoft.com/office/powerpoint/2010/main" val="426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571472" y="164305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前</a:t>
            </a:r>
            <a:endParaRPr lang="en-US" altLang="zh-CN" sz="2400" b="1" dirty="0">
              <a:solidFill>
                <a:srgbClr val="0070C0"/>
              </a:solidFill>
              <a:latin typeface="微软雅黑" pitchFamily="34" charset="-122"/>
              <a:ea typeface="微软雅黑" pitchFamily="34" charset="-122"/>
              <a:sym typeface="微软雅黑" pitchFamily="34" charset="-122"/>
            </a:endParaRPr>
          </a:p>
        </p:txBody>
      </p:sp>
      <p:pic>
        <p:nvPicPr>
          <p:cNvPr id="5" name="图片 4" descr="PPT高招用图8（原）.png"/>
          <p:cNvPicPr>
            <a:picLocks noChangeAspect="1"/>
          </p:cNvPicPr>
          <p:nvPr/>
        </p:nvPicPr>
        <p:blipFill>
          <a:blip r:embed="rId3" cstate="print"/>
          <a:stretch>
            <a:fillRect/>
          </a:stretch>
        </p:blipFill>
        <p:spPr>
          <a:xfrm>
            <a:off x="1979712" y="627534"/>
            <a:ext cx="4752528" cy="3931868"/>
          </a:xfrm>
          <a:prstGeom prst="rect">
            <a:avLst/>
          </a:prstGeom>
        </p:spPr>
      </p:pic>
    </p:spTree>
    <p:extLst>
      <p:ext uri="{BB962C8B-B14F-4D97-AF65-F5344CB8AC3E}">
        <p14:creationId xmlns:p14="http://schemas.microsoft.com/office/powerpoint/2010/main" val="30651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3413114"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案例分析</a:t>
            </a:r>
          </a:p>
        </p:txBody>
      </p:sp>
      <p:sp>
        <p:nvSpPr>
          <p:cNvPr id="24" name="矩形 7"/>
          <p:cNvSpPr>
            <a:spLocks noChangeArrowheads="1"/>
          </p:cNvSpPr>
          <p:nvPr/>
        </p:nvSpPr>
        <p:spPr bwMode="auto">
          <a:xfrm>
            <a:off x="571472" y="1643056"/>
            <a:ext cx="73866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eaLnBrk="1" hangingPunct="1">
              <a:lnSpc>
                <a:spcPct val="150000"/>
              </a:lnSpc>
              <a:buClr>
                <a:srgbClr val="0070C0"/>
              </a:buClr>
            </a:pPr>
            <a:r>
              <a:rPr lang="zh-CN" altLang="en-US" sz="2400" b="1" dirty="0">
                <a:solidFill>
                  <a:srgbClr val="0070C0"/>
                </a:solidFill>
                <a:latin typeface="微软雅黑" pitchFamily="34" charset="-122"/>
                <a:ea typeface="微软雅黑" pitchFamily="34" charset="-122"/>
                <a:sym typeface="微软雅黑" pitchFamily="34" charset="-122"/>
              </a:rPr>
              <a:t>修  改  后</a:t>
            </a:r>
            <a:endParaRPr lang="en-US" altLang="zh-CN" sz="2400" b="1" dirty="0">
              <a:solidFill>
                <a:srgbClr val="0070C0"/>
              </a:solidFill>
              <a:latin typeface="微软雅黑" pitchFamily="34" charset="-122"/>
              <a:ea typeface="微软雅黑" pitchFamily="34" charset="-122"/>
              <a:sym typeface="微软雅黑" pitchFamily="34" charset="-122"/>
            </a:endParaRPr>
          </a:p>
        </p:txBody>
      </p:sp>
      <p:pic>
        <p:nvPicPr>
          <p:cNvPr id="5" name="图片 4" descr="PPT高招用图8（改）.png"/>
          <p:cNvPicPr>
            <a:picLocks noChangeAspect="1"/>
          </p:cNvPicPr>
          <p:nvPr/>
        </p:nvPicPr>
        <p:blipFill>
          <a:blip r:embed="rId3" cstate="print"/>
          <a:stretch>
            <a:fillRect/>
          </a:stretch>
        </p:blipFill>
        <p:spPr>
          <a:xfrm>
            <a:off x="1907704" y="627534"/>
            <a:ext cx="4896543" cy="4109790"/>
          </a:xfrm>
          <a:prstGeom prst="rect">
            <a:avLst/>
          </a:prstGeom>
        </p:spPr>
      </p:pic>
    </p:spTree>
    <p:extLst>
      <p:ext uri="{BB962C8B-B14F-4D97-AF65-F5344CB8AC3E}">
        <p14:creationId xmlns:p14="http://schemas.microsoft.com/office/powerpoint/2010/main" val="426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56811" y="51472"/>
            <a:ext cx="4541628" cy="497957"/>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总结与分析</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rgbClr val="FF0000"/>
                </a:solidFill>
                <a:latin typeface="微软雅黑" panose="020B0503020204020204" pitchFamily="34" charset="-122"/>
                <a:ea typeface="微软雅黑" panose="020B0503020204020204" pitchFamily="34" charset="-122"/>
              </a:rPr>
              <a:t>不该出现的问题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pic>
        <p:nvPicPr>
          <p:cNvPr id="8" name="图片 7" descr="PPT高招用图10.png"/>
          <p:cNvPicPr>
            <a:picLocks noChangeAspect="1"/>
          </p:cNvPicPr>
          <p:nvPr/>
        </p:nvPicPr>
        <p:blipFill>
          <a:blip r:embed="rId3" cstate="print"/>
          <a:stretch>
            <a:fillRect/>
          </a:stretch>
        </p:blipFill>
        <p:spPr>
          <a:xfrm>
            <a:off x="4644008" y="627534"/>
            <a:ext cx="3953873" cy="4375370"/>
          </a:xfrm>
          <a:prstGeom prst="rect">
            <a:avLst/>
          </a:prstGeom>
        </p:spPr>
      </p:pic>
      <p:pic>
        <p:nvPicPr>
          <p:cNvPr id="9" name="图片 8" descr="PPT高招用图9（错误类）.png"/>
          <p:cNvPicPr>
            <a:picLocks noChangeAspect="1"/>
          </p:cNvPicPr>
          <p:nvPr/>
        </p:nvPicPr>
        <p:blipFill>
          <a:blip r:embed="rId4" cstate="print"/>
          <a:stretch>
            <a:fillRect/>
          </a:stretch>
        </p:blipFill>
        <p:spPr>
          <a:xfrm>
            <a:off x="251520" y="915566"/>
            <a:ext cx="3888432" cy="1080120"/>
          </a:xfrm>
          <a:prstGeom prst="rect">
            <a:avLst/>
          </a:prstGeom>
        </p:spPr>
      </p:pic>
      <p:pic>
        <p:nvPicPr>
          <p:cNvPr id="10" name="图片 9" descr="PPT高招用图2（错误类）.png"/>
          <p:cNvPicPr>
            <a:picLocks noChangeAspect="1"/>
          </p:cNvPicPr>
          <p:nvPr/>
        </p:nvPicPr>
        <p:blipFill>
          <a:blip r:embed="rId5" cstate="print"/>
          <a:stretch>
            <a:fillRect/>
          </a:stretch>
        </p:blipFill>
        <p:spPr>
          <a:xfrm>
            <a:off x="251520" y="2427734"/>
            <a:ext cx="3888432" cy="1080120"/>
          </a:xfrm>
          <a:prstGeom prst="rect">
            <a:avLst/>
          </a:prstGeom>
        </p:spPr>
      </p:pic>
      <p:pic>
        <p:nvPicPr>
          <p:cNvPr id="11" name="图片 10" descr="PPT高招用图3（错误类）.png"/>
          <p:cNvPicPr>
            <a:picLocks noChangeAspect="1"/>
          </p:cNvPicPr>
          <p:nvPr/>
        </p:nvPicPr>
        <p:blipFill>
          <a:blip r:embed="rId6" cstate="print"/>
          <a:stretch>
            <a:fillRect/>
          </a:stretch>
        </p:blipFill>
        <p:spPr>
          <a:xfrm>
            <a:off x="251520" y="3867894"/>
            <a:ext cx="3888432" cy="864096"/>
          </a:xfrm>
          <a:prstGeom prst="rect">
            <a:avLst/>
          </a:prstGeom>
        </p:spPr>
      </p:pic>
      <p:sp>
        <p:nvSpPr>
          <p:cNvPr id="12" name="TextBox 11"/>
          <p:cNvSpPr txBox="1"/>
          <p:nvPr/>
        </p:nvSpPr>
        <p:spPr>
          <a:xfrm>
            <a:off x="0" y="627534"/>
            <a:ext cx="720080" cy="300082"/>
          </a:xfrm>
          <a:prstGeom prst="rect">
            <a:avLst/>
          </a:prstGeom>
          <a:noFill/>
        </p:spPr>
        <p:txBody>
          <a:bodyPr wrap="square" rtlCol="0">
            <a:spAutoFit/>
          </a:bodyPr>
          <a:lstStyle/>
          <a:p>
            <a:r>
              <a:rPr lang="zh-CN" altLang="en-US" b="1" dirty="0" smtClean="0">
                <a:solidFill>
                  <a:srgbClr val="FF0000"/>
                </a:solidFill>
              </a:rPr>
              <a:t>示例</a:t>
            </a:r>
            <a:r>
              <a:rPr lang="en-US" altLang="zh-CN" b="1" dirty="0" smtClean="0">
                <a:solidFill>
                  <a:srgbClr val="FF0000"/>
                </a:solidFill>
              </a:rPr>
              <a:t>1</a:t>
            </a:r>
            <a:endParaRPr lang="zh-CN" altLang="en-US" b="1" dirty="0">
              <a:solidFill>
                <a:srgbClr val="FF0000"/>
              </a:solidFill>
            </a:endParaRPr>
          </a:p>
        </p:txBody>
      </p:sp>
      <p:sp>
        <p:nvSpPr>
          <p:cNvPr id="13" name="TextBox 12"/>
          <p:cNvSpPr txBox="1"/>
          <p:nvPr/>
        </p:nvSpPr>
        <p:spPr>
          <a:xfrm>
            <a:off x="0" y="2067694"/>
            <a:ext cx="720080" cy="300082"/>
          </a:xfrm>
          <a:prstGeom prst="rect">
            <a:avLst/>
          </a:prstGeom>
          <a:noFill/>
        </p:spPr>
        <p:txBody>
          <a:bodyPr wrap="square" rtlCol="0">
            <a:spAutoFit/>
          </a:bodyPr>
          <a:lstStyle/>
          <a:p>
            <a:r>
              <a:rPr lang="zh-CN" altLang="en-US" b="1" dirty="0" smtClean="0">
                <a:solidFill>
                  <a:srgbClr val="FF0000"/>
                </a:solidFill>
              </a:rPr>
              <a:t>示例</a:t>
            </a:r>
            <a:r>
              <a:rPr lang="en-US" altLang="zh-CN" b="1" dirty="0" smtClean="0">
                <a:solidFill>
                  <a:srgbClr val="FF0000"/>
                </a:solidFill>
              </a:rPr>
              <a:t>2</a:t>
            </a:r>
            <a:endParaRPr lang="zh-CN" altLang="en-US" b="1" dirty="0">
              <a:solidFill>
                <a:srgbClr val="FF0000"/>
              </a:solidFill>
            </a:endParaRPr>
          </a:p>
        </p:txBody>
      </p:sp>
      <p:sp>
        <p:nvSpPr>
          <p:cNvPr id="14" name="TextBox 13"/>
          <p:cNvSpPr txBox="1"/>
          <p:nvPr/>
        </p:nvSpPr>
        <p:spPr>
          <a:xfrm>
            <a:off x="0" y="3651870"/>
            <a:ext cx="720080" cy="300082"/>
          </a:xfrm>
          <a:prstGeom prst="rect">
            <a:avLst/>
          </a:prstGeom>
          <a:noFill/>
        </p:spPr>
        <p:txBody>
          <a:bodyPr wrap="square" rtlCol="0">
            <a:spAutoFit/>
          </a:bodyPr>
          <a:lstStyle/>
          <a:p>
            <a:r>
              <a:rPr lang="zh-CN" altLang="en-US" b="1" dirty="0" smtClean="0">
                <a:solidFill>
                  <a:srgbClr val="FF0000"/>
                </a:solidFill>
              </a:rPr>
              <a:t>示例</a:t>
            </a:r>
            <a:r>
              <a:rPr lang="en-US" altLang="zh-CN" b="1" dirty="0" smtClean="0">
                <a:solidFill>
                  <a:srgbClr val="FF0000"/>
                </a:solidFill>
              </a:rPr>
              <a:t>3</a:t>
            </a:r>
            <a:endParaRPr lang="zh-CN" altLang="en-US" b="1" dirty="0">
              <a:solidFill>
                <a:srgbClr val="FF0000"/>
              </a:solidFill>
            </a:endParaRPr>
          </a:p>
        </p:txBody>
      </p:sp>
      <p:sp>
        <p:nvSpPr>
          <p:cNvPr id="15" name="TextBox 14"/>
          <p:cNvSpPr txBox="1"/>
          <p:nvPr/>
        </p:nvSpPr>
        <p:spPr>
          <a:xfrm>
            <a:off x="4644008" y="627534"/>
            <a:ext cx="720080" cy="300082"/>
          </a:xfrm>
          <a:prstGeom prst="rect">
            <a:avLst/>
          </a:prstGeom>
          <a:noFill/>
        </p:spPr>
        <p:txBody>
          <a:bodyPr wrap="square" rtlCol="0">
            <a:spAutoFit/>
          </a:bodyPr>
          <a:lstStyle/>
          <a:p>
            <a:r>
              <a:rPr lang="zh-CN" altLang="en-US" b="1" dirty="0" smtClean="0">
                <a:solidFill>
                  <a:srgbClr val="FF0000"/>
                </a:solidFill>
              </a:rPr>
              <a:t>示例</a:t>
            </a:r>
            <a:r>
              <a:rPr lang="en-US" altLang="zh-CN" b="1" dirty="0" smtClean="0">
                <a:solidFill>
                  <a:srgbClr val="FF0000"/>
                </a:solidFill>
              </a:rPr>
              <a:t>4</a:t>
            </a:r>
            <a:endParaRPr lang="zh-CN" altLang="en-US" b="1" dirty="0">
              <a:solidFill>
                <a:srgbClr val="FF0000"/>
              </a:solidFill>
            </a:endParaRPr>
          </a:p>
        </p:txBody>
      </p:sp>
    </p:spTree>
    <p:extLst>
      <p:ext uri="{BB962C8B-B14F-4D97-AF65-F5344CB8AC3E}">
        <p14:creationId xmlns:p14="http://schemas.microsoft.com/office/powerpoint/2010/main" val="426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123478"/>
            <a:ext cx="4182555" cy="497957"/>
          </a:xfrm>
          <a:prstGeom prst="rect">
            <a:avLst/>
          </a:prstGeom>
        </p:spPr>
        <p:txBody>
          <a:bodyPr wrap="none">
            <a:spAutoFit/>
          </a:bodyPr>
          <a:lstStyle/>
          <a:p>
            <a:pPr lvl="0" fontAlgn="base">
              <a:lnSpc>
                <a:spcPct val="120000"/>
              </a:lnSpc>
            </a:pPr>
            <a:r>
              <a:rPr lang="zh-CN" altLang="en-US" sz="2400" b="1" dirty="0" smtClean="0">
                <a:solidFill>
                  <a:srgbClr val="0070C0"/>
                </a:solidFill>
                <a:latin typeface="微软雅黑" panose="020B0503020204020204" pitchFamily="34" charset="-122"/>
                <a:ea typeface="微软雅黑" panose="020B0503020204020204" pitchFamily="34" charset="-122"/>
              </a:rPr>
              <a:t>总结与分析</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solidFill>
                  <a:srgbClr val="0070C0"/>
                </a:solidFill>
                <a:latin typeface="微软雅黑" panose="020B0503020204020204" pitchFamily="34" charset="-122"/>
                <a:ea typeface="微软雅黑" panose="020B0503020204020204" pitchFamily="34" charset="-122"/>
              </a:rPr>
              <a:t>先心病记录要求</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pic>
        <p:nvPicPr>
          <p:cNvPr id="5" name="图片 4" descr="PPT高招用图2（范例）.png"/>
          <p:cNvPicPr>
            <a:picLocks noChangeAspect="1"/>
          </p:cNvPicPr>
          <p:nvPr/>
        </p:nvPicPr>
        <p:blipFill>
          <a:blip r:embed="rId2" cstate="print"/>
          <a:stretch>
            <a:fillRect/>
          </a:stretch>
        </p:blipFill>
        <p:spPr>
          <a:xfrm>
            <a:off x="971600" y="627534"/>
            <a:ext cx="3024336" cy="3943553"/>
          </a:xfrm>
          <a:prstGeom prst="rect">
            <a:avLst/>
          </a:prstGeom>
        </p:spPr>
      </p:pic>
      <p:pic>
        <p:nvPicPr>
          <p:cNvPr id="6" name="图片 5" descr="PPT高招用图3（范例）.png"/>
          <p:cNvPicPr>
            <a:picLocks noChangeAspect="1"/>
          </p:cNvPicPr>
          <p:nvPr/>
        </p:nvPicPr>
        <p:blipFill>
          <a:blip r:embed="rId3" cstate="print"/>
          <a:stretch>
            <a:fillRect/>
          </a:stretch>
        </p:blipFill>
        <p:spPr>
          <a:xfrm>
            <a:off x="4067944" y="627534"/>
            <a:ext cx="2952328" cy="3960440"/>
          </a:xfrm>
          <a:prstGeom prst="rect">
            <a:avLst/>
          </a:prstGeom>
        </p:spPr>
      </p:pic>
      <p:sp>
        <p:nvSpPr>
          <p:cNvPr id="9" name="燕尾形箭头 8"/>
          <p:cNvSpPr/>
          <p:nvPr/>
        </p:nvSpPr>
        <p:spPr>
          <a:xfrm flipH="1">
            <a:off x="7236296" y="2571750"/>
            <a:ext cx="360040" cy="360040"/>
          </a:xfrm>
          <a:prstGeom prst="notched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p>
        </p:txBody>
      </p:sp>
      <p:sp>
        <p:nvSpPr>
          <p:cNvPr id="10" name="TextBox 9"/>
          <p:cNvSpPr txBox="1"/>
          <p:nvPr/>
        </p:nvSpPr>
        <p:spPr>
          <a:xfrm>
            <a:off x="7884368" y="915566"/>
            <a:ext cx="461665" cy="3744416"/>
          </a:xfrm>
          <a:prstGeom prst="rect">
            <a:avLst/>
          </a:prstGeom>
          <a:noFill/>
        </p:spPr>
        <p:txBody>
          <a:bodyPr vert="eaVert" wrap="square" rtlCol="0">
            <a:spAutoFit/>
          </a:bodyPr>
          <a:lstStyle/>
          <a:p>
            <a:r>
              <a:rPr lang="zh-CN" altLang="en-US" sz="1800" b="1" dirty="0" smtClean="0">
                <a:solidFill>
                  <a:srgbClr val="002060"/>
                </a:solidFill>
              </a:rPr>
              <a:t>填写的基本规范但仍不全面</a:t>
            </a:r>
            <a:endParaRPr lang="zh-CN" altLang="en-US" sz="1800" b="1" dirty="0">
              <a:solidFill>
                <a:srgbClr val="00206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31238"/>
            <a:ext cx="3672408" cy="2028544"/>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32040" y="831238"/>
            <a:ext cx="3672408" cy="2028544"/>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775454"/>
            <a:ext cx="3672408" cy="2028544"/>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32040" y="2775454"/>
            <a:ext cx="3672408" cy="2028544"/>
          </a:xfrm>
          <a:prstGeom prst="rect">
            <a:avLst/>
          </a:prstGeom>
        </p:spPr>
      </p:pic>
      <p:sp>
        <p:nvSpPr>
          <p:cNvPr id="19" name="TextBox 18"/>
          <p:cNvSpPr txBox="1"/>
          <p:nvPr/>
        </p:nvSpPr>
        <p:spPr>
          <a:xfrm rot="156627">
            <a:off x="789554" y="1293725"/>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400" b="1" i="0" u="none" strike="noStrike" kern="0" cap="none" spc="0" normalizeH="0" baseline="0" noProof="0" dirty="0" smtClean="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rPr>
              <a:t>既往病史</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20" name="TextBox 19"/>
          <p:cNvSpPr txBox="1"/>
          <p:nvPr/>
        </p:nvSpPr>
        <p:spPr>
          <a:xfrm rot="156627">
            <a:off x="789554" y="1832888"/>
            <a:ext cx="2630318" cy="523220"/>
          </a:xfrm>
          <a:prstGeom prst="rect">
            <a:avLst/>
          </a:prstGeom>
          <a:noFill/>
        </p:spPr>
        <p:txBody>
          <a:bodyPr wrap="square" rtlCol="0">
            <a:spAutoFit/>
          </a:bodyPr>
          <a:lstStyle/>
          <a:p>
            <a:pPr defTabSz="914400">
              <a:defRPr/>
            </a:pPr>
            <a:r>
              <a:rPr lang="zh-CN" altLang="zh-CN" sz="1400" b="1" dirty="0" smtClean="0"/>
              <a:t>既往病史记录的疾病</a:t>
            </a:r>
            <a:r>
              <a:rPr lang="zh-CN" altLang="en-US" sz="1400" b="1" dirty="0" smtClean="0"/>
              <a:t>情况</a:t>
            </a:r>
            <a:r>
              <a:rPr lang="zh-CN" altLang="zh-CN" sz="1400" b="1" dirty="0" smtClean="0"/>
              <a:t>需与科室检查记录的疾病</a:t>
            </a:r>
            <a:r>
              <a:rPr lang="zh-CN" altLang="en-US" sz="1400" b="1" dirty="0" smtClean="0"/>
              <a:t>情况</a:t>
            </a:r>
            <a:r>
              <a:rPr lang="zh-CN" altLang="zh-CN" sz="1400" b="1" dirty="0" smtClean="0"/>
              <a:t>一致</a:t>
            </a:r>
            <a:r>
              <a:rPr kumimoji="0" lang="en-US" altLang="zh-CN" sz="1400" b="1" i="0" u="none" strike="noStrike" kern="0" cap="none" spc="0" normalizeH="0" baseline="0" noProof="0" dirty="0" smtClean="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rPr>
              <a:t> </a:t>
            </a:r>
          </a:p>
        </p:txBody>
      </p:sp>
      <p:sp>
        <p:nvSpPr>
          <p:cNvPr id="21" name="TextBox 20"/>
          <p:cNvSpPr txBox="1"/>
          <p:nvPr/>
        </p:nvSpPr>
        <p:spPr>
          <a:xfrm>
            <a:off x="5902122" y="1371299"/>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器质性心脏病</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22" name="TextBox 21"/>
          <p:cNvSpPr txBox="1"/>
          <p:nvPr/>
        </p:nvSpPr>
        <p:spPr>
          <a:xfrm>
            <a:off x="5902122" y="1775041"/>
            <a:ext cx="2630318" cy="1169551"/>
          </a:xfrm>
          <a:prstGeom prst="rect">
            <a:avLst/>
          </a:prstGeom>
          <a:noFill/>
        </p:spPr>
        <p:txBody>
          <a:bodyPr wrap="square" rtlCol="0">
            <a:spAutoFit/>
          </a:bodyPr>
          <a:lstStyle/>
          <a:p>
            <a:pPr defTabSz="914400">
              <a:defRPr/>
            </a:pPr>
            <a:r>
              <a:rPr lang="zh-CN" altLang="zh-CN" sz="1400" b="1" dirty="0" smtClean="0"/>
              <a:t>内科应记录疾病名称，</a:t>
            </a:r>
            <a:r>
              <a:rPr lang="zh-CN" altLang="zh-CN" sz="1400" b="1" dirty="0" smtClean="0">
                <a:solidFill>
                  <a:srgbClr val="0070C0"/>
                </a:solidFill>
              </a:rPr>
              <a:t>手术时间</a:t>
            </a:r>
            <a:r>
              <a:rPr lang="zh-CN" altLang="zh-CN" sz="1400" b="1" dirty="0" smtClean="0"/>
              <a:t>，目前功能状态</a:t>
            </a:r>
            <a:endParaRPr lang="en-US" altLang="zh-CN" sz="1400" b="1" dirty="0" smtClean="0"/>
          </a:p>
          <a:p>
            <a:pPr defTabSz="914400">
              <a:defRPr/>
            </a:pPr>
            <a:r>
              <a:rPr lang="zh-CN" altLang="zh-CN" sz="1400" b="1" dirty="0" smtClean="0"/>
              <a:t>外科应记录手术时间（术式），瘢痕部位、长度</a:t>
            </a:r>
            <a:endParaRPr lang="en-US" altLang="zh-CN" sz="1400" b="1"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lvl="0" defTabSz="914400">
              <a:defRPr/>
            </a:pPr>
            <a:endParaRPr kumimoji="0" lang="en-US" altLang="zh-CN" sz="1400" b="1" i="0" u="none" strike="noStrike" kern="0" cap="none" spc="0" normalizeH="0" baseline="0" noProof="0" dirty="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endParaRPr>
          </a:p>
        </p:txBody>
      </p:sp>
      <p:sp>
        <p:nvSpPr>
          <p:cNvPr id="23" name="TextBox 22"/>
          <p:cNvSpPr txBox="1"/>
          <p:nvPr/>
        </p:nvSpPr>
        <p:spPr>
          <a:xfrm rot="156627">
            <a:off x="703931" y="3258413"/>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心脏杂音</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24" name="TextBox 23"/>
          <p:cNvSpPr txBox="1"/>
          <p:nvPr/>
        </p:nvSpPr>
        <p:spPr>
          <a:xfrm rot="156627">
            <a:off x="703931" y="3582132"/>
            <a:ext cx="2630318" cy="954107"/>
          </a:xfrm>
          <a:prstGeom prst="rect">
            <a:avLst/>
          </a:prstGeom>
          <a:noFill/>
        </p:spPr>
        <p:txBody>
          <a:bodyPr wrap="square" rtlCol="0">
            <a:spAutoFit/>
          </a:bodyPr>
          <a:lstStyle/>
          <a:p>
            <a:pPr lvl="0" defTabSz="914400">
              <a:defRPr/>
            </a:pPr>
            <a:r>
              <a:rPr lang="zh-CN" altLang="en-US" sz="1400" b="1" dirty="0" smtClean="0"/>
              <a:t>内科</a:t>
            </a:r>
            <a:r>
              <a:rPr lang="zh-CN" altLang="zh-CN" sz="1400" b="1" dirty="0" smtClean="0"/>
              <a:t>需描述杂音位置、性质、级别</a:t>
            </a:r>
            <a:endParaRPr lang="en-US" altLang="zh-CN" sz="1400" b="1" dirty="0" smtClean="0"/>
          </a:p>
          <a:p>
            <a:pPr lvl="0" defTabSz="914400">
              <a:defRPr/>
            </a:pPr>
            <a:r>
              <a:rPr lang="zh-CN" altLang="zh-CN" sz="1400" b="1" dirty="0" smtClean="0"/>
              <a:t>心脏彩超</a:t>
            </a:r>
            <a:r>
              <a:rPr lang="zh-CN" altLang="en-US" sz="1400" b="1" dirty="0" smtClean="0"/>
              <a:t>须</a:t>
            </a:r>
            <a:r>
              <a:rPr lang="zh-CN" altLang="zh-CN" sz="1400" b="1" dirty="0" smtClean="0"/>
              <a:t>注明时间、诊断结果及诊断医院</a:t>
            </a:r>
            <a:endParaRPr lang="en-US" altLang="zh-CN" sz="1400" b="1" kern="0" dirty="0" smtClean="0">
              <a:solidFill>
                <a:sysClr val="windowText" lastClr="000000">
                  <a:lumMod val="75000"/>
                  <a:lumOff val="25000"/>
                </a:sysClr>
              </a:solidFill>
              <a:latin typeface="Arial" pitchFamily="34" charset="0"/>
              <a:ea typeface="微软雅黑" pitchFamily="34" charset="-122"/>
              <a:cs typeface="Arial" pitchFamily="34" charset="0"/>
            </a:endParaRPr>
          </a:p>
        </p:txBody>
      </p:sp>
      <p:sp>
        <p:nvSpPr>
          <p:cNvPr id="25" name="TextBox 24"/>
          <p:cNvSpPr txBox="1"/>
          <p:nvPr/>
        </p:nvSpPr>
        <p:spPr>
          <a:xfrm>
            <a:off x="5816499" y="3335987"/>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瘢痕问题</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26" name="TextBox 25"/>
          <p:cNvSpPr txBox="1"/>
          <p:nvPr/>
        </p:nvSpPr>
        <p:spPr>
          <a:xfrm>
            <a:off x="5816499" y="3651870"/>
            <a:ext cx="2630318" cy="1169551"/>
          </a:xfrm>
          <a:prstGeom prst="rect">
            <a:avLst/>
          </a:prstGeom>
          <a:noFill/>
        </p:spPr>
        <p:txBody>
          <a:bodyPr wrap="square" rtlCol="0">
            <a:spAutoFit/>
          </a:bodyPr>
          <a:lstStyle/>
          <a:p>
            <a:pPr lvl="0" defTabSz="914400">
              <a:defRPr/>
            </a:pPr>
            <a:r>
              <a:rPr lang="zh-CN" altLang="zh-CN" sz="1400" b="1" dirty="0" smtClean="0"/>
              <a:t>大面积或关节处瘢痕者需记录有无</a:t>
            </a:r>
            <a:r>
              <a:rPr lang="zh-CN" altLang="zh-CN" sz="1400" b="1" dirty="0" smtClean="0">
                <a:solidFill>
                  <a:srgbClr val="0070C0"/>
                </a:solidFill>
              </a:rPr>
              <a:t>功能受限</a:t>
            </a:r>
            <a:endParaRPr lang="en-US" altLang="zh-CN" sz="1400" b="1" dirty="0" smtClean="0">
              <a:solidFill>
                <a:srgbClr val="0070C0"/>
              </a:solidFill>
            </a:endParaRPr>
          </a:p>
          <a:p>
            <a:pPr lvl="0" defTabSz="914400">
              <a:defRPr/>
            </a:pPr>
            <a:r>
              <a:rPr lang="zh-CN" altLang="zh-CN" sz="1400" b="1" dirty="0" smtClean="0">
                <a:solidFill>
                  <a:srgbClr val="0070C0"/>
                </a:solidFill>
              </a:rPr>
              <a:t>面部明显</a:t>
            </a:r>
            <a:r>
              <a:rPr lang="zh-CN" altLang="zh-CN" sz="1400" b="1" dirty="0" smtClean="0"/>
              <a:t>瘢痕、皮肤色素沉着、色素痣等，需记录位置、大小</a:t>
            </a:r>
            <a:endParaRPr kumimoji="0" lang="en-US" altLang="zh-CN" sz="1400" b="1" i="0" u="none" strike="noStrike" kern="0" cap="none" spc="0" normalizeH="0" baseline="0" noProof="0" dirty="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endParaRPr>
          </a:p>
        </p:txBody>
      </p:sp>
      <p:sp>
        <p:nvSpPr>
          <p:cNvPr id="27" name="TextBox 26"/>
          <p:cNvSpPr txBox="1"/>
          <p:nvPr/>
        </p:nvSpPr>
        <p:spPr>
          <a:xfrm rot="5400000">
            <a:off x="2975917" y="2460608"/>
            <a:ext cx="3200876" cy="584775"/>
          </a:xfrm>
          <a:prstGeom prst="rect">
            <a:avLst/>
          </a:prstGeom>
          <a:noFill/>
        </p:spPr>
        <p:txBody>
          <a:bodyPr vert="vert270" wrap="square" rtlCol="0" anchor="ctr" anchorCtr="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strike="noStrike" kern="0" cap="none" spc="0" normalizeH="0" baseline="0" noProof="0" dirty="0" smtClean="0">
                <a:ln>
                  <a:noFill/>
                </a:ln>
                <a:solidFill>
                  <a:srgbClr val="602E04"/>
                </a:solidFill>
                <a:effectLst>
                  <a:innerShdw blurRad="63500" dist="50800" dir="16200000">
                    <a:prstClr val="black">
                      <a:alpha val="50000"/>
                    </a:prstClr>
                  </a:innerShdw>
                </a:effectLst>
                <a:uLnTx/>
                <a:uFillTx/>
                <a:latin typeface="Adidas Unity" pitchFamily="2" charset="0"/>
              </a:rPr>
              <a:t>体检表记录要求</a:t>
            </a:r>
            <a:endParaRPr kumimoji="0" lang="zh-CN" altLang="en-US" sz="2800" b="1" i="0" strike="noStrike" kern="0" cap="none" spc="0" normalizeH="0" baseline="0" noProof="0" dirty="0">
              <a:ln>
                <a:noFill/>
              </a:ln>
              <a:solidFill>
                <a:srgbClr val="602E04"/>
              </a:solidFill>
              <a:effectLst>
                <a:innerShdw blurRad="63500" dist="50800" dir="16200000">
                  <a:prstClr val="black">
                    <a:alpha val="50000"/>
                  </a:prstClr>
                </a:innerShdw>
              </a:effectLst>
              <a:uLnTx/>
              <a:uFillTx/>
              <a:latin typeface="Adidas Unity" pitchFamily="2" charset="0"/>
            </a:endParaRPr>
          </a:p>
        </p:txBody>
      </p:sp>
      <p:sp>
        <p:nvSpPr>
          <p:cNvPr id="29" name="矩形 28"/>
          <p:cNvSpPr/>
          <p:nvPr/>
        </p:nvSpPr>
        <p:spPr>
          <a:xfrm>
            <a:off x="755576" y="123478"/>
            <a:ext cx="4182555" cy="497957"/>
          </a:xfrm>
          <a:prstGeom prst="rect">
            <a:avLst/>
          </a:prstGeom>
        </p:spPr>
        <p:txBody>
          <a:bodyPr wrap="none">
            <a:spAutoFit/>
          </a:bodyPr>
          <a:lstStyle/>
          <a:p>
            <a:pPr lvl="0" fontAlgn="base">
              <a:lnSpc>
                <a:spcPct val="120000"/>
              </a:lnSpc>
            </a:pPr>
            <a:r>
              <a:rPr lang="zh-CN" altLang="en-US" sz="2400" b="1" dirty="0" smtClean="0">
                <a:solidFill>
                  <a:srgbClr val="0070C0"/>
                </a:solidFill>
                <a:latin typeface="微软雅黑" panose="020B0503020204020204" pitchFamily="34" charset="-122"/>
                <a:ea typeface="微软雅黑" panose="020B0503020204020204" pitchFamily="34" charset="-122"/>
              </a:rPr>
              <a:t>总结与分析</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solidFill>
                  <a:srgbClr val="0070C0"/>
                </a:solidFill>
                <a:latin typeface="微软雅黑" panose="020B0503020204020204" pitchFamily="34" charset="-122"/>
                <a:ea typeface="微软雅黑" panose="020B0503020204020204" pitchFamily="34" charset="-122"/>
              </a:rPr>
              <a:t>体检表记录要求</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44004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31238"/>
            <a:ext cx="3672408" cy="2028544"/>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32040" y="831238"/>
            <a:ext cx="3672408" cy="2028544"/>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775454"/>
            <a:ext cx="3672408" cy="2028544"/>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32040" y="2775454"/>
            <a:ext cx="3672408" cy="2028544"/>
          </a:xfrm>
          <a:prstGeom prst="rect">
            <a:avLst/>
          </a:prstGeom>
        </p:spPr>
      </p:pic>
      <p:sp>
        <p:nvSpPr>
          <p:cNvPr id="19" name="TextBox 18"/>
          <p:cNvSpPr txBox="1"/>
          <p:nvPr/>
        </p:nvSpPr>
        <p:spPr>
          <a:xfrm rot="156627">
            <a:off x="789328" y="1303598"/>
            <a:ext cx="2559800"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肢体残疾</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20" name="TextBox 19"/>
          <p:cNvSpPr txBox="1"/>
          <p:nvPr/>
        </p:nvSpPr>
        <p:spPr>
          <a:xfrm rot="156627">
            <a:off x="789554" y="1586667"/>
            <a:ext cx="2630318" cy="1015663"/>
          </a:xfrm>
          <a:prstGeom prst="rect">
            <a:avLst/>
          </a:prstGeom>
          <a:noFill/>
        </p:spPr>
        <p:txBody>
          <a:bodyPr wrap="square" rtlCol="0">
            <a:spAutoFit/>
          </a:bodyPr>
          <a:lstStyle/>
          <a:p>
            <a:pPr defTabSz="914400">
              <a:defRPr/>
            </a:pPr>
            <a:r>
              <a:rPr lang="zh-CN" altLang="zh-CN" sz="1200" b="1" dirty="0" smtClean="0"/>
              <a:t>肢体残疾需具体描述残疾的部位（如左上肢、右手小指末节等），残疾程度（残缺、功能障碍等）</a:t>
            </a:r>
            <a:endParaRPr lang="en-US" altLang="zh-CN" sz="1200" b="1" dirty="0" smtClean="0"/>
          </a:p>
          <a:p>
            <a:pPr defTabSz="914400">
              <a:defRPr/>
            </a:pPr>
            <a:r>
              <a:rPr lang="zh-CN" altLang="zh-CN" sz="1200" b="1" dirty="0" smtClean="0"/>
              <a:t>残疾证号由主检录在主检模块“残疾证号”一栏中</a:t>
            </a:r>
            <a:endParaRPr kumimoji="0" lang="en-US" altLang="zh-CN" sz="1200" b="1" i="0" u="none" strike="noStrike" kern="0" cap="none" spc="0" normalizeH="0" baseline="0" noProof="0" dirty="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endParaRPr>
          </a:p>
        </p:txBody>
      </p:sp>
      <p:sp>
        <p:nvSpPr>
          <p:cNvPr id="21" name="TextBox 20"/>
          <p:cNvSpPr txBox="1"/>
          <p:nvPr/>
        </p:nvSpPr>
        <p:spPr>
          <a:xfrm>
            <a:off x="5902122" y="1371299"/>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肢体功能障碍</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22" name="TextBox 21"/>
          <p:cNvSpPr txBox="1"/>
          <p:nvPr/>
        </p:nvSpPr>
        <p:spPr>
          <a:xfrm>
            <a:off x="5902122" y="1775041"/>
            <a:ext cx="2630318" cy="523220"/>
          </a:xfrm>
          <a:prstGeom prst="rect">
            <a:avLst/>
          </a:prstGeom>
          <a:noFill/>
        </p:spPr>
        <p:txBody>
          <a:bodyPr wrap="square" rtlCol="0">
            <a:spAutoFit/>
          </a:bodyPr>
          <a:lstStyle/>
          <a:p>
            <a:pPr lvl="0" defTabSz="914400">
              <a:defRPr/>
            </a:pPr>
            <a:r>
              <a:rPr lang="zh-CN" altLang="zh-CN" sz="1400" b="1" dirty="0" smtClean="0"/>
              <a:t>肢体运动功能障碍建议表述细化（屈、伸等）</a:t>
            </a:r>
            <a:endParaRPr kumimoji="0" lang="en-US" altLang="zh-CN" sz="1400" b="1" i="0" u="none" strike="noStrike" kern="0" cap="none" spc="0" normalizeH="0" baseline="0" noProof="0" dirty="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endParaRPr>
          </a:p>
        </p:txBody>
      </p:sp>
      <p:sp>
        <p:nvSpPr>
          <p:cNvPr id="23" name="TextBox 22"/>
          <p:cNvSpPr txBox="1"/>
          <p:nvPr/>
        </p:nvSpPr>
        <p:spPr>
          <a:xfrm rot="156627">
            <a:off x="703931" y="3258413"/>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听力记录</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24" name="TextBox 23"/>
          <p:cNvSpPr txBox="1"/>
          <p:nvPr/>
        </p:nvSpPr>
        <p:spPr>
          <a:xfrm rot="156627">
            <a:off x="703931" y="3645778"/>
            <a:ext cx="2630318" cy="738664"/>
          </a:xfrm>
          <a:prstGeom prst="rect">
            <a:avLst/>
          </a:prstGeom>
          <a:noFill/>
        </p:spPr>
        <p:txBody>
          <a:bodyPr wrap="square" rtlCol="0">
            <a:spAutoFit/>
          </a:bodyPr>
          <a:lstStyle/>
          <a:p>
            <a:pPr defTabSz="914400">
              <a:defRPr/>
            </a:pPr>
            <a:r>
              <a:rPr lang="zh-CN" altLang="zh-CN" sz="1400" b="1" dirty="0" smtClean="0"/>
              <a:t>顺序：耳语听力→口语听力→带助听器耳语听力→带助听器口语听力</a:t>
            </a:r>
            <a:endParaRPr kumimoji="0" lang="en-US" altLang="zh-CN" sz="1400" b="1" i="0" u="none" strike="noStrike" kern="0" cap="none" spc="0" normalizeH="0" baseline="0" noProof="0" dirty="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endParaRPr>
          </a:p>
        </p:txBody>
      </p:sp>
      <p:sp>
        <p:nvSpPr>
          <p:cNvPr id="25" name="TextBox 24"/>
          <p:cNvSpPr txBox="1"/>
          <p:nvPr/>
        </p:nvSpPr>
        <p:spPr>
          <a:xfrm>
            <a:off x="5816499" y="3335987"/>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唇、腭裂</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26" name="TextBox 25"/>
          <p:cNvSpPr txBox="1"/>
          <p:nvPr/>
        </p:nvSpPr>
        <p:spPr>
          <a:xfrm>
            <a:off x="5816499" y="3705294"/>
            <a:ext cx="2630318" cy="738664"/>
          </a:xfrm>
          <a:prstGeom prst="rect">
            <a:avLst/>
          </a:prstGeom>
          <a:noFill/>
        </p:spPr>
        <p:txBody>
          <a:bodyPr wrap="square" rtlCol="0">
            <a:spAutoFit/>
          </a:bodyPr>
          <a:lstStyle/>
          <a:p>
            <a:pPr lvl="0" defTabSz="914400">
              <a:defRPr/>
            </a:pPr>
            <a:r>
              <a:rPr lang="zh-CN" altLang="zh-CN" sz="1400" b="1" dirty="0" smtClean="0"/>
              <a:t>唇、腭裂需记录手术时间、明显的手术瘢痕，</a:t>
            </a:r>
            <a:r>
              <a:rPr lang="zh-CN" altLang="zh-CN" sz="1400" b="1" dirty="0" smtClean="0">
                <a:solidFill>
                  <a:srgbClr val="0070C0"/>
                </a:solidFill>
              </a:rPr>
              <a:t>腭裂必须记录发音情况</a:t>
            </a:r>
            <a:endParaRPr kumimoji="0" lang="en-US" altLang="zh-CN" sz="1400" b="1" i="0" u="none" strike="noStrike" kern="0" cap="none" spc="0" normalizeH="0" baseline="0" noProof="0" dirty="0">
              <a:ln>
                <a:noFill/>
              </a:ln>
              <a:solidFill>
                <a:srgbClr val="0070C0"/>
              </a:solidFill>
              <a:effectLst/>
              <a:uLnTx/>
              <a:uFillTx/>
              <a:latin typeface="Arial" pitchFamily="34" charset="0"/>
              <a:ea typeface="微软雅黑" pitchFamily="34" charset="-122"/>
              <a:cs typeface="Arial" pitchFamily="34" charset="0"/>
            </a:endParaRPr>
          </a:p>
        </p:txBody>
      </p:sp>
      <p:sp>
        <p:nvSpPr>
          <p:cNvPr id="27" name="TextBox 26"/>
          <p:cNvSpPr txBox="1"/>
          <p:nvPr/>
        </p:nvSpPr>
        <p:spPr>
          <a:xfrm rot="5400000">
            <a:off x="2975917" y="2298657"/>
            <a:ext cx="3200876" cy="584775"/>
          </a:xfrm>
          <a:prstGeom prst="rect">
            <a:avLst/>
          </a:prstGeom>
          <a:noFill/>
        </p:spPr>
        <p:txBody>
          <a:bodyPr vert="vert270" wrap="square" rtlCol="0" anchor="ctr" anchorCtr="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strike="noStrike" kern="0" cap="none" spc="0" normalizeH="0" baseline="0" noProof="0" dirty="0" smtClean="0">
                <a:ln>
                  <a:noFill/>
                </a:ln>
                <a:solidFill>
                  <a:srgbClr val="602E04"/>
                </a:solidFill>
                <a:effectLst>
                  <a:innerShdw blurRad="63500" dist="50800" dir="16200000">
                    <a:prstClr val="black">
                      <a:alpha val="50000"/>
                    </a:prstClr>
                  </a:innerShdw>
                </a:effectLst>
                <a:uLnTx/>
                <a:uFillTx/>
                <a:latin typeface="Adidas Unity" pitchFamily="2" charset="0"/>
              </a:rPr>
              <a:t>体检表记录要求</a:t>
            </a:r>
            <a:endParaRPr kumimoji="0" lang="zh-CN" altLang="en-US" sz="2800" b="1" i="0" strike="noStrike" kern="0" cap="none" spc="0" normalizeH="0" baseline="0" noProof="0" dirty="0">
              <a:ln>
                <a:noFill/>
              </a:ln>
              <a:solidFill>
                <a:srgbClr val="602E04"/>
              </a:solidFill>
              <a:effectLst>
                <a:innerShdw blurRad="63500" dist="50800" dir="16200000">
                  <a:prstClr val="black">
                    <a:alpha val="50000"/>
                  </a:prstClr>
                </a:innerShdw>
              </a:effectLst>
              <a:uLnTx/>
              <a:uFillTx/>
              <a:latin typeface="Adidas Unity" pitchFamily="2" charset="0"/>
            </a:endParaRPr>
          </a:p>
        </p:txBody>
      </p:sp>
      <p:sp>
        <p:nvSpPr>
          <p:cNvPr id="28" name="矩形 27"/>
          <p:cNvSpPr/>
          <p:nvPr/>
        </p:nvSpPr>
        <p:spPr>
          <a:xfrm>
            <a:off x="755576" y="123478"/>
            <a:ext cx="4182555" cy="497957"/>
          </a:xfrm>
          <a:prstGeom prst="rect">
            <a:avLst/>
          </a:prstGeom>
        </p:spPr>
        <p:txBody>
          <a:bodyPr wrap="none">
            <a:spAutoFit/>
          </a:bodyPr>
          <a:lstStyle/>
          <a:p>
            <a:pPr lvl="0" fontAlgn="base">
              <a:lnSpc>
                <a:spcPct val="120000"/>
              </a:lnSpc>
            </a:pPr>
            <a:r>
              <a:rPr lang="zh-CN" altLang="en-US" sz="2400" b="1" dirty="0" smtClean="0">
                <a:solidFill>
                  <a:srgbClr val="0070C0"/>
                </a:solidFill>
                <a:latin typeface="微软雅黑" panose="020B0503020204020204" pitchFamily="34" charset="-122"/>
                <a:ea typeface="微软雅黑" panose="020B0503020204020204" pitchFamily="34" charset="-122"/>
              </a:rPr>
              <a:t>总结与分析</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solidFill>
                  <a:srgbClr val="0070C0"/>
                </a:solidFill>
                <a:latin typeface="微软雅黑" panose="020B0503020204020204" pitchFamily="34" charset="-122"/>
                <a:ea typeface="微软雅黑" panose="020B0503020204020204" pitchFamily="34" charset="-122"/>
              </a:rPr>
              <a:t>体检表记录要求</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4400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5"/>
          <p:cNvSpPr/>
          <p:nvPr/>
        </p:nvSpPr>
        <p:spPr>
          <a:xfrm>
            <a:off x="539552" y="1264090"/>
            <a:ext cx="1804384" cy="3611916"/>
          </a:xfrm>
          <a:custGeom>
            <a:avLst/>
            <a:gdLst/>
            <a:ahLst/>
            <a:cxnLst/>
            <a:rect l="l" t="t" r="r" b="b"/>
            <a:pathLst>
              <a:path w="2088232" h="4968552">
                <a:moveTo>
                  <a:pt x="348046" y="0"/>
                </a:moveTo>
                <a:lnTo>
                  <a:pt x="1740186" y="0"/>
                </a:lnTo>
                <a:cubicBezTo>
                  <a:pt x="1932406" y="0"/>
                  <a:pt x="2088232" y="155826"/>
                  <a:pt x="2088232" y="348046"/>
                </a:cubicBezTo>
                <a:lnTo>
                  <a:pt x="2088232" y="4965280"/>
                </a:lnTo>
                <a:lnTo>
                  <a:pt x="2014428" y="4838031"/>
                </a:lnTo>
                <a:lnTo>
                  <a:pt x="1938726" y="4968552"/>
                </a:lnTo>
                <a:lnTo>
                  <a:pt x="1872033" y="4968552"/>
                </a:lnTo>
                <a:lnTo>
                  <a:pt x="1796331" y="4838031"/>
                </a:lnTo>
                <a:lnTo>
                  <a:pt x="1720629" y="4968552"/>
                </a:lnTo>
                <a:lnTo>
                  <a:pt x="1653936" y="4968552"/>
                </a:lnTo>
                <a:lnTo>
                  <a:pt x="1578234" y="4838031"/>
                </a:lnTo>
                <a:lnTo>
                  <a:pt x="1502532" y="4968552"/>
                </a:lnTo>
                <a:lnTo>
                  <a:pt x="1435839" y="4968552"/>
                </a:lnTo>
                <a:lnTo>
                  <a:pt x="1360137" y="4838031"/>
                </a:lnTo>
                <a:lnTo>
                  <a:pt x="1284435" y="4968552"/>
                </a:lnTo>
                <a:lnTo>
                  <a:pt x="1217742" y="4968552"/>
                </a:lnTo>
                <a:lnTo>
                  <a:pt x="1142040" y="4838031"/>
                </a:lnTo>
                <a:lnTo>
                  <a:pt x="1066338" y="4968552"/>
                </a:lnTo>
                <a:lnTo>
                  <a:pt x="999645" y="4968552"/>
                </a:lnTo>
                <a:lnTo>
                  <a:pt x="923943" y="4838031"/>
                </a:lnTo>
                <a:lnTo>
                  <a:pt x="848241" y="4968552"/>
                </a:lnTo>
                <a:lnTo>
                  <a:pt x="781548" y="4968552"/>
                </a:lnTo>
                <a:lnTo>
                  <a:pt x="705846" y="4838031"/>
                </a:lnTo>
                <a:lnTo>
                  <a:pt x="630144" y="4968552"/>
                </a:lnTo>
                <a:lnTo>
                  <a:pt x="563451" y="4968552"/>
                </a:lnTo>
                <a:lnTo>
                  <a:pt x="487749" y="4838031"/>
                </a:lnTo>
                <a:lnTo>
                  <a:pt x="412047" y="4968552"/>
                </a:lnTo>
                <a:lnTo>
                  <a:pt x="345354" y="4968552"/>
                </a:lnTo>
                <a:lnTo>
                  <a:pt x="269652" y="4838031"/>
                </a:lnTo>
                <a:lnTo>
                  <a:pt x="193950" y="4968552"/>
                </a:lnTo>
                <a:lnTo>
                  <a:pt x="127257" y="4968552"/>
                </a:lnTo>
                <a:lnTo>
                  <a:pt x="51555" y="4838031"/>
                </a:lnTo>
                <a:lnTo>
                  <a:pt x="0" y="4926919"/>
                </a:lnTo>
                <a:lnTo>
                  <a:pt x="0" y="348046"/>
                </a:lnTo>
                <a:cubicBezTo>
                  <a:pt x="0" y="155826"/>
                  <a:pt x="155826" y="0"/>
                  <a:pt x="348046" y="0"/>
                </a:cubicBezTo>
                <a:close/>
              </a:path>
            </a:pathLst>
          </a:custGeom>
          <a:gradFill flip="none" rotWithShape="1">
            <a:gsLst>
              <a:gs pos="0">
                <a:srgbClr val="32ADCE"/>
              </a:gs>
              <a:gs pos="100000">
                <a:srgbClr val="4BACC6">
                  <a:lumMod val="75000"/>
                  <a:shade val="100000"/>
                  <a:satMod val="115000"/>
                </a:srgbClr>
              </a:gs>
            </a:gsLst>
            <a:path path="circle">
              <a:fillToRect l="50000" t="50000" r="50000" b="50000"/>
            </a:path>
            <a:tileRect/>
          </a:gradFill>
          <a:ln w="25400" cap="flat" cmpd="sng" algn="ctr">
            <a:solidFill>
              <a:srgbClr val="32ADCE"/>
            </a:solidFill>
            <a:prstDash val="solid"/>
          </a:ln>
          <a:effectLst>
            <a:outerShdw blurRad="177800" dist="76200" dir="12000000" algn="tr" rotWithShape="0">
              <a:prstClr val="black">
                <a:alpha val="3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 name="TextBox 23"/>
          <p:cNvSpPr txBox="1"/>
          <p:nvPr/>
        </p:nvSpPr>
        <p:spPr>
          <a:xfrm>
            <a:off x="928613" y="1385869"/>
            <a:ext cx="1026263" cy="179126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13800" b="1" i="0" u="none" strike="noStrike" kern="0" cap="none" spc="0" normalizeH="0" baseline="0" noProof="0" dirty="0" smtClean="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rPr>
              <a:t>A</a:t>
            </a:r>
            <a:endParaRPr kumimoji="0" lang="zh-CN" altLang="en-US" sz="13800" b="1" i="0" u="none" strike="noStrike" kern="0" cap="none" spc="0" normalizeH="0" baseline="0" noProof="0" dirty="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endParaRPr>
          </a:p>
        </p:txBody>
      </p:sp>
      <p:sp>
        <p:nvSpPr>
          <p:cNvPr id="25" name="椭圆 24"/>
          <p:cNvSpPr/>
          <p:nvPr/>
        </p:nvSpPr>
        <p:spPr>
          <a:xfrm>
            <a:off x="1360956" y="1488011"/>
            <a:ext cx="155551" cy="116663"/>
          </a:xfrm>
          <a:prstGeom prst="ellipse">
            <a:avLst/>
          </a:prstGeom>
          <a:solidFill>
            <a:sysClr val="window" lastClr="FFFFFF"/>
          </a:solidFill>
          <a:ln w="25400" cap="flat" cmpd="sng" algn="ctr">
            <a:solidFill>
              <a:sysClr val="windowText" lastClr="000000">
                <a:lumMod val="65000"/>
                <a:lumOff val="35000"/>
              </a:sysClr>
            </a:solid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 name="矩形 25"/>
          <p:cNvSpPr/>
          <p:nvPr/>
        </p:nvSpPr>
        <p:spPr>
          <a:xfrm>
            <a:off x="1411120" y="1264091"/>
            <a:ext cx="77775" cy="282251"/>
          </a:xfrm>
          <a:prstGeom prst="rect">
            <a:avLst/>
          </a:prstGeom>
          <a:gradFill flip="none" rotWithShape="1">
            <a:gsLst>
              <a:gs pos="62000">
                <a:srgbClr val="674313"/>
              </a:gs>
              <a:gs pos="0">
                <a:srgbClr val="A2702E">
                  <a:shade val="30000"/>
                  <a:satMod val="115000"/>
                </a:srgbClr>
              </a:gs>
              <a:gs pos="20000">
                <a:srgbClr val="A2702E">
                  <a:shade val="67500"/>
                  <a:satMod val="115000"/>
                </a:srgbClr>
              </a:gs>
              <a:gs pos="38000">
                <a:srgbClr val="A16A22"/>
              </a:gs>
              <a:gs pos="100000">
                <a:srgbClr val="A2702E">
                  <a:shade val="100000"/>
                  <a:satMod val="11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圆角矩形 5"/>
          <p:cNvSpPr/>
          <p:nvPr/>
        </p:nvSpPr>
        <p:spPr>
          <a:xfrm>
            <a:off x="2627784" y="1264090"/>
            <a:ext cx="1804384" cy="3611916"/>
          </a:xfrm>
          <a:custGeom>
            <a:avLst/>
            <a:gdLst/>
            <a:ahLst/>
            <a:cxnLst/>
            <a:rect l="l" t="t" r="r" b="b"/>
            <a:pathLst>
              <a:path w="2088232" h="4968552">
                <a:moveTo>
                  <a:pt x="348046" y="0"/>
                </a:moveTo>
                <a:lnTo>
                  <a:pt x="1740186" y="0"/>
                </a:lnTo>
                <a:cubicBezTo>
                  <a:pt x="1932406" y="0"/>
                  <a:pt x="2088232" y="155826"/>
                  <a:pt x="2088232" y="348046"/>
                </a:cubicBezTo>
                <a:lnTo>
                  <a:pt x="2088232" y="4965280"/>
                </a:lnTo>
                <a:lnTo>
                  <a:pt x="2014428" y="4838031"/>
                </a:lnTo>
                <a:lnTo>
                  <a:pt x="1938726" y="4968552"/>
                </a:lnTo>
                <a:lnTo>
                  <a:pt x="1872033" y="4968552"/>
                </a:lnTo>
                <a:lnTo>
                  <a:pt x="1796331" y="4838031"/>
                </a:lnTo>
                <a:lnTo>
                  <a:pt x="1720629" y="4968552"/>
                </a:lnTo>
                <a:lnTo>
                  <a:pt x="1653936" y="4968552"/>
                </a:lnTo>
                <a:lnTo>
                  <a:pt x="1578234" y="4838031"/>
                </a:lnTo>
                <a:lnTo>
                  <a:pt x="1502532" y="4968552"/>
                </a:lnTo>
                <a:lnTo>
                  <a:pt x="1435839" y="4968552"/>
                </a:lnTo>
                <a:lnTo>
                  <a:pt x="1360137" y="4838031"/>
                </a:lnTo>
                <a:lnTo>
                  <a:pt x="1284435" y="4968552"/>
                </a:lnTo>
                <a:lnTo>
                  <a:pt x="1217742" y="4968552"/>
                </a:lnTo>
                <a:lnTo>
                  <a:pt x="1142040" y="4838031"/>
                </a:lnTo>
                <a:lnTo>
                  <a:pt x="1066338" y="4968552"/>
                </a:lnTo>
                <a:lnTo>
                  <a:pt x="999645" y="4968552"/>
                </a:lnTo>
                <a:lnTo>
                  <a:pt x="923943" y="4838031"/>
                </a:lnTo>
                <a:lnTo>
                  <a:pt x="848241" y="4968552"/>
                </a:lnTo>
                <a:lnTo>
                  <a:pt x="781548" y="4968552"/>
                </a:lnTo>
                <a:lnTo>
                  <a:pt x="705846" y="4838031"/>
                </a:lnTo>
                <a:lnTo>
                  <a:pt x="630144" y="4968552"/>
                </a:lnTo>
                <a:lnTo>
                  <a:pt x="563451" y="4968552"/>
                </a:lnTo>
                <a:lnTo>
                  <a:pt x="487749" y="4838031"/>
                </a:lnTo>
                <a:lnTo>
                  <a:pt x="412047" y="4968552"/>
                </a:lnTo>
                <a:lnTo>
                  <a:pt x="345354" y="4968552"/>
                </a:lnTo>
                <a:lnTo>
                  <a:pt x="269652" y="4838031"/>
                </a:lnTo>
                <a:lnTo>
                  <a:pt x="193950" y="4968552"/>
                </a:lnTo>
                <a:lnTo>
                  <a:pt x="127257" y="4968552"/>
                </a:lnTo>
                <a:lnTo>
                  <a:pt x="51555" y="4838031"/>
                </a:lnTo>
                <a:lnTo>
                  <a:pt x="0" y="4926919"/>
                </a:lnTo>
                <a:lnTo>
                  <a:pt x="0" y="348046"/>
                </a:lnTo>
                <a:cubicBezTo>
                  <a:pt x="0" y="155826"/>
                  <a:pt x="155826" y="0"/>
                  <a:pt x="348046" y="0"/>
                </a:cubicBezTo>
                <a:close/>
              </a:path>
            </a:pathLst>
          </a:custGeom>
          <a:gradFill flip="none" rotWithShape="1">
            <a:gsLst>
              <a:gs pos="1000">
                <a:srgbClr val="D88A88"/>
              </a:gs>
              <a:gs pos="100000">
                <a:srgbClr val="C0504D">
                  <a:shade val="100000"/>
                  <a:satMod val="115000"/>
                </a:srgbClr>
              </a:gs>
            </a:gsLst>
            <a:path path="circle">
              <a:fillToRect l="50000" t="50000" r="50000" b="50000"/>
            </a:path>
            <a:tileRect/>
          </a:gradFill>
          <a:ln w="25400" cap="flat" cmpd="sng" algn="ctr">
            <a:solidFill>
              <a:srgbClr val="D88A88"/>
            </a:solidFill>
            <a:prstDash val="solid"/>
          </a:ln>
          <a:effectLst>
            <a:outerShdw blurRad="177800" dist="76200" dir="12000000" algn="tr" rotWithShape="0">
              <a:prstClr val="black">
                <a:alpha val="3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TextBox 27"/>
          <p:cNvSpPr txBox="1"/>
          <p:nvPr/>
        </p:nvSpPr>
        <p:spPr>
          <a:xfrm>
            <a:off x="3016845" y="1385869"/>
            <a:ext cx="1026263" cy="179126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13800" b="1" i="0" u="none" strike="noStrike" kern="0" cap="none" spc="0" normalizeH="0" baseline="0" noProof="0" dirty="0" smtClean="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rPr>
              <a:t>B</a:t>
            </a:r>
            <a:endParaRPr kumimoji="0" lang="zh-CN" altLang="en-US" sz="13800" b="1" i="0" u="none" strike="noStrike" kern="0" cap="none" spc="0" normalizeH="0" baseline="0" noProof="0" dirty="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endParaRPr>
          </a:p>
        </p:txBody>
      </p:sp>
      <p:sp>
        <p:nvSpPr>
          <p:cNvPr id="29" name="椭圆 28"/>
          <p:cNvSpPr/>
          <p:nvPr/>
        </p:nvSpPr>
        <p:spPr>
          <a:xfrm>
            <a:off x="3124490" y="1488011"/>
            <a:ext cx="155551" cy="116663"/>
          </a:xfrm>
          <a:prstGeom prst="ellipse">
            <a:avLst/>
          </a:prstGeom>
          <a:solidFill>
            <a:sysClr val="window" lastClr="FFFFFF"/>
          </a:solidFill>
          <a:ln w="25400" cap="flat" cmpd="sng" algn="ctr">
            <a:solidFill>
              <a:sysClr val="windowText" lastClr="000000">
                <a:lumMod val="65000"/>
                <a:lumOff val="35000"/>
              </a:sysClr>
            </a:solid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矩形 29"/>
          <p:cNvSpPr/>
          <p:nvPr/>
        </p:nvSpPr>
        <p:spPr>
          <a:xfrm>
            <a:off x="3174655" y="1264091"/>
            <a:ext cx="77775" cy="282251"/>
          </a:xfrm>
          <a:prstGeom prst="rect">
            <a:avLst/>
          </a:prstGeom>
          <a:gradFill flip="none" rotWithShape="1">
            <a:gsLst>
              <a:gs pos="62000">
                <a:srgbClr val="674313"/>
              </a:gs>
              <a:gs pos="0">
                <a:srgbClr val="A2702E">
                  <a:shade val="30000"/>
                  <a:satMod val="115000"/>
                </a:srgbClr>
              </a:gs>
              <a:gs pos="20000">
                <a:srgbClr val="A2702E">
                  <a:shade val="67500"/>
                  <a:satMod val="115000"/>
                </a:srgbClr>
              </a:gs>
              <a:gs pos="38000">
                <a:srgbClr val="A16A22"/>
              </a:gs>
              <a:gs pos="100000">
                <a:srgbClr val="A2702E">
                  <a:shade val="100000"/>
                  <a:satMod val="11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圆角矩形 5"/>
          <p:cNvSpPr/>
          <p:nvPr/>
        </p:nvSpPr>
        <p:spPr>
          <a:xfrm>
            <a:off x="4716016" y="1264090"/>
            <a:ext cx="1804384" cy="3611916"/>
          </a:xfrm>
          <a:custGeom>
            <a:avLst/>
            <a:gdLst/>
            <a:ahLst/>
            <a:cxnLst/>
            <a:rect l="l" t="t" r="r" b="b"/>
            <a:pathLst>
              <a:path w="2088232" h="4968552">
                <a:moveTo>
                  <a:pt x="348046" y="0"/>
                </a:moveTo>
                <a:lnTo>
                  <a:pt x="1740186" y="0"/>
                </a:lnTo>
                <a:cubicBezTo>
                  <a:pt x="1932406" y="0"/>
                  <a:pt x="2088232" y="155826"/>
                  <a:pt x="2088232" y="348046"/>
                </a:cubicBezTo>
                <a:lnTo>
                  <a:pt x="2088232" y="4965280"/>
                </a:lnTo>
                <a:lnTo>
                  <a:pt x="2014428" y="4838031"/>
                </a:lnTo>
                <a:lnTo>
                  <a:pt x="1938726" y="4968552"/>
                </a:lnTo>
                <a:lnTo>
                  <a:pt x="1872033" y="4968552"/>
                </a:lnTo>
                <a:lnTo>
                  <a:pt x="1796331" y="4838031"/>
                </a:lnTo>
                <a:lnTo>
                  <a:pt x="1720629" y="4968552"/>
                </a:lnTo>
                <a:lnTo>
                  <a:pt x="1653936" y="4968552"/>
                </a:lnTo>
                <a:lnTo>
                  <a:pt x="1578234" y="4838031"/>
                </a:lnTo>
                <a:lnTo>
                  <a:pt x="1502532" y="4968552"/>
                </a:lnTo>
                <a:lnTo>
                  <a:pt x="1435839" y="4968552"/>
                </a:lnTo>
                <a:lnTo>
                  <a:pt x="1360137" y="4838031"/>
                </a:lnTo>
                <a:lnTo>
                  <a:pt x="1284435" y="4968552"/>
                </a:lnTo>
                <a:lnTo>
                  <a:pt x="1217742" y="4968552"/>
                </a:lnTo>
                <a:lnTo>
                  <a:pt x="1142040" y="4838031"/>
                </a:lnTo>
                <a:lnTo>
                  <a:pt x="1066338" y="4968552"/>
                </a:lnTo>
                <a:lnTo>
                  <a:pt x="999645" y="4968552"/>
                </a:lnTo>
                <a:lnTo>
                  <a:pt x="923943" y="4838031"/>
                </a:lnTo>
                <a:lnTo>
                  <a:pt x="848241" y="4968552"/>
                </a:lnTo>
                <a:lnTo>
                  <a:pt x="781548" y="4968552"/>
                </a:lnTo>
                <a:lnTo>
                  <a:pt x="705846" y="4838031"/>
                </a:lnTo>
                <a:lnTo>
                  <a:pt x="630144" y="4968552"/>
                </a:lnTo>
                <a:lnTo>
                  <a:pt x="563451" y="4968552"/>
                </a:lnTo>
                <a:lnTo>
                  <a:pt x="487749" y="4838031"/>
                </a:lnTo>
                <a:lnTo>
                  <a:pt x="412047" y="4968552"/>
                </a:lnTo>
                <a:lnTo>
                  <a:pt x="345354" y="4968552"/>
                </a:lnTo>
                <a:lnTo>
                  <a:pt x="269652" y="4838031"/>
                </a:lnTo>
                <a:lnTo>
                  <a:pt x="193950" y="4968552"/>
                </a:lnTo>
                <a:lnTo>
                  <a:pt x="127257" y="4968552"/>
                </a:lnTo>
                <a:lnTo>
                  <a:pt x="51555" y="4838031"/>
                </a:lnTo>
                <a:lnTo>
                  <a:pt x="0" y="4926919"/>
                </a:lnTo>
                <a:lnTo>
                  <a:pt x="0" y="348046"/>
                </a:lnTo>
                <a:cubicBezTo>
                  <a:pt x="0" y="155826"/>
                  <a:pt x="155826" y="0"/>
                  <a:pt x="348046" y="0"/>
                </a:cubicBezTo>
                <a:close/>
              </a:path>
            </a:pathLst>
          </a:custGeom>
          <a:gradFill flip="none" rotWithShape="1">
            <a:gsLst>
              <a:gs pos="0">
                <a:srgbClr val="B9D08C"/>
              </a:gs>
              <a:gs pos="100000">
                <a:srgbClr val="9BBB59">
                  <a:shade val="100000"/>
                  <a:satMod val="115000"/>
                </a:srgbClr>
              </a:gs>
            </a:gsLst>
            <a:path path="circle">
              <a:fillToRect l="50000" t="50000" r="50000" b="50000"/>
            </a:path>
            <a:tileRect/>
          </a:gradFill>
          <a:ln w="25400" cap="flat" cmpd="sng" algn="ctr">
            <a:solidFill>
              <a:srgbClr val="B9D08C"/>
            </a:solidFill>
            <a:prstDash val="solid"/>
          </a:ln>
          <a:effectLst>
            <a:outerShdw blurRad="177800" dist="76200" dir="12000000" algn="tr" rotWithShape="0">
              <a:prstClr val="black">
                <a:alpha val="3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TextBox 31"/>
          <p:cNvSpPr txBox="1"/>
          <p:nvPr/>
        </p:nvSpPr>
        <p:spPr>
          <a:xfrm>
            <a:off x="5105077" y="1385869"/>
            <a:ext cx="1026263" cy="179126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13800" b="1" i="0" u="none" strike="noStrike" kern="0" cap="none" spc="0" normalizeH="0" baseline="0" noProof="0" dirty="0" smtClean="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rPr>
              <a:t>C</a:t>
            </a:r>
            <a:endParaRPr kumimoji="0" lang="zh-CN" altLang="en-US" sz="13800" b="1" i="0" u="none" strike="noStrike" kern="0" cap="none" spc="0" normalizeH="0" baseline="0" noProof="0" dirty="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endParaRPr>
          </a:p>
        </p:txBody>
      </p:sp>
      <p:sp>
        <p:nvSpPr>
          <p:cNvPr id="33" name="椭圆 32"/>
          <p:cNvSpPr/>
          <p:nvPr/>
        </p:nvSpPr>
        <p:spPr>
          <a:xfrm>
            <a:off x="5440281" y="1488011"/>
            <a:ext cx="155551" cy="116663"/>
          </a:xfrm>
          <a:prstGeom prst="ellipse">
            <a:avLst/>
          </a:prstGeom>
          <a:solidFill>
            <a:sysClr val="window" lastClr="FFFFFF"/>
          </a:solidFill>
          <a:ln w="25400" cap="flat" cmpd="sng" algn="ctr">
            <a:solidFill>
              <a:sysClr val="windowText" lastClr="000000">
                <a:lumMod val="65000"/>
                <a:lumOff val="35000"/>
              </a:sysClr>
            </a:solid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 name="矩形 33"/>
          <p:cNvSpPr/>
          <p:nvPr/>
        </p:nvSpPr>
        <p:spPr>
          <a:xfrm>
            <a:off x="5490446" y="1264091"/>
            <a:ext cx="77775" cy="282251"/>
          </a:xfrm>
          <a:prstGeom prst="rect">
            <a:avLst/>
          </a:prstGeom>
          <a:gradFill flip="none" rotWithShape="1">
            <a:gsLst>
              <a:gs pos="62000">
                <a:srgbClr val="674313"/>
              </a:gs>
              <a:gs pos="0">
                <a:srgbClr val="A2702E">
                  <a:shade val="30000"/>
                  <a:satMod val="115000"/>
                </a:srgbClr>
              </a:gs>
              <a:gs pos="20000">
                <a:srgbClr val="A2702E">
                  <a:shade val="67500"/>
                  <a:satMod val="115000"/>
                </a:srgbClr>
              </a:gs>
              <a:gs pos="38000">
                <a:srgbClr val="A16A22"/>
              </a:gs>
              <a:gs pos="100000">
                <a:srgbClr val="A2702E">
                  <a:shade val="100000"/>
                  <a:satMod val="11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 name="TextBox 34"/>
          <p:cNvSpPr txBox="1"/>
          <p:nvPr/>
        </p:nvSpPr>
        <p:spPr>
          <a:xfrm>
            <a:off x="659286" y="2865006"/>
            <a:ext cx="1660368" cy="1600438"/>
          </a:xfrm>
          <a:prstGeom prst="rect">
            <a:avLst/>
          </a:prstGeom>
          <a:noFill/>
        </p:spPr>
        <p:txBody>
          <a:bodyPr wrap="square" rtlCol="0">
            <a:spAutoFit/>
          </a:bodyPr>
          <a:lstStyle/>
          <a:p>
            <a:r>
              <a:rPr lang="zh-CN" altLang="en-US" sz="1400" b="1" dirty="0" smtClean="0"/>
              <a:t>关于疾病诊断</a:t>
            </a:r>
            <a:r>
              <a:rPr lang="en-US" altLang="zh-CN" sz="1400" b="1" dirty="0" smtClean="0"/>
              <a:t>——</a:t>
            </a:r>
          </a:p>
          <a:p>
            <a:r>
              <a:rPr lang="zh-CN" altLang="zh-CN" sz="1400" b="1" dirty="0" smtClean="0"/>
              <a:t>建议不</a:t>
            </a:r>
            <a:r>
              <a:rPr lang="zh-CN" altLang="en-US" sz="1400" b="1" dirty="0" smtClean="0"/>
              <a:t>要</a:t>
            </a:r>
            <a:r>
              <a:rPr lang="zh-CN" altLang="zh-CN" sz="1400" b="1" dirty="0" smtClean="0"/>
              <a:t>写</a:t>
            </a:r>
            <a:r>
              <a:rPr lang="zh-CN" altLang="en-US" sz="1400" b="1" dirty="0" smtClean="0"/>
              <a:t>“</a:t>
            </a:r>
            <a:r>
              <a:rPr lang="zh-CN" altLang="zh-CN" sz="1400" b="1" dirty="0" smtClean="0"/>
              <a:t>待查</a:t>
            </a:r>
            <a:r>
              <a:rPr lang="zh-CN" altLang="en-US" sz="1400" b="1" dirty="0" smtClean="0"/>
              <a:t>”或使用</a:t>
            </a:r>
            <a:r>
              <a:rPr lang="zh-CN" altLang="zh-CN" sz="1400" b="1" dirty="0" smtClean="0"/>
              <a:t> “？” </a:t>
            </a:r>
            <a:endParaRPr lang="en-US" altLang="zh-CN" sz="1400" b="1" dirty="0" smtClean="0"/>
          </a:p>
          <a:p>
            <a:r>
              <a:rPr lang="zh-CN" altLang="zh-CN" sz="1400" b="1" dirty="0" smtClean="0"/>
              <a:t>若确实疾病病因目前不明，建议积极跟踪，</a:t>
            </a:r>
            <a:r>
              <a:rPr lang="zh-CN" altLang="en-US" sz="1400" b="1" dirty="0" smtClean="0"/>
              <a:t>记录进展情况</a:t>
            </a:r>
            <a:endParaRPr kumimoji="0" lang="en-US" altLang="zh-CN" sz="1400" b="1" i="0" u="none" strike="noStrike" kern="0" cap="none" spc="0" normalizeH="0" baseline="0" noProof="0" dirty="0">
              <a:ln>
                <a:noFill/>
              </a:ln>
              <a:solidFill>
                <a:sysClr val="windowText" lastClr="000000">
                  <a:lumMod val="85000"/>
                  <a:lumOff val="15000"/>
                </a:sysClr>
              </a:solidFill>
              <a:effectLst/>
              <a:uLnTx/>
              <a:uFillTx/>
              <a:latin typeface="Arial" pitchFamily="34" charset="0"/>
              <a:ea typeface="微软雅黑" pitchFamily="34" charset="-122"/>
              <a:cs typeface="Arial" pitchFamily="34" charset="0"/>
            </a:endParaRPr>
          </a:p>
        </p:txBody>
      </p:sp>
      <p:sp>
        <p:nvSpPr>
          <p:cNvPr id="36" name="TextBox 35"/>
          <p:cNvSpPr txBox="1"/>
          <p:nvPr/>
        </p:nvSpPr>
        <p:spPr>
          <a:xfrm>
            <a:off x="2771800" y="2914947"/>
            <a:ext cx="1660368" cy="1815882"/>
          </a:xfrm>
          <a:prstGeom prst="rect">
            <a:avLst/>
          </a:prstGeom>
          <a:noFill/>
        </p:spPr>
        <p:txBody>
          <a:bodyPr wrap="square" rtlCol="0">
            <a:spAutoFit/>
          </a:bodyPr>
          <a:lstStyle/>
          <a:p>
            <a:pPr lvl="0" defTabSz="914400">
              <a:defRPr/>
            </a:pPr>
            <a:r>
              <a:rPr lang="zh-CN" altLang="en-US" sz="1400" b="1" dirty="0" smtClean="0"/>
              <a:t>关于肿瘤</a:t>
            </a:r>
            <a:r>
              <a:rPr lang="en-US" altLang="zh-CN" sz="1400" b="1" dirty="0" smtClean="0"/>
              <a:t>——</a:t>
            </a:r>
          </a:p>
          <a:p>
            <a:pPr defTabSz="914400">
              <a:defRPr/>
            </a:pPr>
            <a:r>
              <a:rPr lang="zh-CN" altLang="en-US" sz="1400" b="1" dirty="0" smtClean="0"/>
              <a:t>需</a:t>
            </a:r>
            <a:r>
              <a:rPr lang="zh-CN" altLang="zh-CN" sz="1400" b="1" dirty="0" smtClean="0"/>
              <a:t>标明</a:t>
            </a:r>
            <a:r>
              <a:rPr lang="zh-CN" altLang="en-US" sz="1400" b="1" dirty="0" smtClean="0"/>
              <a:t>诊断</a:t>
            </a:r>
            <a:r>
              <a:rPr lang="zh-CN" altLang="zh-CN" sz="1400" b="1" dirty="0" smtClean="0"/>
              <a:t>医院</a:t>
            </a:r>
            <a:r>
              <a:rPr lang="zh-CN" altLang="en-US" sz="1400" b="1" dirty="0" smtClean="0"/>
              <a:t>名称、诊断</a:t>
            </a:r>
            <a:r>
              <a:rPr lang="zh-CN" altLang="zh-CN" sz="1400" b="1" dirty="0" smtClean="0"/>
              <a:t>时间，是否手术，术后有无复发或</a:t>
            </a:r>
            <a:r>
              <a:rPr lang="zh-CN" altLang="zh-CN" sz="1400" b="1" dirty="0" smtClean="0"/>
              <a:t>转移</a:t>
            </a:r>
            <a:r>
              <a:rPr lang="zh-CN" altLang="en-US" sz="1400" b="1" dirty="0" smtClean="0"/>
              <a:t>、</a:t>
            </a:r>
            <a:r>
              <a:rPr lang="zh-CN" altLang="en-US" sz="1400" b="1" dirty="0"/>
              <a:t>预后情况，是否能坚持学业。</a:t>
            </a:r>
            <a:endParaRPr lang="en-US" altLang="zh-CN" sz="1400" b="1" dirty="0"/>
          </a:p>
          <a:p>
            <a:pPr lvl="0" defTabSz="914400">
              <a:defRPr/>
            </a:pPr>
            <a:endParaRPr kumimoji="0" lang="en-US" altLang="zh-CN" sz="1400" b="1" i="0" u="none" strike="noStrike" kern="0" cap="none" spc="0" normalizeH="0" baseline="0" noProof="0" dirty="0">
              <a:ln>
                <a:noFill/>
              </a:ln>
              <a:solidFill>
                <a:sysClr val="windowText" lastClr="000000">
                  <a:lumMod val="85000"/>
                  <a:lumOff val="15000"/>
                </a:sysClr>
              </a:solidFill>
              <a:effectLst/>
              <a:uLnTx/>
              <a:uFillTx/>
              <a:latin typeface="Arial" pitchFamily="34" charset="0"/>
              <a:ea typeface="微软雅黑" pitchFamily="34" charset="-122"/>
              <a:cs typeface="Arial" pitchFamily="34" charset="0"/>
            </a:endParaRPr>
          </a:p>
        </p:txBody>
      </p:sp>
      <p:sp>
        <p:nvSpPr>
          <p:cNvPr id="37" name="TextBox 36"/>
          <p:cNvSpPr txBox="1"/>
          <p:nvPr/>
        </p:nvSpPr>
        <p:spPr>
          <a:xfrm>
            <a:off x="4784243" y="2879581"/>
            <a:ext cx="1726492" cy="1823576"/>
          </a:xfrm>
          <a:prstGeom prst="rect">
            <a:avLst/>
          </a:prstGeom>
          <a:noFill/>
        </p:spPr>
        <p:txBody>
          <a:bodyPr wrap="square" rtlCol="0">
            <a:spAutoFit/>
          </a:bodyPr>
          <a:lstStyle/>
          <a:p>
            <a:r>
              <a:rPr lang="zh-CN" altLang="en-US" sz="1250" b="1" dirty="0" smtClean="0"/>
              <a:t>关于特殊疾病记录</a:t>
            </a:r>
            <a:r>
              <a:rPr lang="en-US" altLang="zh-CN" sz="1250" b="1" dirty="0" smtClean="0"/>
              <a:t>——</a:t>
            </a:r>
            <a:r>
              <a:rPr lang="zh-CN" altLang="en-US" sz="1250" b="1" dirty="0" smtClean="0"/>
              <a:t>神经、内分泌、血液、代谢等系统的严重</a:t>
            </a:r>
            <a:r>
              <a:rPr lang="zh-CN" altLang="zh-CN" sz="1250" b="1" dirty="0" smtClean="0"/>
              <a:t>疾病</a:t>
            </a:r>
            <a:r>
              <a:rPr lang="zh-CN" altLang="en-US" sz="1250" b="1" dirty="0" smtClean="0"/>
              <a:t>或</a:t>
            </a:r>
            <a:r>
              <a:rPr lang="zh-CN" altLang="zh-CN" sz="1250" b="1" dirty="0" smtClean="0"/>
              <a:t>重大手术可能存在后遗症者</a:t>
            </a:r>
            <a:r>
              <a:rPr lang="zh-CN" altLang="en-US" sz="1250" b="1" dirty="0" smtClean="0"/>
              <a:t>，</a:t>
            </a:r>
            <a:r>
              <a:rPr lang="zh-CN" altLang="zh-CN" sz="1250" b="1" smtClean="0"/>
              <a:t>需</a:t>
            </a:r>
            <a:r>
              <a:rPr lang="zh-CN" altLang="zh-CN" sz="1250" b="1" smtClean="0"/>
              <a:t>记录</a:t>
            </a:r>
            <a:r>
              <a:rPr lang="zh-CN" altLang="en-US" sz="1250" b="1"/>
              <a:t>目前</a:t>
            </a:r>
            <a:r>
              <a:rPr lang="zh-CN" altLang="zh-CN" sz="1250" b="1" smtClean="0"/>
              <a:t>治疗</a:t>
            </a:r>
            <a:r>
              <a:rPr lang="zh-CN" altLang="zh-CN" sz="1250" b="1" dirty="0" smtClean="0"/>
              <a:t>情况及恢复情况，近</a:t>
            </a:r>
            <a:r>
              <a:rPr lang="en-US" altLang="zh-CN" sz="1250" b="1" dirty="0" smtClean="0"/>
              <a:t>1-2</a:t>
            </a:r>
            <a:r>
              <a:rPr lang="zh-CN" altLang="zh-CN" sz="1250" b="1" dirty="0" smtClean="0"/>
              <a:t>月代表性指标检测情况，必要时出具专科意见</a:t>
            </a:r>
            <a:endParaRPr lang="zh-CN" altLang="zh-CN" sz="1250" b="1" dirty="0"/>
          </a:p>
        </p:txBody>
      </p:sp>
      <p:sp>
        <p:nvSpPr>
          <p:cNvPr id="39" name="圆角矩形 5"/>
          <p:cNvSpPr/>
          <p:nvPr/>
        </p:nvSpPr>
        <p:spPr>
          <a:xfrm>
            <a:off x="6800064" y="1264090"/>
            <a:ext cx="1804384" cy="3611916"/>
          </a:xfrm>
          <a:custGeom>
            <a:avLst/>
            <a:gdLst/>
            <a:ahLst/>
            <a:cxnLst/>
            <a:rect l="l" t="t" r="r" b="b"/>
            <a:pathLst>
              <a:path w="2088232" h="4968552">
                <a:moveTo>
                  <a:pt x="348046" y="0"/>
                </a:moveTo>
                <a:lnTo>
                  <a:pt x="1740186" y="0"/>
                </a:lnTo>
                <a:cubicBezTo>
                  <a:pt x="1932406" y="0"/>
                  <a:pt x="2088232" y="155826"/>
                  <a:pt x="2088232" y="348046"/>
                </a:cubicBezTo>
                <a:lnTo>
                  <a:pt x="2088232" y="4965280"/>
                </a:lnTo>
                <a:lnTo>
                  <a:pt x="2014428" y="4838031"/>
                </a:lnTo>
                <a:lnTo>
                  <a:pt x="1938726" y="4968552"/>
                </a:lnTo>
                <a:lnTo>
                  <a:pt x="1872033" y="4968552"/>
                </a:lnTo>
                <a:lnTo>
                  <a:pt x="1796331" y="4838031"/>
                </a:lnTo>
                <a:lnTo>
                  <a:pt x="1720629" y="4968552"/>
                </a:lnTo>
                <a:lnTo>
                  <a:pt x="1653936" y="4968552"/>
                </a:lnTo>
                <a:lnTo>
                  <a:pt x="1578234" y="4838031"/>
                </a:lnTo>
                <a:lnTo>
                  <a:pt x="1502532" y="4968552"/>
                </a:lnTo>
                <a:lnTo>
                  <a:pt x="1435839" y="4968552"/>
                </a:lnTo>
                <a:lnTo>
                  <a:pt x="1360137" y="4838031"/>
                </a:lnTo>
                <a:lnTo>
                  <a:pt x="1284435" y="4968552"/>
                </a:lnTo>
                <a:lnTo>
                  <a:pt x="1217742" y="4968552"/>
                </a:lnTo>
                <a:lnTo>
                  <a:pt x="1142040" y="4838031"/>
                </a:lnTo>
                <a:lnTo>
                  <a:pt x="1066338" y="4968552"/>
                </a:lnTo>
                <a:lnTo>
                  <a:pt x="999645" y="4968552"/>
                </a:lnTo>
                <a:lnTo>
                  <a:pt x="923943" y="4838031"/>
                </a:lnTo>
                <a:lnTo>
                  <a:pt x="848241" y="4968552"/>
                </a:lnTo>
                <a:lnTo>
                  <a:pt x="781548" y="4968552"/>
                </a:lnTo>
                <a:lnTo>
                  <a:pt x="705846" y="4838031"/>
                </a:lnTo>
                <a:lnTo>
                  <a:pt x="630144" y="4968552"/>
                </a:lnTo>
                <a:lnTo>
                  <a:pt x="563451" y="4968552"/>
                </a:lnTo>
                <a:lnTo>
                  <a:pt x="487749" y="4838031"/>
                </a:lnTo>
                <a:lnTo>
                  <a:pt x="412047" y="4968552"/>
                </a:lnTo>
                <a:lnTo>
                  <a:pt x="345354" y="4968552"/>
                </a:lnTo>
                <a:lnTo>
                  <a:pt x="269652" y="4838031"/>
                </a:lnTo>
                <a:lnTo>
                  <a:pt x="193950" y="4968552"/>
                </a:lnTo>
                <a:lnTo>
                  <a:pt x="127257" y="4968552"/>
                </a:lnTo>
                <a:lnTo>
                  <a:pt x="51555" y="4838031"/>
                </a:lnTo>
                <a:lnTo>
                  <a:pt x="0" y="4926919"/>
                </a:lnTo>
                <a:lnTo>
                  <a:pt x="0" y="348046"/>
                </a:lnTo>
                <a:cubicBezTo>
                  <a:pt x="0" y="155826"/>
                  <a:pt x="155826" y="0"/>
                  <a:pt x="348046" y="0"/>
                </a:cubicBezTo>
                <a:close/>
              </a:path>
            </a:pathLst>
          </a:custGeom>
          <a:gradFill flip="none" rotWithShape="1">
            <a:gsLst>
              <a:gs pos="0">
                <a:srgbClr val="EFEF9B"/>
              </a:gs>
              <a:gs pos="100000">
                <a:srgbClr val="FFC000"/>
              </a:gs>
            </a:gsLst>
            <a:path path="circle">
              <a:fillToRect l="50000" t="50000" r="50000" b="50000"/>
            </a:path>
            <a:tileRect/>
          </a:gradFill>
          <a:ln w="25400" cap="flat" cmpd="sng" algn="ctr">
            <a:solidFill>
              <a:srgbClr val="FFD44B"/>
            </a:solidFill>
            <a:prstDash val="solid"/>
          </a:ln>
          <a:effectLst>
            <a:outerShdw blurRad="177800" dist="76200" dir="12000000" algn="tr" rotWithShape="0">
              <a:prstClr val="black">
                <a:alpha val="3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TextBox 39"/>
          <p:cNvSpPr txBox="1"/>
          <p:nvPr/>
        </p:nvSpPr>
        <p:spPr>
          <a:xfrm>
            <a:off x="7189125" y="1385869"/>
            <a:ext cx="1026263" cy="179126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13800" b="1" i="0" u="none" strike="noStrike" kern="0" cap="none" spc="0" normalizeH="0" baseline="0" noProof="0" dirty="0" smtClean="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rPr>
              <a:t>D</a:t>
            </a:r>
            <a:endParaRPr kumimoji="0" lang="zh-CN" altLang="en-US" sz="13800" b="1" i="0" u="none" strike="noStrike" kern="0" cap="none" spc="0" normalizeH="0" baseline="0" noProof="0" dirty="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endParaRPr>
          </a:p>
        </p:txBody>
      </p:sp>
      <p:sp>
        <p:nvSpPr>
          <p:cNvPr id="41" name="椭圆 40"/>
          <p:cNvSpPr/>
          <p:nvPr/>
        </p:nvSpPr>
        <p:spPr>
          <a:xfrm>
            <a:off x="7524329" y="1488011"/>
            <a:ext cx="155551" cy="116663"/>
          </a:xfrm>
          <a:prstGeom prst="ellipse">
            <a:avLst/>
          </a:prstGeom>
          <a:solidFill>
            <a:sysClr val="window" lastClr="FFFFFF"/>
          </a:solidFill>
          <a:ln w="25400" cap="flat" cmpd="sng" algn="ctr">
            <a:solidFill>
              <a:sysClr val="windowText" lastClr="000000">
                <a:lumMod val="65000"/>
                <a:lumOff val="35000"/>
              </a:sysClr>
            </a:solid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2" name="矩形 41"/>
          <p:cNvSpPr/>
          <p:nvPr/>
        </p:nvSpPr>
        <p:spPr>
          <a:xfrm>
            <a:off x="7574494" y="1264091"/>
            <a:ext cx="77775" cy="282251"/>
          </a:xfrm>
          <a:prstGeom prst="rect">
            <a:avLst/>
          </a:prstGeom>
          <a:gradFill flip="none" rotWithShape="1">
            <a:gsLst>
              <a:gs pos="62000">
                <a:srgbClr val="674313"/>
              </a:gs>
              <a:gs pos="0">
                <a:srgbClr val="A2702E">
                  <a:shade val="30000"/>
                  <a:satMod val="115000"/>
                </a:srgbClr>
              </a:gs>
              <a:gs pos="20000">
                <a:srgbClr val="A2702E">
                  <a:shade val="67500"/>
                  <a:satMod val="115000"/>
                </a:srgbClr>
              </a:gs>
              <a:gs pos="38000">
                <a:srgbClr val="A16A22"/>
              </a:gs>
              <a:gs pos="100000">
                <a:srgbClr val="A2702E">
                  <a:shade val="100000"/>
                  <a:satMod val="11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TextBox 42"/>
          <p:cNvSpPr txBox="1"/>
          <p:nvPr/>
        </p:nvSpPr>
        <p:spPr>
          <a:xfrm>
            <a:off x="6938196" y="2986375"/>
            <a:ext cx="1594244" cy="1384995"/>
          </a:xfrm>
          <a:prstGeom prst="rect">
            <a:avLst/>
          </a:prstGeom>
          <a:noFill/>
        </p:spPr>
        <p:txBody>
          <a:bodyPr wrap="square" rtlCol="0">
            <a:spAutoFit/>
          </a:bodyPr>
          <a:lstStyle/>
          <a:p>
            <a:r>
              <a:rPr lang="zh-CN" altLang="en-US" sz="1400" b="1" dirty="0" smtClean="0"/>
              <a:t>关于肺结核</a:t>
            </a:r>
            <a:r>
              <a:rPr lang="en-US" altLang="zh-CN" sz="1400" b="1" dirty="0" smtClean="0"/>
              <a:t>——</a:t>
            </a:r>
          </a:p>
          <a:p>
            <a:r>
              <a:rPr lang="zh-CN" altLang="en-US" sz="1400" b="1" dirty="0" smtClean="0"/>
              <a:t>肺结核须根据标准从严掌握</a:t>
            </a:r>
            <a:r>
              <a:rPr lang="zh-CN" altLang="en-US" sz="1400" b="1" dirty="0"/>
              <a:t>，按照</a:t>
            </a:r>
            <a:r>
              <a:rPr lang="en-US" altLang="zh-CN" sz="1400" b="1" dirty="0"/>
              <a:t>《</a:t>
            </a:r>
            <a:r>
              <a:rPr lang="zh-CN" altLang="zh-CN" sz="1400" b="1" dirty="0"/>
              <a:t>学校结核病防控工作规范</a:t>
            </a:r>
            <a:r>
              <a:rPr lang="en-US" altLang="zh-CN" sz="1400" b="1" dirty="0"/>
              <a:t>》</a:t>
            </a:r>
            <a:r>
              <a:rPr lang="zh-CN" altLang="en-US" sz="1400" b="1" dirty="0"/>
              <a:t>相关要求执行</a:t>
            </a:r>
            <a:endParaRPr lang="zh-CN" altLang="zh-CN" sz="1400" b="1" dirty="0"/>
          </a:p>
        </p:txBody>
      </p:sp>
      <p:sp>
        <p:nvSpPr>
          <p:cNvPr id="44" name="矩形 43"/>
          <p:cNvSpPr/>
          <p:nvPr/>
        </p:nvSpPr>
        <p:spPr>
          <a:xfrm>
            <a:off x="755576" y="123478"/>
            <a:ext cx="4028667" cy="497957"/>
          </a:xfrm>
          <a:prstGeom prst="rect">
            <a:avLst/>
          </a:prstGeom>
        </p:spPr>
        <p:txBody>
          <a:bodyPr wrap="none">
            <a:spAutoFit/>
          </a:bodyPr>
          <a:lstStyle/>
          <a:p>
            <a:pPr lvl="0" fontAlgn="base">
              <a:lnSpc>
                <a:spcPct val="120000"/>
              </a:lnSpc>
            </a:pPr>
            <a:r>
              <a:rPr lang="zh-CN" altLang="en-US" sz="2400" b="1" dirty="0" smtClean="0">
                <a:solidFill>
                  <a:srgbClr val="0070C0"/>
                </a:solidFill>
                <a:latin typeface="微软雅黑" panose="020B0503020204020204" pitchFamily="34" charset="-122"/>
                <a:ea typeface="微软雅黑" panose="020B0503020204020204" pitchFamily="34" charset="-122"/>
              </a:rPr>
              <a:t>体检表记录要求</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solidFill>
                  <a:srgbClr val="0070C0"/>
                </a:solidFill>
                <a:latin typeface="微软雅黑" panose="020B0503020204020204" pitchFamily="34" charset="-122"/>
                <a:ea typeface="微软雅黑" panose="020B0503020204020204" pitchFamily="34" charset="-122"/>
              </a:rPr>
              <a:t>重点提示</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5108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755576" y="123478"/>
            <a:ext cx="4028667" cy="497957"/>
          </a:xfrm>
          <a:prstGeom prst="rect">
            <a:avLst/>
          </a:prstGeom>
        </p:spPr>
        <p:txBody>
          <a:bodyPr wrap="none">
            <a:spAutoFit/>
          </a:bodyPr>
          <a:lstStyle/>
          <a:p>
            <a:pPr lvl="0" fontAlgn="base">
              <a:lnSpc>
                <a:spcPct val="120000"/>
              </a:lnSpc>
            </a:pPr>
            <a:r>
              <a:rPr lang="zh-CN" altLang="en-US" sz="2400" b="1" dirty="0" smtClean="0">
                <a:solidFill>
                  <a:srgbClr val="0070C0"/>
                </a:solidFill>
                <a:latin typeface="微软雅黑" panose="020B0503020204020204" pitchFamily="34" charset="-122"/>
                <a:ea typeface="微软雅黑" panose="020B0503020204020204" pitchFamily="34" charset="-122"/>
              </a:rPr>
              <a:t>体检表记录要求</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solidFill>
                  <a:srgbClr val="0070C0"/>
                </a:solidFill>
                <a:latin typeface="微软雅黑" panose="020B0503020204020204" pitchFamily="34" charset="-122"/>
                <a:ea typeface="微软雅黑" panose="020B0503020204020204" pitchFamily="34" charset="-122"/>
              </a:rPr>
              <a:t>重点提示</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39552" y="1419622"/>
            <a:ext cx="7992888" cy="2585323"/>
          </a:xfrm>
          <a:prstGeom prst="rect">
            <a:avLst/>
          </a:prstGeom>
          <a:noFill/>
        </p:spPr>
        <p:txBody>
          <a:bodyPr wrap="square" rtlCol="0">
            <a:spAutoFit/>
          </a:bodyPr>
          <a:lstStyle/>
          <a:p>
            <a:r>
              <a:rPr lang="en-US" altLang="zh-CN" sz="1800" b="1" dirty="0">
                <a:latin typeface="微软雅黑" panose="020B0503020204020204" pitchFamily="34" charset="-122"/>
                <a:ea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rPr>
              <a:t>学校结核病防控工作规范</a:t>
            </a:r>
            <a:r>
              <a:rPr lang="en-US" altLang="zh-CN" sz="1800" b="1" dirty="0">
                <a:latin typeface="微软雅黑" panose="020B0503020204020204" pitchFamily="34" charset="-122"/>
                <a:ea typeface="微软雅黑" panose="020B0503020204020204" pitchFamily="34" charset="-122"/>
              </a:rPr>
              <a:t>》</a:t>
            </a:r>
            <a:endParaRPr lang="en-US" altLang="zh-CN" sz="1800" dirty="0" smtClean="0">
              <a:latin typeface="微软雅黑" panose="020B0503020204020204" pitchFamily="34" charset="-122"/>
              <a:ea typeface="微软雅黑" panose="020B0503020204020204" pitchFamily="34" charset="-122"/>
            </a:endParaRPr>
          </a:p>
          <a:p>
            <a:endParaRPr lang="en-US" altLang="zh-CN" sz="1800" dirty="0" smtClean="0">
              <a:latin typeface="微软雅黑" panose="020B0503020204020204" pitchFamily="34" charset="-122"/>
              <a:ea typeface="微软雅黑" panose="020B0503020204020204" pitchFamily="34" charset="-122"/>
            </a:endParaRPr>
          </a:p>
          <a:p>
            <a:r>
              <a:rPr lang="en-US" altLang="zh-CN" sz="1800" dirty="0" smtClean="0">
                <a:latin typeface="微软雅黑" panose="020B0503020204020204" pitchFamily="34" charset="-122"/>
                <a:ea typeface="微软雅黑" panose="020B0503020204020204" pitchFamily="34" charset="-122"/>
              </a:rPr>
              <a:t>5</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适时开具复学证明。符合下列条件之一者，可开具复学证明：</a:t>
            </a:r>
            <a:r>
              <a:rPr lang="en-US" altLang="zh-CN" sz="1800" dirty="0">
                <a:latin typeface="微软雅黑" panose="020B0503020204020204" pitchFamily="34" charset="-122"/>
                <a:ea typeface="微软雅黑" panose="020B0503020204020204" pitchFamily="34" charset="-122"/>
              </a:rPr>
              <a:t> </a:t>
            </a:r>
            <a:br>
              <a:rPr lang="en-US" altLang="zh-CN" sz="1800" dirty="0">
                <a:latin typeface="微软雅黑" panose="020B0503020204020204" pitchFamily="34" charset="-122"/>
                <a:ea typeface="微软雅黑" panose="020B0503020204020204" pitchFamily="34" charset="-122"/>
              </a:rPr>
            </a:br>
            <a:r>
              <a:rPr lang="en-US" altLang="zh-CN" sz="18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）菌阳肺结核患者至少经过</a:t>
            </a:r>
            <a:r>
              <a:rPr lang="en-US" altLang="zh-CN" sz="1800" dirty="0">
                <a:latin typeface="微软雅黑" panose="020B0503020204020204" pitchFamily="34" charset="-122"/>
                <a:ea typeface="微软雅黑" panose="020B0503020204020204" pitchFamily="34" charset="-122"/>
              </a:rPr>
              <a:t>2</a:t>
            </a:r>
            <a:r>
              <a:rPr lang="zh-CN" altLang="zh-CN" sz="1800" dirty="0">
                <a:latin typeface="微软雅黑" panose="020B0503020204020204" pitchFamily="34" charset="-122"/>
                <a:ea typeface="微软雅黑" panose="020B0503020204020204" pitchFamily="34" charset="-122"/>
              </a:rPr>
              <a:t>个月的规则治疗，症状减轻或消失，胸部</a:t>
            </a:r>
            <a:r>
              <a:rPr lang="en-US" altLang="zh-CN" sz="1800" dirty="0">
                <a:latin typeface="微软雅黑" panose="020B0503020204020204" pitchFamily="34" charset="-122"/>
                <a:ea typeface="微软雅黑" panose="020B0503020204020204" pitchFamily="34" charset="-122"/>
              </a:rPr>
              <a:t>X</a:t>
            </a:r>
            <a:r>
              <a:rPr lang="zh-CN" altLang="zh-CN" sz="1800" dirty="0">
                <a:latin typeface="微软雅黑" panose="020B0503020204020204" pitchFamily="34" charset="-122"/>
                <a:ea typeface="微软雅黑" panose="020B0503020204020204" pitchFamily="34" charset="-122"/>
              </a:rPr>
              <a:t>线病灶明显吸收，连续</a:t>
            </a:r>
            <a:r>
              <a:rPr lang="en-US" altLang="zh-CN" sz="1800" dirty="0">
                <a:latin typeface="微软雅黑" panose="020B0503020204020204" pitchFamily="34" charset="-122"/>
                <a:ea typeface="微软雅黑" panose="020B0503020204020204" pitchFamily="34" charset="-122"/>
              </a:rPr>
              <a:t>3</a:t>
            </a:r>
            <a:r>
              <a:rPr lang="zh-CN" altLang="zh-CN" sz="1800" dirty="0">
                <a:latin typeface="微软雅黑" panose="020B0503020204020204" pitchFamily="34" charset="-122"/>
                <a:ea typeface="微软雅黑" panose="020B0503020204020204" pitchFamily="34" charset="-122"/>
              </a:rPr>
              <a:t>次痰涂片检查均阴性</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每次痰涂片检查的间隔时间至少满</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个月</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 </a:t>
            </a:r>
            <a:br>
              <a:rPr lang="en-US" altLang="zh-CN" sz="1800" dirty="0">
                <a:latin typeface="微软雅黑" panose="020B0503020204020204" pitchFamily="34" charset="-122"/>
                <a:ea typeface="微软雅黑" panose="020B0503020204020204" pitchFamily="34" charset="-122"/>
              </a:rPr>
            </a:br>
            <a:r>
              <a:rPr lang="en-US" altLang="zh-CN" sz="18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a:t>
            </a:r>
            <a:r>
              <a:rPr lang="zh-CN" altLang="zh-CN" sz="1800" dirty="0">
                <a:latin typeface="微软雅黑" panose="020B0503020204020204" pitchFamily="34" charset="-122"/>
                <a:ea typeface="微软雅黑" panose="020B0503020204020204" pitchFamily="34" charset="-122"/>
              </a:rPr>
              <a:t>）菌阴肺结核患者经过</a:t>
            </a:r>
            <a:r>
              <a:rPr lang="en-US" altLang="zh-CN" sz="1800" dirty="0">
                <a:latin typeface="微软雅黑" panose="020B0503020204020204" pitchFamily="34" charset="-122"/>
                <a:ea typeface="微软雅黑" panose="020B0503020204020204" pitchFamily="34" charset="-122"/>
              </a:rPr>
              <a:t>2</a:t>
            </a:r>
            <a:r>
              <a:rPr lang="zh-CN" altLang="zh-CN" sz="1800" dirty="0">
                <a:latin typeface="微软雅黑" panose="020B0503020204020204" pitchFamily="34" charset="-122"/>
                <a:ea typeface="微软雅黑" panose="020B0503020204020204" pitchFamily="34" charset="-122"/>
              </a:rPr>
              <a:t>个月的规则治疗，症状减轻或消失，胸部</a:t>
            </a:r>
            <a:r>
              <a:rPr lang="en-US" altLang="zh-CN" sz="1800" dirty="0">
                <a:latin typeface="微软雅黑" panose="020B0503020204020204" pitchFamily="34" charset="-122"/>
                <a:ea typeface="微软雅黑" panose="020B0503020204020204" pitchFamily="34" charset="-122"/>
              </a:rPr>
              <a:t>X</a:t>
            </a:r>
            <a:r>
              <a:rPr lang="zh-CN" altLang="zh-CN" sz="1800" dirty="0">
                <a:latin typeface="微软雅黑" panose="020B0503020204020204" pitchFamily="34" charset="-122"/>
                <a:ea typeface="微软雅黑" panose="020B0503020204020204" pitchFamily="34" charset="-122"/>
              </a:rPr>
              <a:t>线病灶明显吸收，空洞缩小或闭合，连续</a:t>
            </a:r>
            <a:r>
              <a:rPr lang="en-US" altLang="zh-CN" sz="1800" dirty="0">
                <a:latin typeface="微软雅黑" panose="020B0503020204020204" pitchFamily="34" charset="-122"/>
                <a:ea typeface="微软雅黑" panose="020B0503020204020204" pitchFamily="34" charset="-122"/>
              </a:rPr>
              <a:t>3</a:t>
            </a:r>
            <a:r>
              <a:rPr lang="zh-CN" altLang="zh-CN" sz="1800" dirty="0">
                <a:latin typeface="微软雅黑" panose="020B0503020204020204" pitchFamily="34" charset="-122"/>
                <a:ea typeface="微软雅黑" panose="020B0503020204020204" pitchFamily="34" charset="-122"/>
              </a:rPr>
              <a:t>次痰涂片检查均阴性</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每次痰涂片检查的间隔时间至少满</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个月</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 </a:t>
            </a:r>
            <a:endParaRPr lang="zh-CN" altLang="en-US"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232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856813" y="51472"/>
            <a:ext cx="3926075"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年度工作概述</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工作计划</a:t>
            </a:r>
            <a:endParaRPr lang="zh-CN" altLang="en-US" sz="2400" dirty="0">
              <a:solidFill>
                <a:srgbClr val="0070C0"/>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920448179"/>
              </p:ext>
            </p:extLst>
          </p:nvPr>
        </p:nvGraphicFramePr>
        <p:xfrm>
          <a:off x="827584" y="640098"/>
          <a:ext cx="7920880" cy="4447184"/>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5472608">
                  <a:extLst>
                    <a:ext uri="{9D8B030D-6E8A-4147-A177-3AD203B41FA5}">
                      <a16:colId xmlns:a16="http://schemas.microsoft.com/office/drawing/2014/main" val="20003"/>
                    </a:ext>
                  </a:extLst>
                </a:gridCol>
              </a:tblGrid>
              <a:tr h="310062">
                <a:tc>
                  <a:txBody>
                    <a:bodyPr/>
                    <a:lstStyle/>
                    <a:p>
                      <a:pPr algn="ctr"/>
                      <a:r>
                        <a:rPr lang="zh-CN" altLang="en-US" sz="1400" b="1" dirty="0">
                          <a:latin typeface="微软雅黑" panose="020B0503020204020204" pitchFamily="34" charset="-122"/>
                          <a:ea typeface="微软雅黑" panose="020B0503020204020204" pitchFamily="34" charset="-122"/>
                        </a:rPr>
                        <a:t>季度</a:t>
                      </a:r>
                    </a:p>
                  </a:txBody>
                  <a:tcPr anchor="ctr"/>
                </a:tc>
                <a:tc>
                  <a:txBody>
                    <a:bodyPr/>
                    <a:lstStyle/>
                    <a:p>
                      <a:pPr algn="ctr"/>
                      <a:r>
                        <a:rPr lang="zh-CN" altLang="en-US" sz="1400" b="1" dirty="0">
                          <a:latin typeface="微软雅黑" panose="020B0503020204020204" pitchFamily="34" charset="-122"/>
                          <a:ea typeface="微软雅黑" panose="020B0503020204020204" pitchFamily="34" charset="-122"/>
                        </a:rPr>
                        <a:t>主要工作</a:t>
                      </a:r>
                    </a:p>
                  </a:txBody>
                  <a:tcPr anchor="ctr"/>
                </a:tc>
                <a:tc>
                  <a:txBody>
                    <a:bodyPr/>
                    <a:lstStyle/>
                    <a:p>
                      <a:pPr algn="ct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algn="ctr"/>
                      <a:r>
                        <a:rPr lang="zh-CN" altLang="en-US" sz="1400" b="1" dirty="0">
                          <a:latin typeface="微软雅黑" panose="020B0503020204020204" pitchFamily="34" charset="-122"/>
                          <a:ea typeface="微软雅黑" panose="020B0503020204020204" pitchFamily="34" charset="-122"/>
                        </a:rPr>
                        <a:t>工作实施</a:t>
                      </a:r>
                    </a:p>
                  </a:txBody>
                  <a:tcPr anchor="ctr"/>
                </a:tc>
                <a:extLst>
                  <a:ext uri="{0D108BD9-81ED-4DB2-BD59-A6C34878D82A}">
                    <a16:rowId xmlns:a16="http://schemas.microsoft.com/office/drawing/2014/main" val="10000"/>
                  </a:ext>
                </a:extLst>
              </a:tr>
              <a:tr h="557905">
                <a:tc rowSpan="3">
                  <a:txBody>
                    <a:bodyPr/>
                    <a:lstStyle/>
                    <a:p>
                      <a:pPr algn="ctr"/>
                      <a:r>
                        <a:rPr lang="zh-CN" altLang="en-US" sz="1400" b="1" dirty="0">
                          <a:latin typeface="微软雅黑" panose="020B0503020204020204" pitchFamily="34" charset="-122"/>
                          <a:ea typeface="微软雅黑" panose="020B0503020204020204" pitchFamily="34" charset="-122"/>
                        </a:rPr>
                        <a:t>一季度</a:t>
                      </a:r>
                    </a:p>
                  </a:txBody>
                  <a:tcPr anchor="ctr"/>
                </a:tc>
                <a:tc rowSpan="3">
                  <a:txBody>
                    <a:bodyPr/>
                    <a:lstStyle/>
                    <a:p>
                      <a:pPr algn="ctr"/>
                      <a:r>
                        <a:rPr lang="zh-CN" altLang="en-US" sz="1400" b="1" dirty="0">
                          <a:latin typeface="微软雅黑" panose="020B0503020204020204" pitchFamily="34" charset="-122"/>
                          <a:ea typeface="微软雅黑" panose="020B0503020204020204" pitchFamily="34" charset="-122"/>
                        </a:rPr>
                        <a:t>前期准备</a:t>
                      </a:r>
                    </a:p>
                  </a:txBody>
                  <a:tcPr anchor="ctr"/>
                </a:tc>
                <a:tc>
                  <a:txBody>
                    <a:bodyPr/>
                    <a:lstStyle/>
                    <a:p>
                      <a:pPr algn="ct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algn="l">
                        <a:lnSpc>
                          <a:spcPts val="2500"/>
                        </a:lnSpc>
                      </a:pPr>
                      <a:r>
                        <a:rPr lang="zh-CN" altLang="en-US" sz="1400" b="1" dirty="0">
                          <a:latin typeface="微软雅黑" panose="020B0503020204020204" pitchFamily="34" charset="-122"/>
                          <a:ea typeface="微软雅黑" panose="020B0503020204020204" pitchFamily="34" charset="-122"/>
                        </a:rPr>
                        <a:t>制定高招体检工作计划，校对体检材料，印制体检表、化验单，修改“考生必读”中有关体检内容</a:t>
                      </a:r>
                    </a:p>
                  </a:txBody>
                  <a:tcPr anchor="ctr"/>
                </a:tc>
                <a:extLst>
                  <a:ext uri="{0D108BD9-81ED-4DB2-BD59-A6C34878D82A}">
                    <a16:rowId xmlns:a16="http://schemas.microsoft.com/office/drawing/2014/main" val="10001"/>
                  </a:ext>
                </a:extLst>
              </a:tr>
              <a:tr h="310062">
                <a:tc vMerge="1">
                  <a:txBody>
                    <a:bodyPr/>
                    <a:lstStyle/>
                    <a:p>
                      <a:endParaRPr lang="zh-CN" altLang="en-US" dirty="0"/>
                    </a:p>
                  </a:txBody>
                  <a:tcPr/>
                </a:tc>
                <a:tc vMerge="1">
                  <a:txBody>
                    <a:bodyPr/>
                    <a:lstStyle/>
                    <a:p>
                      <a:endParaRPr lang="zh-CN" altLang="en-US" dirty="0"/>
                    </a:p>
                  </a:txBody>
                  <a:tcPr/>
                </a:tc>
                <a:tc>
                  <a:txBody>
                    <a:bodyPr/>
                    <a:lstStyle/>
                    <a:p>
                      <a:pPr algn="ct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全市高招体检工作会议，全市高招信息化培训</a:t>
                      </a:r>
                    </a:p>
                  </a:txBody>
                  <a:tcPr anchor="ctr"/>
                </a:tc>
                <a:extLst>
                  <a:ext uri="{0D108BD9-81ED-4DB2-BD59-A6C34878D82A}">
                    <a16:rowId xmlns:a16="http://schemas.microsoft.com/office/drawing/2014/main" val="10002"/>
                  </a:ext>
                </a:extLst>
              </a:tr>
              <a:tr h="310062">
                <a:tc vMerge="1">
                  <a:txBody>
                    <a:bodyPr/>
                    <a:lstStyle/>
                    <a:p>
                      <a:endParaRPr lang="zh-CN" altLang="en-US" dirty="0"/>
                    </a:p>
                  </a:txBody>
                  <a:tcPr/>
                </a:tc>
                <a:tc vMerge="1">
                  <a:txBody>
                    <a:bodyPr/>
                    <a:lstStyle/>
                    <a:p>
                      <a:endParaRPr lang="zh-CN" alt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全市高招体检高招体检飞行检查、高招体检会诊</a:t>
                      </a:r>
                      <a:endParaRPr lang="en-US" altLang="zh-CN" sz="1400" b="1"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3"/>
                  </a:ext>
                </a:extLst>
              </a:tr>
              <a:tr h="310062">
                <a:tc row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二季度</a:t>
                      </a:r>
                    </a:p>
                  </a:txBody>
                  <a:tcPr anchor="ctr"/>
                </a:tc>
                <a:tc rowSpan="3">
                  <a:txBody>
                    <a:bodyPr/>
                    <a:lstStyle/>
                    <a:p>
                      <a:pPr algn="ctr"/>
                      <a:r>
                        <a:rPr lang="zh-CN" altLang="en-US" sz="1400" b="1" dirty="0">
                          <a:latin typeface="微软雅黑" panose="020B0503020204020204" pitchFamily="34" charset="-122"/>
                          <a:ea typeface="微软雅黑" panose="020B0503020204020204" pitchFamily="34" charset="-122"/>
                        </a:rPr>
                        <a:t>体检实施</a:t>
                      </a: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全市高招体检数据筛查、核对、修改</a:t>
                      </a:r>
                    </a:p>
                  </a:txBody>
                  <a:tcPr anchor="ctr"/>
                </a:tc>
                <a:extLst>
                  <a:ext uri="{0D108BD9-81ED-4DB2-BD59-A6C34878D82A}">
                    <a16:rowId xmlns:a16="http://schemas.microsoft.com/office/drawing/2014/main" val="10004"/>
                  </a:ext>
                </a:extLst>
              </a:tr>
              <a:tr h="310062">
                <a:tc vMerge="1">
                  <a:txBody>
                    <a:bodyPr/>
                    <a:lstStyle/>
                    <a:p>
                      <a:endParaRPr lang="zh-CN" altLang="en-US" dirty="0"/>
                    </a:p>
                  </a:txBody>
                  <a:tcPr/>
                </a:tc>
                <a:tc vMerge="1">
                  <a:txBody>
                    <a:bodyPr/>
                    <a:lstStyle/>
                    <a:p>
                      <a:endParaRPr lang="zh-CN" alt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a:latin typeface="微软雅黑" panose="020B0503020204020204" pitchFamily="34" charset="-122"/>
                          <a:ea typeface="微软雅黑" panose="020B0503020204020204" pitchFamily="34" charset="-122"/>
                        </a:rPr>
                        <a:t>5</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全市高招体检会诊结果统计汇总</a:t>
                      </a:r>
                    </a:p>
                  </a:txBody>
                  <a:tcPr anchor="ctr"/>
                </a:tc>
                <a:extLst>
                  <a:ext uri="{0D108BD9-81ED-4DB2-BD59-A6C34878D82A}">
                    <a16:rowId xmlns:a16="http://schemas.microsoft.com/office/drawing/2014/main" val="10005"/>
                  </a:ext>
                </a:extLst>
              </a:tr>
              <a:tr h="310062">
                <a:tc vMerge="1">
                  <a:txBody>
                    <a:bodyPr/>
                    <a:lstStyle/>
                    <a:p>
                      <a:endParaRPr lang="zh-CN" altLang="en-US" dirty="0"/>
                    </a:p>
                  </a:txBody>
                  <a:tcPr/>
                </a:tc>
                <a:tc vMerge="1">
                  <a:txBody>
                    <a:bodyPr/>
                    <a:lstStyle/>
                    <a:p>
                      <a:endParaRPr lang="zh-CN" alt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a:latin typeface="微软雅黑" panose="020B0503020204020204" pitchFamily="34" charset="-122"/>
                          <a:ea typeface="微软雅黑" panose="020B0503020204020204" pitchFamily="34" charset="-122"/>
                        </a:rPr>
                        <a:t>6</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全市高招体检数据上传至高招办</a:t>
                      </a:r>
                    </a:p>
                  </a:txBody>
                  <a:tcPr anchor="ctr"/>
                </a:tc>
                <a:extLst>
                  <a:ext uri="{0D108BD9-81ED-4DB2-BD59-A6C34878D82A}">
                    <a16:rowId xmlns:a16="http://schemas.microsoft.com/office/drawing/2014/main" val="10006"/>
                  </a:ext>
                </a:extLst>
              </a:tr>
              <a:tr h="310062">
                <a:tc row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三季度</a:t>
                      </a:r>
                    </a:p>
                  </a:txBody>
                  <a:tcPr anchor="ctr"/>
                </a:tc>
                <a:tc rowSpan="3">
                  <a:txBody>
                    <a:bodyPr/>
                    <a:lstStyle/>
                    <a:p>
                      <a:pPr algn="ctr"/>
                      <a:r>
                        <a:rPr lang="zh-CN" altLang="en-US" sz="1400" b="1" dirty="0">
                          <a:latin typeface="微软雅黑" panose="020B0503020204020204" pitchFamily="34" charset="-122"/>
                          <a:ea typeface="微软雅黑" panose="020B0503020204020204" pitchFamily="34" charset="-122"/>
                        </a:rPr>
                        <a:t>现场录取</a:t>
                      </a: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a:latin typeface="微软雅黑" panose="020B0503020204020204" pitchFamily="34" charset="-122"/>
                          <a:ea typeface="微软雅黑" panose="020B0503020204020204" pitchFamily="34" charset="-122"/>
                        </a:rPr>
                        <a:t>7</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全市高招录取</a:t>
                      </a:r>
                    </a:p>
                  </a:txBody>
                  <a:tcPr anchor="ctr"/>
                </a:tc>
                <a:extLst>
                  <a:ext uri="{0D108BD9-81ED-4DB2-BD59-A6C34878D82A}">
                    <a16:rowId xmlns:a16="http://schemas.microsoft.com/office/drawing/2014/main" val="10007"/>
                  </a:ext>
                </a:extLst>
              </a:tr>
              <a:tr h="310062">
                <a:tc vMerge="1">
                  <a:txBody>
                    <a:bodyPr/>
                    <a:lstStyle/>
                    <a:p>
                      <a:endParaRPr lang="zh-CN" altLang="en-US" dirty="0"/>
                    </a:p>
                  </a:txBody>
                  <a:tcPr/>
                </a:tc>
                <a:tc vMerge="1">
                  <a:txBody>
                    <a:bodyPr/>
                    <a:lstStyle/>
                    <a:p>
                      <a:endParaRPr lang="zh-CN" alt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a:latin typeface="微软雅黑" panose="020B0503020204020204" pitchFamily="34" charset="-122"/>
                          <a:ea typeface="微软雅黑" panose="020B0503020204020204" pitchFamily="34" charset="-122"/>
                        </a:rPr>
                        <a:t>8</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撰写全市高招体检总结</a:t>
                      </a:r>
                    </a:p>
                  </a:txBody>
                  <a:tcPr anchor="ctr"/>
                </a:tc>
                <a:extLst>
                  <a:ext uri="{0D108BD9-81ED-4DB2-BD59-A6C34878D82A}">
                    <a16:rowId xmlns:a16="http://schemas.microsoft.com/office/drawing/2014/main" val="10008"/>
                  </a:ext>
                </a:extLst>
              </a:tr>
              <a:tr h="310062">
                <a:tc vMerge="1">
                  <a:txBody>
                    <a:bodyPr/>
                    <a:lstStyle/>
                    <a:p>
                      <a:endParaRPr lang="zh-CN" altLang="en-US" dirty="0"/>
                    </a:p>
                  </a:txBody>
                  <a:tcPr/>
                </a:tc>
                <a:tc vMerge="1">
                  <a:txBody>
                    <a:bodyPr/>
                    <a:lstStyle/>
                    <a:p>
                      <a:endParaRPr lang="zh-CN" alt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a:latin typeface="微软雅黑" panose="020B0503020204020204" pitchFamily="34" charset="-122"/>
                          <a:ea typeface="微软雅黑" panose="020B0503020204020204" pitchFamily="34" charset="-122"/>
                        </a:rPr>
                        <a:t>9</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高招体检资料整理收集及存档</a:t>
                      </a:r>
                    </a:p>
                  </a:txBody>
                  <a:tcPr anchor="ctr"/>
                </a:tc>
                <a:extLst>
                  <a:ext uri="{0D108BD9-81ED-4DB2-BD59-A6C34878D82A}">
                    <a16:rowId xmlns:a16="http://schemas.microsoft.com/office/drawing/2014/main" val="10009"/>
                  </a:ext>
                </a:extLst>
              </a:tr>
              <a:tr h="310062">
                <a:tc row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四季度</a:t>
                      </a:r>
                    </a:p>
                  </a:txBody>
                  <a:tcPr anchor="ctr"/>
                </a:tc>
                <a:tc rowSpan="3">
                  <a:txBody>
                    <a:bodyPr/>
                    <a:lstStyle/>
                    <a:p>
                      <a:pPr algn="ctr"/>
                      <a:r>
                        <a:rPr lang="zh-CN" altLang="en-US" sz="1400" b="1" dirty="0">
                          <a:latin typeface="微软雅黑" panose="020B0503020204020204" pitchFamily="34" charset="-122"/>
                          <a:ea typeface="微软雅黑" panose="020B0503020204020204" pitchFamily="34" charset="-122"/>
                        </a:rPr>
                        <a:t>总结分析</a:t>
                      </a: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a:latin typeface="微软雅黑" panose="020B0503020204020204" pitchFamily="34" charset="-122"/>
                          <a:ea typeface="微软雅黑" panose="020B0503020204020204" pitchFamily="34" charset="-122"/>
                        </a:rPr>
                        <a:t>10</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全市高招体检总结会</a:t>
                      </a:r>
                    </a:p>
                  </a:txBody>
                  <a:tcPr anchor="ctr"/>
                </a:tc>
                <a:extLst>
                  <a:ext uri="{0D108BD9-81ED-4DB2-BD59-A6C34878D82A}">
                    <a16:rowId xmlns:a16="http://schemas.microsoft.com/office/drawing/2014/main" val="10010"/>
                  </a:ext>
                </a:extLst>
              </a:tr>
              <a:tr h="310062">
                <a:tc vMerge="1">
                  <a:txBody>
                    <a:bodyPr/>
                    <a:lstStyle/>
                    <a:p>
                      <a:endParaRPr lang="zh-CN" altLang="en-US" dirty="0"/>
                    </a:p>
                  </a:txBody>
                  <a:tcPr/>
                </a:tc>
                <a:tc vMerge="1">
                  <a:txBody>
                    <a:bodyPr/>
                    <a:lstStyle/>
                    <a:p>
                      <a:endParaRPr lang="zh-CN" alt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a:latin typeface="微软雅黑" panose="020B0503020204020204" pitchFamily="34" charset="-122"/>
                          <a:ea typeface="微软雅黑" panose="020B0503020204020204" pitchFamily="34" charset="-122"/>
                        </a:rPr>
                        <a:t>11</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制定下一年度工作计划</a:t>
                      </a:r>
                      <a:endParaRPr lang="en-US" altLang="zh-CN" sz="1400" b="1"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11"/>
                  </a:ext>
                </a:extLst>
              </a:tr>
              <a:tr h="310062">
                <a:tc vMerge="1">
                  <a:txBody>
                    <a:bodyPr/>
                    <a:lstStyle/>
                    <a:p>
                      <a:endParaRPr lang="zh-CN" altLang="en-US" dirty="0"/>
                    </a:p>
                  </a:txBody>
                  <a:tcPr/>
                </a:tc>
                <a:tc vMerge="1">
                  <a:txBody>
                    <a:bodyPr/>
                    <a:lstStyle/>
                    <a:p>
                      <a:endParaRPr lang="zh-CN" alt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a:latin typeface="微软雅黑" panose="020B0503020204020204" pitchFamily="34" charset="-122"/>
                          <a:ea typeface="微软雅黑" panose="020B0503020204020204" pitchFamily="34" charset="-122"/>
                        </a:rPr>
                        <a:t>12</a:t>
                      </a:r>
                      <a:r>
                        <a:rPr lang="zh-CN" altLang="en-US" sz="1400" b="1" dirty="0">
                          <a:latin typeface="微软雅黑" panose="020B0503020204020204" pitchFamily="34" charset="-122"/>
                          <a:ea typeface="微软雅黑" panose="020B0503020204020204" pitchFamily="34" charset="-122"/>
                        </a:rPr>
                        <a:t>月份</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b="1" dirty="0">
                          <a:latin typeface="微软雅黑" panose="020B0503020204020204" pitchFamily="34" charset="-122"/>
                          <a:ea typeface="微软雅黑" panose="020B0503020204020204" pitchFamily="34" charset="-122"/>
                        </a:rPr>
                        <a:t>统计下一年度高招体检人数</a:t>
                      </a:r>
                    </a:p>
                  </a:txBody>
                  <a:tcPr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723053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任意多边形 44"/>
          <p:cNvSpPr/>
          <p:nvPr/>
        </p:nvSpPr>
        <p:spPr>
          <a:xfrm>
            <a:off x="755578" y="1453630"/>
            <a:ext cx="7273925" cy="2054225"/>
          </a:xfrm>
          <a:custGeom>
            <a:avLst/>
            <a:gdLst>
              <a:gd name="connsiteX0" fmla="*/ 0 w 7272808"/>
              <a:gd name="connsiteY0" fmla="*/ 0 h 1872208"/>
              <a:gd name="connsiteX1" fmla="*/ 2115959 w 7272808"/>
              <a:gd name="connsiteY1" fmla="*/ 0 h 1872208"/>
              <a:gd name="connsiteX2" fmla="*/ 2115959 w 7272808"/>
              <a:gd name="connsiteY2" fmla="*/ 25125 h 1872208"/>
              <a:gd name="connsiteX3" fmla="*/ 25125 w 7272808"/>
              <a:gd name="connsiteY3" fmla="*/ 25125 h 1872208"/>
              <a:gd name="connsiteX4" fmla="*/ 25125 w 7272808"/>
              <a:gd name="connsiteY4" fmla="*/ 1847083 h 1872208"/>
              <a:gd name="connsiteX5" fmla="*/ 7247683 w 7272808"/>
              <a:gd name="connsiteY5" fmla="*/ 1847083 h 1872208"/>
              <a:gd name="connsiteX6" fmla="*/ 7247683 w 7272808"/>
              <a:gd name="connsiteY6" fmla="*/ 25125 h 1872208"/>
              <a:gd name="connsiteX7" fmla="*/ 5283914 w 7272808"/>
              <a:gd name="connsiteY7" fmla="*/ 25125 h 1872208"/>
              <a:gd name="connsiteX8" fmla="*/ 5283914 w 7272808"/>
              <a:gd name="connsiteY8" fmla="*/ 0 h 1872208"/>
              <a:gd name="connsiteX9" fmla="*/ 7272808 w 7272808"/>
              <a:gd name="connsiteY9" fmla="*/ 0 h 1872208"/>
              <a:gd name="connsiteX10" fmla="*/ 7272808 w 7272808"/>
              <a:gd name="connsiteY10" fmla="*/ 1872208 h 1872208"/>
              <a:gd name="connsiteX11" fmla="*/ 0 w 7272808"/>
              <a:gd name="connsiteY11" fmla="*/ 1872208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72808" h="1872208">
                <a:moveTo>
                  <a:pt x="0" y="0"/>
                </a:moveTo>
                <a:lnTo>
                  <a:pt x="2115959" y="0"/>
                </a:lnTo>
                <a:lnTo>
                  <a:pt x="2115959" y="25125"/>
                </a:lnTo>
                <a:lnTo>
                  <a:pt x="25125" y="25125"/>
                </a:lnTo>
                <a:lnTo>
                  <a:pt x="25125" y="1847083"/>
                </a:lnTo>
                <a:lnTo>
                  <a:pt x="7247683" y="1847083"/>
                </a:lnTo>
                <a:lnTo>
                  <a:pt x="7247683" y="25125"/>
                </a:lnTo>
                <a:lnTo>
                  <a:pt x="5283914" y="25125"/>
                </a:lnTo>
                <a:lnTo>
                  <a:pt x="5283914" y="0"/>
                </a:lnTo>
                <a:lnTo>
                  <a:pt x="7272808" y="0"/>
                </a:lnTo>
                <a:lnTo>
                  <a:pt x="7272808" y="1872208"/>
                </a:lnTo>
                <a:lnTo>
                  <a:pt x="0" y="1872208"/>
                </a:lnTo>
                <a:close/>
              </a:path>
            </a:pathLst>
          </a:custGeom>
          <a:solidFill>
            <a:srgbClr val="0054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6" name="矩形 2"/>
          <p:cNvSpPr>
            <a:spLocks noChangeArrowheads="1"/>
          </p:cNvSpPr>
          <p:nvPr/>
        </p:nvSpPr>
        <p:spPr bwMode="auto">
          <a:xfrm>
            <a:off x="971600" y="1923678"/>
            <a:ext cx="6813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6600" b="1">
                <a:solidFill>
                  <a:srgbClr val="0054A7"/>
                </a:solidFill>
                <a:latin typeface="微软雅黑" pitchFamily="34" charset="-122"/>
                <a:ea typeface="微软雅黑" pitchFamily="34" charset="-122"/>
              </a:rPr>
              <a:t>  谢   谢！</a:t>
            </a:r>
            <a:endParaRPr lang="zh-CN" altLang="en-US" sz="6600" b="1" dirty="0">
              <a:solidFill>
                <a:srgbClr val="0054A7"/>
              </a:solidFill>
              <a:latin typeface="微软雅黑" pitchFamily="34" charset="-122"/>
              <a:ea typeface="微软雅黑" pitchFamily="34" charset="-122"/>
            </a:endParaRPr>
          </a:p>
        </p:txBody>
      </p:sp>
      <p:pic>
        <p:nvPicPr>
          <p:cNvPr id="47" name="Picture 11" descr="C:\Users\Administrator\Desktop\logo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4289" y="1242492"/>
            <a:ext cx="2736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2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856811" y="51472"/>
            <a:ext cx="361829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年度工作概述</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大事记</a:t>
            </a: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5" name="矩形 4"/>
          <p:cNvSpPr/>
          <p:nvPr/>
        </p:nvSpPr>
        <p:spPr>
          <a:xfrm>
            <a:off x="395538" y="1851670"/>
            <a:ext cx="4201347" cy="1754326"/>
          </a:xfrm>
          <a:prstGeom prst="rect">
            <a:avLst/>
          </a:prstGeom>
        </p:spPr>
        <p:txBody>
          <a:bodyPr wrap="square">
            <a:spAutoFit/>
          </a:bodyPr>
          <a:lstStyle/>
          <a:p>
            <a:pPr>
              <a:lnSpc>
                <a:spcPct val="150000"/>
              </a:lnSpc>
            </a:pPr>
            <a:r>
              <a:rPr lang="en-US" altLang="zh-CN" sz="1800" b="1" dirty="0">
                <a:latin typeface="微软雅黑" panose="020B0503020204020204" pitchFamily="34" charset="-122"/>
                <a:ea typeface="微软雅黑" panose="020B0503020204020204" pitchFamily="34" charset="-122"/>
              </a:rPr>
              <a:t>       2017</a:t>
            </a:r>
            <a:r>
              <a:rPr lang="zh-CN" altLang="en-US" sz="1800" b="1" dirty="0">
                <a:latin typeface="微软雅黑" panose="020B0503020204020204" pitchFamily="34" charset="-122"/>
                <a:ea typeface="微软雅黑" panose="020B0503020204020204" pitchFamily="34" charset="-122"/>
              </a:rPr>
              <a:t>年</a:t>
            </a:r>
            <a:r>
              <a:rPr lang="en-US" altLang="zh-CN" sz="1800" b="1" dirty="0">
                <a:latin typeface="微软雅黑" panose="020B0503020204020204" pitchFamily="34" charset="-122"/>
                <a:ea typeface="微软雅黑" panose="020B0503020204020204" pitchFamily="34" charset="-122"/>
              </a:rPr>
              <a:t>2</a:t>
            </a:r>
            <a:r>
              <a:rPr lang="zh-CN" altLang="en-US" sz="1800" b="1" dirty="0">
                <a:latin typeface="微软雅黑" panose="020B0503020204020204" pitchFamily="34" charset="-122"/>
                <a:ea typeface="微软雅黑" panose="020B0503020204020204" pitchFamily="34" charset="-122"/>
              </a:rPr>
              <a:t>月</a:t>
            </a:r>
            <a:r>
              <a:rPr lang="en-US" altLang="zh-CN" sz="1800" b="1" dirty="0">
                <a:latin typeface="微软雅黑" panose="020B0503020204020204" pitchFamily="34" charset="-122"/>
                <a:ea typeface="微软雅黑" panose="020B0503020204020204" pitchFamily="34" charset="-122"/>
              </a:rPr>
              <a:t>23</a:t>
            </a:r>
            <a:r>
              <a:rPr lang="zh-CN" altLang="en-US" sz="1800" b="1" dirty="0">
                <a:latin typeface="微软雅黑" panose="020B0503020204020204" pitchFamily="34" charset="-122"/>
                <a:ea typeface="微软雅黑" panose="020B0503020204020204" pitchFamily="34" charset="-122"/>
              </a:rPr>
              <a:t>日北京市体检中心组织召开了“北京市</a:t>
            </a:r>
            <a:r>
              <a:rPr lang="en-US" altLang="zh-CN" sz="1800" b="1" dirty="0">
                <a:latin typeface="微软雅黑" panose="020B0503020204020204" pitchFamily="34" charset="-122"/>
                <a:ea typeface="微软雅黑" panose="020B0503020204020204" pitchFamily="34" charset="-122"/>
              </a:rPr>
              <a:t>2017</a:t>
            </a:r>
            <a:r>
              <a:rPr lang="zh-CN" altLang="en-US" sz="1800" b="1" dirty="0">
                <a:latin typeface="微软雅黑" panose="020B0503020204020204" pitchFamily="34" charset="-122"/>
                <a:ea typeface="微软雅黑" panose="020B0503020204020204" pitchFamily="34" charset="-122"/>
              </a:rPr>
              <a:t>年高招体检工作会”。全市</a:t>
            </a:r>
            <a:r>
              <a:rPr lang="en-US" altLang="zh-CN" sz="1800" b="1" dirty="0">
                <a:latin typeface="微软雅黑" panose="020B0503020204020204" pitchFamily="34" charset="-122"/>
                <a:ea typeface="微软雅黑" panose="020B0503020204020204" pitchFamily="34" charset="-122"/>
              </a:rPr>
              <a:t>23</a:t>
            </a:r>
            <a:r>
              <a:rPr lang="zh-CN" altLang="en-US" sz="1800" b="1" dirty="0">
                <a:latin typeface="微软雅黑" panose="020B0503020204020204" pitchFamily="34" charset="-122"/>
                <a:ea typeface="微软雅黑" panose="020B0503020204020204" pitchFamily="34" charset="-122"/>
              </a:rPr>
              <a:t>家高招体检医疗机构主管院长、体检中心负责人和主检参会。</a:t>
            </a:r>
          </a:p>
        </p:txBody>
      </p:sp>
      <p:pic>
        <p:nvPicPr>
          <p:cNvPr id="1026" name="Picture 2"/>
          <p:cNvPicPr>
            <a:picLocks noChangeAspect="1" noChangeArrowheads="1"/>
          </p:cNvPicPr>
          <p:nvPr/>
        </p:nvPicPr>
        <p:blipFill>
          <a:blip r:embed="rId3" cstate="print"/>
          <a:srcRect/>
          <a:stretch>
            <a:fillRect/>
          </a:stretch>
        </p:blipFill>
        <p:spPr bwMode="auto">
          <a:xfrm>
            <a:off x="4929190" y="785800"/>
            <a:ext cx="3571900" cy="4116534"/>
          </a:xfrm>
          <a:prstGeom prst="rect">
            <a:avLst/>
          </a:prstGeom>
          <a:noFill/>
          <a:ln w="9525">
            <a:noFill/>
            <a:miter lim="800000"/>
            <a:headEnd/>
            <a:tailEnd/>
          </a:ln>
          <a:effectLst/>
        </p:spPr>
      </p:pic>
    </p:spTree>
    <p:extLst>
      <p:ext uri="{BB962C8B-B14F-4D97-AF65-F5344CB8AC3E}">
        <p14:creationId xmlns:p14="http://schemas.microsoft.com/office/powerpoint/2010/main" val="1919768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856811" y="51472"/>
            <a:ext cx="361829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年度工作概述</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大事记</a:t>
            </a: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5" name="矩形 4"/>
          <p:cNvSpPr/>
          <p:nvPr/>
        </p:nvSpPr>
        <p:spPr>
          <a:xfrm>
            <a:off x="857224" y="1857370"/>
            <a:ext cx="7358114" cy="923330"/>
          </a:xfrm>
          <a:prstGeom prst="rect">
            <a:avLst/>
          </a:prstGeom>
        </p:spPr>
        <p:txBody>
          <a:bodyPr wrap="square">
            <a:spAutoFit/>
          </a:bodyPr>
          <a:lstStyle/>
          <a:p>
            <a:pPr>
              <a:lnSpc>
                <a:spcPct val="150000"/>
              </a:lnSpc>
            </a:pPr>
            <a:r>
              <a:rPr lang="en-US" altLang="zh-CN" sz="1800" b="1" dirty="0">
                <a:latin typeface="微软雅黑" panose="020B0503020204020204" pitchFamily="34" charset="-122"/>
                <a:ea typeface="微软雅黑" panose="020B0503020204020204" pitchFamily="34" charset="-122"/>
              </a:rPr>
              <a:t>       2017</a:t>
            </a:r>
            <a:r>
              <a:rPr lang="zh-CN" altLang="en-US" sz="1800" b="1" dirty="0">
                <a:latin typeface="微软雅黑" panose="020B0503020204020204" pitchFamily="34" charset="-122"/>
                <a:ea typeface="微软雅黑" panose="020B0503020204020204" pitchFamily="34" charset="-122"/>
              </a:rPr>
              <a:t>年</a:t>
            </a:r>
            <a:r>
              <a:rPr lang="en-US" altLang="zh-CN" sz="1800" b="1" dirty="0">
                <a:latin typeface="微软雅黑" panose="020B0503020204020204" pitchFamily="34" charset="-122"/>
                <a:ea typeface="微软雅黑" panose="020B0503020204020204" pitchFamily="34" charset="-122"/>
              </a:rPr>
              <a:t>2</a:t>
            </a:r>
            <a:r>
              <a:rPr lang="zh-CN" altLang="en-US" sz="1800" b="1" dirty="0">
                <a:latin typeface="微软雅黑" panose="020B0503020204020204" pitchFamily="34" charset="-122"/>
                <a:ea typeface="微软雅黑" panose="020B0503020204020204" pitchFamily="34" charset="-122"/>
              </a:rPr>
              <a:t>月</a:t>
            </a:r>
            <a:r>
              <a:rPr lang="en-US" altLang="zh-CN" sz="1800" b="1" dirty="0">
                <a:latin typeface="微软雅黑" panose="020B0503020204020204" pitchFamily="34" charset="-122"/>
                <a:ea typeface="微软雅黑" panose="020B0503020204020204" pitchFamily="34" charset="-122"/>
              </a:rPr>
              <a:t>23</a:t>
            </a:r>
            <a:r>
              <a:rPr lang="zh-CN" altLang="en-US" sz="1800" b="1" dirty="0">
                <a:latin typeface="微软雅黑" panose="020B0503020204020204" pitchFamily="34" charset="-122"/>
                <a:ea typeface="微软雅黑" panose="020B0503020204020204" pitchFamily="34" charset="-122"/>
              </a:rPr>
              <a:t>日北京市体检中心组织召开了“</a:t>
            </a:r>
            <a:r>
              <a:rPr lang="en-US" altLang="zh-CN" sz="1800" b="1" dirty="0">
                <a:latin typeface="微软雅黑" panose="020B0503020204020204" pitchFamily="34" charset="-122"/>
                <a:ea typeface="微软雅黑" panose="020B0503020204020204" pitchFamily="34" charset="-122"/>
              </a:rPr>
              <a:t>2017</a:t>
            </a:r>
            <a:r>
              <a:rPr lang="zh-CN" altLang="en-US" sz="1800" b="1" dirty="0">
                <a:latin typeface="微软雅黑" panose="020B0503020204020204" pitchFamily="34" charset="-122"/>
                <a:ea typeface="微软雅黑" panose="020B0503020204020204" pitchFamily="34" charset="-122"/>
              </a:rPr>
              <a:t>年高招体检信息化培训会”。全市</a:t>
            </a:r>
            <a:r>
              <a:rPr lang="en-US" altLang="zh-CN" sz="1800" b="1" dirty="0">
                <a:latin typeface="微软雅黑" panose="020B0503020204020204" pitchFamily="34" charset="-122"/>
                <a:ea typeface="微软雅黑" panose="020B0503020204020204" pitchFamily="34" charset="-122"/>
              </a:rPr>
              <a:t>23</a:t>
            </a:r>
            <a:r>
              <a:rPr lang="zh-CN" altLang="en-US" sz="1800" b="1" dirty="0">
                <a:latin typeface="微软雅黑" panose="020B0503020204020204" pitchFamily="34" charset="-122"/>
                <a:ea typeface="微软雅黑" panose="020B0503020204020204" pitchFamily="34" charset="-122"/>
              </a:rPr>
              <a:t>家高招体检医疗机构的网络管理人员参会。</a:t>
            </a:r>
          </a:p>
        </p:txBody>
      </p:sp>
    </p:spTree>
    <p:extLst>
      <p:ext uri="{BB962C8B-B14F-4D97-AF65-F5344CB8AC3E}">
        <p14:creationId xmlns:p14="http://schemas.microsoft.com/office/powerpoint/2010/main" val="1486334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856811" y="51472"/>
            <a:ext cx="3618298" cy="535531"/>
          </a:xfrm>
          <a:prstGeom prst="rect">
            <a:avLst/>
          </a:prstGeom>
        </p:spPr>
        <p:txBody>
          <a:bodyPr wrap="none">
            <a:spAutoFit/>
          </a:bodyPr>
          <a:lstStyle/>
          <a:p>
            <a:pPr fontAlgn="base">
              <a:lnSpc>
                <a:spcPct val="120000"/>
              </a:lnSpc>
            </a:pPr>
            <a:r>
              <a:rPr lang="zh-CN" altLang="en-US" sz="2400" b="1" dirty="0">
                <a:solidFill>
                  <a:srgbClr val="0070C0"/>
                </a:solidFill>
                <a:latin typeface="微软雅黑" panose="020B0503020204020204" pitchFamily="34" charset="-122"/>
                <a:ea typeface="微软雅黑" panose="020B0503020204020204" pitchFamily="34" charset="-122"/>
              </a:rPr>
              <a:t>年度工作概述</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大事记</a:t>
            </a: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5" name="矩形 4"/>
          <p:cNvSpPr/>
          <p:nvPr/>
        </p:nvSpPr>
        <p:spPr>
          <a:xfrm>
            <a:off x="785786" y="1214429"/>
            <a:ext cx="7572428" cy="3000821"/>
          </a:xfrm>
          <a:prstGeom prst="rect">
            <a:avLst/>
          </a:prstGeom>
        </p:spPr>
        <p:txBody>
          <a:bodyPr wrap="square">
            <a:spAutoFit/>
          </a:bodyPr>
          <a:lstStyle/>
          <a:p>
            <a:pPr>
              <a:lnSpc>
                <a:spcPct val="150000"/>
              </a:lnSpc>
            </a:pPr>
            <a:r>
              <a:rPr lang="en-US" altLang="zh-CN" sz="1800" b="1" dirty="0">
                <a:latin typeface="微软雅黑" panose="020B0503020204020204" pitchFamily="34" charset="-122"/>
                <a:ea typeface="微软雅黑" panose="020B0503020204020204" pitchFamily="34" charset="-122"/>
              </a:rPr>
              <a:t>       2017</a:t>
            </a:r>
            <a:r>
              <a:rPr lang="zh-CN" altLang="en-US" sz="1800" b="1" dirty="0">
                <a:latin typeface="微软雅黑" panose="020B0503020204020204" pitchFamily="34" charset="-122"/>
                <a:ea typeface="微软雅黑" panose="020B0503020204020204" pitchFamily="34" charset="-122"/>
              </a:rPr>
              <a:t>年</a:t>
            </a:r>
            <a:r>
              <a:rPr lang="en-US" altLang="zh-CN" sz="1800" b="1" dirty="0">
                <a:latin typeface="微软雅黑" panose="020B0503020204020204" pitchFamily="34" charset="-122"/>
                <a:ea typeface="微软雅黑" panose="020B0503020204020204" pitchFamily="34" charset="-122"/>
              </a:rPr>
              <a:t>3</a:t>
            </a:r>
            <a:r>
              <a:rPr lang="zh-CN" altLang="en-US" sz="1800" b="1" dirty="0">
                <a:latin typeface="微软雅黑" panose="020B0503020204020204" pitchFamily="34" charset="-122"/>
                <a:ea typeface="微软雅黑" panose="020B0503020204020204" pitchFamily="34" charset="-122"/>
              </a:rPr>
              <a:t>月</a:t>
            </a:r>
            <a:r>
              <a:rPr lang="en-US" altLang="zh-CN" sz="1800" b="1" dirty="0">
                <a:latin typeface="微软雅黑" panose="020B0503020204020204" pitchFamily="34" charset="-122"/>
                <a:ea typeface="微软雅黑" panose="020B0503020204020204" pitchFamily="34" charset="-122"/>
              </a:rPr>
              <a:t>1</a:t>
            </a:r>
            <a:r>
              <a:rPr lang="zh-CN" altLang="en-US" sz="1800" b="1" dirty="0">
                <a:latin typeface="微软雅黑" panose="020B0503020204020204" pitchFamily="34" charset="-122"/>
                <a:ea typeface="微软雅黑" panose="020B0503020204020204" pitchFamily="34" charset="-122"/>
              </a:rPr>
              <a:t>日，通过北京城市广播</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教育面对面</a:t>
            </a:r>
            <a:r>
              <a:rPr lang="en-US" altLang="zh-CN" sz="1800" b="1" dirty="0">
                <a:latin typeface="微软雅黑" panose="020B0503020204020204" pitchFamily="34" charset="-122"/>
                <a:ea typeface="微软雅黑" panose="020B0503020204020204" pitchFamily="34" charset="-122"/>
              </a:rPr>
              <a:t>—2017</a:t>
            </a:r>
            <a:r>
              <a:rPr lang="zh-CN" altLang="en-US" sz="1800" b="1" dirty="0">
                <a:latin typeface="微软雅黑" panose="020B0503020204020204" pitchFamily="34" charset="-122"/>
                <a:ea typeface="微软雅黑" panose="020B0503020204020204" pitchFamily="34" charset="-122"/>
              </a:rPr>
              <a:t>北京高招咨询</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节目，体检质控中心专家委员、北京市体检中心钱文红副主任、窦紫岩科长为广大考生和家长进行了深度解析。现场为参加北京市</a:t>
            </a:r>
            <a:r>
              <a:rPr lang="en-US" altLang="zh-CN" sz="1800" b="1" dirty="0">
                <a:latin typeface="微软雅黑" panose="020B0503020204020204" pitchFamily="34" charset="-122"/>
                <a:ea typeface="微软雅黑" panose="020B0503020204020204" pitchFamily="34" charset="-122"/>
              </a:rPr>
              <a:t>2017</a:t>
            </a:r>
            <a:r>
              <a:rPr lang="zh-CN" altLang="en-US" sz="1800" b="1" dirty="0">
                <a:latin typeface="微软雅黑" panose="020B0503020204020204" pitchFamily="34" charset="-122"/>
                <a:ea typeface="微软雅黑" panose="020B0503020204020204" pitchFamily="34" charset="-122"/>
              </a:rPr>
              <a:t>年高招体检的考生介绍了全市高招体检时间安排、体检项目、检前、检中注意事项，为考生及家长解答了志愿填报与高招体检的关系，指导了考生及家长该如何正确解读体检结论，并对考生及家长都高度关心的问题进行了详细的解答。</a:t>
            </a:r>
          </a:p>
        </p:txBody>
      </p:sp>
    </p:spTree>
    <p:extLst>
      <p:ext uri="{BB962C8B-B14F-4D97-AF65-F5344CB8AC3E}">
        <p14:creationId xmlns:p14="http://schemas.microsoft.com/office/powerpoint/2010/main" val="18374999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模块">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块">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模块">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块">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989</TotalTime>
  <Words>4078</Words>
  <Application>Microsoft Office PowerPoint</Application>
  <PresentationFormat>全屏显示(16:9)</PresentationFormat>
  <Paragraphs>530</Paragraphs>
  <Slides>60</Slides>
  <Notes>59</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60</vt:i4>
      </vt:variant>
    </vt:vector>
  </HeadingPairs>
  <TitlesOfParts>
    <vt:vector size="81" baseType="lpstr">
      <vt:lpstr>Adidas Unity</vt:lpstr>
      <vt:lpstr>Adobe Gothic Std B</vt:lpstr>
      <vt:lpstr>方正超粗黑简体</vt:lpstr>
      <vt:lpstr>方正大黑简体</vt:lpstr>
      <vt:lpstr>方正小标宋简体</vt:lpstr>
      <vt:lpstr>华文黑体</vt:lpstr>
      <vt:lpstr>华文楷体</vt:lpstr>
      <vt:lpstr>宋体</vt:lpstr>
      <vt:lpstr>微软简标宋</vt:lpstr>
      <vt:lpstr>微软雅黑</vt:lpstr>
      <vt:lpstr>Arial</vt:lpstr>
      <vt:lpstr>Arial Rounded MT Bold</vt:lpstr>
      <vt:lpstr>Broadway</vt:lpstr>
      <vt:lpstr>Calibri</vt:lpstr>
      <vt:lpstr>Corbel</vt:lpstr>
      <vt:lpstr>Times New Roman</vt:lpstr>
      <vt:lpstr>Wingdings</vt:lpstr>
      <vt:lpstr>Wingdings 2</vt:lpstr>
      <vt:lpstr>Wingdings 3</vt:lpstr>
      <vt:lpstr>模块</vt:lpstr>
      <vt:lpstr>1_模块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132</cp:revision>
  <dcterms:created xsi:type="dcterms:W3CDTF">2016-02-21T13:12:11Z</dcterms:created>
  <dcterms:modified xsi:type="dcterms:W3CDTF">2017-11-15T05:40:11Z</dcterms:modified>
</cp:coreProperties>
</file>